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heme/themeOverride2.xml" ContentType="application/vnd.openxmlformats-officedocument.themeOverr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Ex1.xml" ContentType="application/vnd.ms-office.chartex+xml"/>
  <Override PartName="/ppt/charts/style2.xml" ContentType="application/vnd.ms-office.chartstyle+xml"/>
  <Override PartName="/ppt/charts/colors2.xml" ContentType="application/vnd.ms-office.chartcolorstyle+xml"/>
  <Override PartName="/ppt/charts/chartEx2.xml" ContentType="application/vnd.ms-office.chartex+xml"/>
  <Override PartName="/ppt/charts/style3.xml" ContentType="application/vnd.ms-office.chartstyle+xml"/>
  <Override PartName="/ppt/charts/colors3.xml" ContentType="application/vnd.ms-office.chartcolorstyle+xml"/>
  <Override PartName="/ppt/charts/chart2.xml" ContentType="application/vnd.openxmlformats-officedocument.drawingml.chart+xml"/>
  <Override PartName="/ppt/charts/style4.xml" ContentType="application/vnd.ms-office.chartstyle+xml"/>
  <Override PartName="/ppt/charts/colors4.xml" ContentType="application/vnd.ms-office.chartcolorstyle+xml"/>
  <Override PartName="/ppt/charts/chartEx3.xml" ContentType="application/vnd.ms-office.chartex+xml"/>
  <Override PartName="/ppt/charts/style5.xml" ContentType="application/vnd.ms-office.chartstyle+xml"/>
  <Override PartName="/ppt/charts/colors5.xml" ContentType="application/vnd.ms-office.chartcolorstyle+xml"/>
  <Override PartName="/ppt/charts/chartEx4.xml" ContentType="application/vnd.ms-office.chartex+xml"/>
  <Override PartName="/ppt/charts/style6.xml" ContentType="application/vnd.ms-office.chartstyle+xml"/>
  <Override PartName="/ppt/charts/colors6.xml" ContentType="application/vnd.ms-office.chartcolorstyle+xml"/>
  <Override PartName="/ppt/charts/chartEx5.xml" ContentType="application/vnd.ms-office.chartex+xml"/>
  <Override PartName="/ppt/charts/style7.xml" ContentType="application/vnd.ms-office.chartstyle+xml"/>
  <Override PartName="/ppt/charts/colors7.xml" ContentType="application/vnd.ms-office.chartcolorstyle+xml"/>
  <Override PartName="/ppt/charts/chartEx6.xml" ContentType="application/vnd.ms-office.chartex+xml"/>
  <Override PartName="/ppt/charts/style8.xml" ContentType="application/vnd.ms-office.chartstyle+xml"/>
  <Override PartName="/ppt/charts/colors8.xml" ContentType="application/vnd.ms-office.chartcolorstyle+xml"/>
  <Override PartName="/ppt/charts/chartEx7.xml" ContentType="application/vnd.ms-office.chartex+xml"/>
  <Override PartName="/ppt/charts/style9.xml" ContentType="application/vnd.ms-office.chartstyle+xml"/>
  <Override PartName="/ppt/charts/colors9.xml" ContentType="application/vnd.ms-office.chartcolorstyl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1"/>
  </p:sldMasterIdLst>
  <p:notesMasterIdLst>
    <p:notesMasterId r:id="rId25"/>
  </p:notesMasterIdLst>
  <p:handoutMasterIdLst>
    <p:handoutMasterId r:id="rId26"/>
  </p:handoutMasterIdLst>
  <p:sldIdLst>
    <p:sldId id="268" r:id="rId2"/>
    <p:sldId id="472" r:id="rId3"/>
    <p:sldId id="473" r:id="rId4"/>
    <p:sldId id="475" r:id="rId5"/>
    <p:sldId id="257" r:id="rId6"/>
    <p:sldId id="474" r:id="rId7"/>
    <p:sldId id="476" r:id="rId8"/>
    <p:sldId id="478" r:id="rId9"/>
    <p:sldId id="477" r:id="rId10"/>
    <p:sldId id="479" r:id="rId11"/>
    <p:sldId id="480" r:id="rId12"/>
    <p:sldId id="481" r:id="rId13"/>
    <p:sldId id="482" r:id="rId14"/>
    <p:sldId id="483" r:id="rId15"/>
    <p:sldId id="484" r:id="rId16"/>
    <p:sldId id="485" r:id="rId17"/>
    <p:sldId id="486" r:id="rId18"/>
    <p:sldId id="487" r:id="rId19"/>
    <p:sldId id="488" r:id="rId20"/>
    <p:sldId id="489" r:id="rId21"/>
    <p:sldId id="490" r:id="rId22"/>
    <p:sldId id="491" r:id="rId23"/>
    <p:sldId id="389" r:id="rId24"/>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22642"/>
    <a:srgbClr val="FF0000"/>
    <a:srgbClr val="A6A6A6"/>
    <a:srgbClr val="FFC000"/>
    <a:srgbClr val="33A2B5"/>
    <a:srgbClr val="BF9000"/>
    <a:srgbClr val="F8CBAD"/>
    <a:srgbClr val="C5E0B4"/>
    <a:srgbClr val="FFD966"/>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A488322-F2BA-4B5B-9748-0D474271808F}" styleName="Stile medio 3 - Colore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08FB837D-C827-4EFA-A057-4D05807E0F7C}" styleName="Stile con tema 1 - Colore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38B1855-1B75-4FBE-930C-398BA8C253C6}" styleName="Stile con tema 2 - Colore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8D230F3-CF80-4859-8CE7-A43EE81993B5}" styleName="Stile chiaro 1 - Colore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E8B1032C-EA38-4F05-BA0D-38AFFFC7BED3}" styleName="Stile chiaro 3 - Colore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16D9F66E-5EB9-4882-86FB-DCBF35E3C3E4}" styleName="Stile medio 4 - Colore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AF606853-7671-496A-8E4F-DF71F8EC918B}" styleName="Stile scuro 1 - Colore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Stile scuro 2 - Colore 5/Colore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69CF1AB2-1976-4502-BF36-3FF5EA218861}" styleName="Stile medio 4 - Colore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Stile medio 4 - Colore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7DF18680-E054-41AD-8BC1-D1AEF772440D}" styleName="Stile medio 2 - Colore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627" autoAdjust="0"/>
    <p:restoredTop sz="94766"/>
  </p:normalViewPr>
  <p:slideViewPr>
    <p:cSldViewPr snapToGrid="0" snapToObjects="1" showGuides="1">
      <p:cViewPr varScale="1">
        <p:scale>
          <a:sx n="105" d="100"/>
          <a:sy n="105" d="100"/>
        </p:scale>
        <p:origin x="1086" y="10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Antonella%20Vecchio\Desktop\Biomonitoraggio%20Piombo\Tabelle%20Piombo%20dati%20(version%202).xl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Antonella%20Vecchio\Desktop\Biomonitoraggio%20Piombo\Tabelle%20Piombo%20dati%20(version%202).xls.xlsx" TargetMode="External"/><Relationship Id="rId2" Type="http://schemas.microsoft.com/office/2011/relationships/chartColorStyle" Target="colors4.xml"/><Relationship Id="rId1" Type="http://schemas.microsoft.com/office/2011/relationships/chartStyle" Target="style4.xml"/></Relationships>
</file>

<file path=ppt/charts/_rels/chartEx1.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oleObject" Target="file:///C:\Users\Antonella%20Vecchio\Desktop\Biomonitoraggio%20Piombo\Tabelle%20Piombo%20dati%20(version%202).xls.xlsx" TargetMode="External"/></Relationships>
</file>

<file path=ppt/charts/_rels/chartEx2.xml.rels><?xml version="1.0" encoding="UTF-8" standalone="yes"?>
<Relationships xmlns="http://schemas.openxmlformats.org/package/2006/relationships"><Relationship Id="rId3" Type="http://schemas.microsoft.com/office/2011/relationships/chartColorStyle" Target="colors3.xml"/><Relationship Id="rId2" Type="http://schemas.microsoft.com/office/2011/relationships/chartStyle" Target="style3.xml"/><Relationship Id="rId1" Type="http://schemas.openxmlformats.org/officeDocument/2006/relationships/oleObject" Target="file:///C:\Users\Antonella%20Vecchio\Desktop\Biomonitoraggio%20Piombo\Tabelle%20Piombo%20dati%20(version%202).xls.xlsx" TargetMode="External"/></Relationships>
</file>

<file path=ppt/charts/_rels/chartEx3.xml.rels><?xml version="1.0" encoding="UTF-8" standalone="yes"?>
<Relationships xmlns="http://schemas.openxmlformats.org/package/2006/relationships"><Relationship Id="rId3" Type="http://schemas.microsoft.com/office/2011/relationships/chartColorStyle" Target="colors5.xml"/><Relationship Id="rId2" Type="http://schemas.microsoft.com/office/2011/relationships/chartStyle" Target="style5.xml"/><Relationship Id="rId1" Type="http://schemas.openxmlformats.org/officeDocument/2006/relationships/oleObject" Target="file:///C:\Users\Antonella%20Vecchio\Desktop\Biomonitoraggio%20Piombo\Tabelle%20Piombo%20dati%20(version%202).xls.xlsx" TargetMode="External"/></Relationships>
</file>

<file path=ppt/charts/_rels/chartEx4.xml.rels><?xml version="1.0" encoding="UTF-8" standalone="yes"?>
<Relationships xmlns="http://schemas.openxmlformats.org/package/2006/relationships"><Relationship Id="rId3" Type="http://schemas.microsoft.com/office/2011/relationships/chartColorStyle" Target="colors6.xml"/><Relationship Id="rId2" Type="http://schemas.microsoft.com/office/2011/relationships/chartStyle" Target="style6.xml"/><Relationship Id="rId1" Type="http://schemas.openxmlformats.org/officeDocument/2006/relationships/oleObject" Target="file:///C:\Users\Antonella%20Vecchio\Desktop\Biomonitoraggio%20Piombo\Tabelle%20Piombo%20dati%20(version%202).xls.xlsx" TargetMode="External"/></Relationships>
</file>

<file path=ppt/charts/_rels/chartEx5.xml.rels><?xml version="1.0" encoding="UTF-8" standalone="yes"?>
<Relationships xmlns="http://schemas.openxmlformats.org/package/2006/relationships"><Relationship Id="rId3" Type="http://schemas.microsoft.com/office/2011/relationships/chartColorStyle" Target="colors7.xml"/><Relationship Id="rId2" Type="http://schemas.microsoft.com/office/2011/relationships/chartStyle" Target="style7.xml"/><Relationship Id="rId1" Type="http://schemas.openxmlformats.org/officeDocument/2006/relationships/oleObject" Target="file:///D:\ISPRA\GdL%20Analisi%20di%20Rischio\Biomonitoraggio%20Piombo\Presentazione%20Montevecchio\BoxPlot-As-Pb.xlsx" TargetMode="External"/></Relationships>
</file>

<file path=ppt/charts/_rels/chartEx6.xml.rels><?xml version="1.0" encoding="UTF-8" standalone="yes"?>
<Relationships xmlns="http://schemas.openxmlformats.org/package/2006/relationships"><Relationship Id="rId3" Type="http://schemas.microsoft.com/office/2011/relationships/chartColorStyle" Target="colors8.xml"/><Relationship Id="rId2" Type="http://schemas.microsoft.com/office/2011/relationships/chartStyle" Target="style8.xml"/><Relationship Id="rId1" Type="http://schemas.openxmlformats.org/officeDocument/2006/relationships/oleObject" Target="file:///D:\ISPRA\GdL%20Analisi%20di%20Rischio\Biomonitoraggio%20Piombo\Presentazione%20Montevecchio\BoxPlot-As-Pb.xlsx" TargetMode="External"/></Relationships>
</file>

<file path=ppt/charts/_rels/chartEx7.xml.rels><?xml version="1.0" encoding="UTF-8" standalone="yes"?>
<Relationships xmlns="http://schemas.openxmlformats.org/package/2006/relationships"><Relationship Id="rId3" Type="http://schemas.microsoft.com/office/2011/relationships/chartColorStyle" Target="colors9.xml"/><Relationship Id="rId2" Type="http://schemas.microsoft.com/office/2011/relationships/chartStyle" Target="style9.xml"/><Relationship Id="rId1" Type="http://schemas.openxmlformats.org/officeDocument/2006/relationships/oleObject" Target="file:///C:\Users\Antonella%20Vecchio\Desktop\Biomonitoraggio%20Piombo\Tabelle%20Piombo%20dati%20(version%202).xl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it-IT" b="1" dirty="0"/>
              <a:t>Total vs</a:t>
            </a:r>
            <a:r>
              <a:rPr lang="it-IT" b="1" baseline="0" dirty="0"/>
              <a:t> </a:t>
            </a:r>
            <a:r>
              <a:rPr lang="it-IT" b="1" baseline="0" dirty="0" err="1"/>
              <a:t>Bioaccessible</a:t>
            </a:r>
            <a:r>
              <a:rPr lang="it-IT" b="1" baseline="0" dirty="0"/>
              <a:t> Lead </a:t>
            </a:r>
            <a:r>
              <a:rPr lang="it-IT" b="1" baseline="0" dirty="0" err="1"/>
              <a:t>content</a:t>
            </a:r>
            <a:r>
              <a:rPr lang="it-IT" b="1" baseline="0" dirty="0"/>
              <a:t> in </a:t>
            </a:r>
            <a:r>
              <a:rPr lang="it-IT" b="1" baseline="0" dirty="0" err="1"/>
              <a:t>soils</a:t>
            </a:r>
            <a:endParaRPr lang="it-IT" b="1"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nl-NL"/>
        </a:p>
      </c:txPr>
    </c:title>
    <c:autoTitleDeleted val="0"/>
    <c:plotArea>
      <c:layout>
        <c:manualLayout>
          <c:layoutTarget val="inner"/>
          <c:xMode val="edge"/>
          <c:yMode val="edge"/>
          <c:x val="5.4289986815660503E-2"/>
          <c:y val="0.12859514844695266"/>
          <c:w val="0.93748080003364975"/>
          <c:h val="0.79097388146083858"/>
        </c:manualLayout>
      </c:layout>
      <c:lineChart>
        <c:grouping val="standard"/>
        <c:varyColors val="0"/>
        <c:ser>
          <c:idx val="0"/>
          <c:order val="0"/>
          <c:tx>
            <c:v>Total Lead [mg/Kg dw]</c:v>
          </c:tx>
          <c:spPr>
            <a:ln w="28575" cap="rnd">
              <a:solidFill>
                <a:schemeClr val="accent1"/>
              </a:solidFill>
              <a:round/>
            </a:ln>
            <a:effectLst/>
          </c:spPr>
          <c:marker>
            <c:symbol val="none"/>
          </c:marker>
          <c:val>
            <c:numRef>
              <c:f>'Totali e bioaccessibili'!$H$4:$H$84</c:f>
              <c:numCache>
                <c:formatCode>General</c:formatCode>
                <c:ptCount val="81"/>
                <c:pt idx="0">
                  <c:v>12000</c:v>
                </c:pt>
                <c:pt idx="1">
                  <c:v>12000</c:v>
                </c:pt>
                <c:pt idx="2">
                  <c:v>18000</c:v>
                </c:pt>
                <c:pt idx="3">
                  <c:v>12000</c:v>
                </c:pt>
                <c:pt idx="4">
                  <c:v>7200</c:v>
                </c:pt>
                <c:pt idx="5">
                  <c:v>7000</c:v>
                </c:pt>
                <c:pt idx="6">
                  <c:v>5800</c:v>
                </c:pt>
                <c:pt idx="7">
                  <c:v>14000</c:v>
                </c:pt>
                <c:pt idx="8">
                  <c:v>11000</c:v>
                </c:pt>
                <c:pt idx="9">
                  <c:v>26000</c:v>
                </c:pt>
                <c:pt idx="10">
                  <c:v>9600</c:v>
                </c:pt>
                <c:pt idx="11">
                  <c:v>7100</c:v>
                </c:pt>
                <c:pt idx="12">
                  <c:v>11000</c:v>
                </c:pt>
                <c:pt idx="13">
                  <c:v>5600</c:v>
                </c:pt>
                <c:pt idx="14">
                  <c:v>6100</c:v>
                </c:pt>
                <c:pt idx="15">
                  <c:v>11000</c:v>
                </c:pt>
                <c:pt idx="16">
                  <c:v>28000</c:v>
                </c:pt>
                <c:pt idx="17">
                  <c:v>24000</c:v>
                </c:pt>
                <c:pt idx="18">
                  <c:v>17000</c:v>
                </c:pt>
                <c:pt idx="19">
                  <c:v>6200</c:v>
                </c:pt>
                <c:pt idx="20">
                  <c:v>6600</c:v>
                </c:pt>
                <c:pt idx="21">
                  <c:v>3000</c:v>
                </c:pt>
                <c:pt idx="22">
                  <c:v>9900</c:v>
                </c:pt>
                <c:pt idx="23">
                  <c:v>5300</c:v>
                </c:pt>
                <c:pt idx="24">
                  <c:v>18000</c:v>
                </c:pt>
                <c:pt idx="25">
                  <c:v>11000</c:v>
                </c:pt>
                <c:pt idx="26">
                  <c:v>3400</c:v>
                </c:pt>
                <c:pt idx="27">
                  <c:v>2500</c:v>
                </c:pt>
                <c:pt idx="28">
                  <c:v>1700</c:v>
                </c:pt>
                <c:pt idx="29">
                  <c:v>210</c:v>
                </c:pt>
                <c:pt idx="30">
                  <c:v>470</c:v>
                </c:pt>
                <c:pt idx="31">
                  <c:v>1900</c:v>
                </c:pt>
                <c:pt idx="32">
                  <c:v>1700</c:v>
                </c:pt>
                <c:pt idx="33">
                  <c:v>530</c:v>
                </c:pt>
                <c:pt idx="34">
                  <c:v>1000</c:v>
                </c:pt>
                <c:pt idx="35">
                  <c:v>1400</c:v>
                </c:pt>
                <c:pt idx="36">
                  <c:v>41000</c:v>
                </c:pt>
                <c:pt idx="37">
                  <c:v>11000</c:v>
                </c:pt>
                <c:pt idx="38">
                  <c:v>5100</c:v>
                </c:pt>
                <c:pt idx="39">
                  <c:v>5800</c:v>
                </c:pt>
                <c:pt idx="40">
                  <c:v>9600</c:v>
                </c:pt>
                <c:pt idx="41">
                  <c:v>36000</c:v>
                </c:pt>
                <c:pt idx="42">
                  <c:v>260</c:v>
                </c:pt>
                <c:pt idx="43">
                  <c:v>6600</c:v>
                </c:pt>
                <c:pt idx="44">
                  <c:v>19000</c:v>
                </c:pt>
                <c:pt idx="45">
                  <c:v>27000</c:v>
                </c:pt>
                <c:pt idx="46">
                  <c:v>970</c:v>
                </c:pt>
                <c:pt idx="47">
                  <c:v>7700</c:v>
                </c:pt>
                <c:pt idx="48">
                  <c:v>3800</c:v>
                </c:pt>
                <c:pt idx="49">
                  <c:v>7400</c:v>
                </c:pt>
                <c:pt idx="50">
                  <c:v>1200</c:v>
                </c:pt>
                <c:pt idx="51">
                  <c:v>21000</c:v>
                </c:pt>
                <c:pt idx="52">
                  <c:v>9100</c:v>
                </c:pt>
                <c:pt idx="53">
                  <c:v>1200</c:v>
                </c:pt>
                <c:pt idx="54">
                  <c:v>2900</c:v>
                </c:pt>
                <c:pt idx="55">
                  <c:v>1300</c:v>
                </c:pt>
                <c:pt idx="56">
                  <c:v>870</c:v>
                </c:pt>
                <c:pt idx="57">
                  <c:v>4400</c:v>
                </c:pt>
                <c:pt idx="58">
                  <c:v>1100</c:v>
                </c:pt>
                <c:pt idx="59">
                  <c:v>830</c:v>
                </c:pt>
                <c:pt idx="60">
                  <c:v>2600</c:v>
                </c:pt>
                <c:pt idx="61">
                  <c:v>280</c:v>
                </c:pt>
                <c:pt idx="62">
                  <c:v>27000</c:v>
                </c:pt>
                <c:pt idx="63">
                  <c:v>14000</c:v>
                </c:pt>
                <c:pt idx="64">
                  <c:v>13000</c:v>
                </c:pt>
                <c:pt idx="65">
                  <c:v>19000</c:v>
                </c:pt>
                <c:pt idx="66">
                  <c:v>15000</c:v>
                </c:pt>
                <c:pt idx="67">
                  <c:v>23000</c:v>
                </c:pt>
                <c:pt idx="68">
                  <c:v>14000</c:v>
                </c:pt>
                <c:pt idx="69">
                  <c:v>9000</c:v>
                </c:pt>
                <c:pt idx="70">
                  <c:v>4700</c:v>
                </c:pt>
                <c:pt idx="71">
                  <c:v>13000</c:v>
                </c:pt>
                <c:pt idx="72">
                  <c:v>16000</c:v>
                </c:pt>
                <c:pt idx="73">
                  <c:v>13000</c:v>
                </c:pt>
                <c:pt idx="74">
                  <c:v>28000</c:v>
                </c:pt>
                <c:pt idx="75">
                  <c:v>5100</c:v>
                </c:pt>
                <c:pt idx="76">
                  <c:v>4600</c:v>
                </c:pt>
                <c:pt idx="77">
                  <c:v>9100</c:v>
                </c:pt>
                <c:pt idx="78">
                  <c:v>5200</c:v>
                </c:pt>
                <c:pt idx="79">
                  <c:v>18000</c:v>
                </c:pt>
                <c:pt idx="80">
                  <c:v>17000</c:v>
                </c:pt>
              </c:numCache>
            </c:numRef>
          </c:val>
          <c:smooth val="0"/>
          <c:extLst>
            <c:ext xmlns:c16="http://schemas.microsoft.com/office/drawing/2014/chart" uri="{C3380CC4-5D6E-409C-BE32-E72D297353CC}">
              <c16:uniqueId val="{00000000-75E8-4EC9-B8DD-1CEFD4872B5E}"/>
            </c:ext>
          </c:extLst>
        </c:ser>
        <c:ser>
          <c:idx val="1"/>
          <c:order val="1"/>
          <c:tx>
            <c:v>Bioaccessible Lead [mg/Kg dw]</c:v>
          </c:tx>
          <c:spPr>
            <a:ln w="28575" cap="rnd">
              <a:solidFill>
                <a:schemeClr val="accent2"/>
              </a:solidFill>
              <a:round/>
            </a:ln>
            <a:effectLst/>
          </c:spPr>
          <c:marker>
            <c:symbol val="none"/>
          </c:marker>
          <c:val>
            <c:numRef>
              <c:f>'Totali e bioaccessibili'!$Y$4:$Y$84</c:f>
              <c:numCache>
                <c:formatCode>General</c:formatCode>
                <c:ptCount val="81"/>
                <c:pt idx="0">
                  <c:v>2037.4999999999998</c:v>
                </c:pt>
                <c:pt idx="1">
                  <c:v>5542</c:v>
                </c:pt>
                <c:pt idx="2">
                  <c:v>6031</c:v>
                </c:pt>
                <c:pt idx="3">
                  <c:v>5460.5</c:v>
                </c:pt>
                <c:pt idx="4">
                  <c:v>2363.5</c:v>
                </c:pt>
                <c:pt idx="5">
                  <c:v>3097</c:v>
                </c:pt>
                <c:pt idx="6">
                  <c:v>1955.9999999999998</c:v>
                </c:pt>
                <c:pt idx="7">
                  <c:v>2200.5</c:v>
                </c:pt>
                <c:pt idx="8">
                  <c:v>2852.5</c:v>
                </c:pt>
                <c:pt idx="9">
                  <c:v>3830.4999999999995</c:v>
                </c:pt>
                <c:pt idx="10">
                  <c:v>3423</c:v>
                </c:pt>
                <c:pt idx="11">
                  <c:v>1548.5</c:v>
                </c:pt>
                <c:pt idx="12">
                  <c:v>6846</c:v>
                </c:pt>
                <c:pt idx="13">
                  <c:v>1059.5</c:v>
                </c:pt>
                <c:pt idx="14">
                  <c:v>1467</c:v>
                </c:pt>
                <c:pt idx="15">
                  <c:v>3911.9999999999995</c:v>
                </c:pt>
                <c:pt idx="16">
                  <c:v>1304</c:v>
                </c:pt>
                <c:pt idx="17">
                  <c:v>15484.999999999998</c:v>
                </c:pt>
                <c:pt idx="18">
                  <c:v>6601.5</c:v>
                </c:pt>
                <c:pt idx="19">
                  <c:v>2608</c:v>
                </c:pt>
                <c:pt idx="20">
                  <c:v>2119</c:v>
                </c:pt>
                <c:pt idx="21">
                  <c:v>1141</c:v>
                </c:pt>
                <c:pt idx="22">
                  <c:v>2363.5</c:v>
                </c:pt>
                <c:pt idx="23">
                  <c:v>2526.5</c:v>
                </c:pt>
                <c:pt idx="24">
                  <c:v>5134.5</c:v>
                </c:pt>
                <c:pt idx="25">
                  <c:v>9780</c:v>
                </c:pt>
                <c:pt idx="26">
                  <c:v>1874.4999999999998</c:v>
                </c:pt>
                <c:pt idx="27">
                  <c:v>2608</c:v>
                </c:pt>
                <c:pt idx="28">
                  <c:v>472.7</c:v>
                </c:pt>
                <c:pt idx="29">
                  <c:v>45.64</c:v>
                </c:pt>
                <c:pt idx="30">
                  <c:v>89.649999999999991</c:v>
                </c:pt>
                <c:pt idx="31">
                  <c:v>1304</c:v>
                </c:pt>
                <c:pt idx="32">
                  <c:v>570.5</c:v>
                </c:pt>
                <c:pt idx="33">
                  <c:v>252.64999999999998</c:v>
                </c:pt>
                <c:pt idx="34">
                  <c:v>603.09999999999991</c:v>
                </c:pt>
                <c:pt idx="35">
                  <c:v>977.99999999999989</c:v>
                </c:pt>
                <c:pt idx="36">
                  <c:v>9780</c:v>
                </c:pt>
                <c:pt idx="37">
                  <c:v>9780</c:v>
                </c:pt>
                <c:pt idx="38">
                  <c:v>4971.5</c:v>
                </c:pt>
                <c:pt idx="39">
                  <c:v>4971.5</c:v>
                </c:pt>
                <c:pt idx="40">
                  <c:v>3341.5</c:v>
                </c:pt>
                <c:pt idx="41">
                  <c:v>14669.999999999998</c:v>
                </c:pt>
                <c:pt idx="42">
                  <c:v>195.6</c:v>
                </c:pt>
                <c:pt idx="43">
                  <c:v>4401</c:v>
                </c:pt>
                <c:pt idx="44">
                  <c:v>15484.999999999998</c:v>
                </c:pt>
                <c:pt idx="45">
                  <c:v>17115</c:v>
                </c:pt>
                <c:pt idx="46">
                  <c:v>497.15</c:v>
                </c:pt>
                <c:pt idx="47">
                  <c:v>5460.5</c:v>
                </c:pt>
                <c:pt idx="48">
                  <c:v>3015.5</c:v>
                </c:pt>
                <c:pt idx="49">
                  <c:v>3667.4999999999995</c:v>
                </c:pt>
                <c:pt idx="50">
                  <c:v>594.94999999999993</c:v>
                </c:pt>
                <c:pt idx="51">
                  <c:v>22820</c:v>
                </c:pt>
                <c:pt idx="52">
                  <c:v>5053</c:v>
                </c:pt>
                <c:pt idx="53">
                  <c:v>977.99999999999989</c:v>
                </c:pt>
                <c:pt idx="54">
                  <c:v>1548.5</c:v>
                </c:pt>
                <c:pt idx="55">
                  <c:v>1222.5</c:v>
                </c:pt>
                <c:pt idx="56">
                  <c:v>815</c:v>
                </c:pt>
                <c:pt idx="57">
                  <c:v>1141</c:v>
                </c:pt>
                <c:pt idx="58">
                  <c:v>440.09999999999997</c:v>
                </c:pt>
                <c:pt idx="59">
                  <c:v>448.24999999999994</c:v>
                </c:pt>
                <c:pt idx="60">
                  <c:v>977.99999999999989</c:v>
                </c:pt>
                <c:pt idx="61">
                  <c:v>195.6</c:v>
                </c:pt>
                <c:pt idx="62">
                  <c:v>383.04999999999995</c:v>
                </c:pt>
                <c:pt idx="63">
                  <c:v>3015.5</c:v>
                </c:pt>
                <c:pt idx="64">
                  <c:v>26895</c:v>
                </c:pt>
                <c:pt idx="65">
                  <c:v>2363.5</c:v>
                </c:pt>
                <c:pt idx="66">
                  <c:v>8965</c:v>
                </c:pt>
                <c:pt idx="67">
                  <c:v>8965</c:v>
                </c:pt>
                <c:pt idx="68">
                  <c:v>5705</c:v>
                </c:pt>
                <c:pt idx="69">
                  <c:v>6357</c:v>
                </c:pt>
                <c:pt idx="70">
                  <c:v>1630</c:v>
                </c:pt>
                <c:pt idx="71">
                  <c:v>14669.999999999998</c:v>
                </c:pt>
                <c:pt idx="72">
                  <c:v>7660.9999999999991</c:v>
                </c:pt>
                <c:pt idx="73">
                  <c:v>5134.5</c:v>
                </c:pt>
                <c:pt idx="74">
                  <c:v>7579.4999999999991</c:v>
                </c:pt>
                <c:pt idx="75">
                  <c:v>5379</c:v>
                </c:pt>
                <c:pt idx="76">
                  <c:v>1630</c:v>
                </c:pt>
                <c:pt idx="77">
                  <c:v>4564</c:v>
                </c:pt>
                <c:pt idx="78">
                  <c:v>3504.4999999999995</c:v>
                </c:pt>
                <c:pt idx="79">
                  <c:v>7253.4999999999991</c:v>
                </c:pt>
                <c:pt idx="80">
                  <c:v>8149.9999999999991</c:v>
                </c:pt>
              </c:numCache>
            </c:numRef>
          </c:val>
          <c:smooth val="0"/>
          <c:extLst>
            <c:ext xmlns:c16="http://schemas.microsoft.com/office/drawing/2014/chart" uri="{C3380CC4-5D6E-409C-BE32-E72D297353CC}">
              <c16:uniqueId val="{00000001-75E8-4EC9-B8DD-1CEFD4872B5E}"/>
            </c:ext>
          </c:extLst>
        </c:ser>
        <c:dLbls>
          <c:showLegendKey val="0"/>
          <c:showVal val="0"/>
          <c:showCatName val="0"/>
          <c:showSerName val="0"/>
          <c:showPercent val="0"/>
          <c:showBubbleSize val="0"/>
        </c:dLbls>
        <c:smooth val="0"/>
        <c:axId val="1425752383"/>
        <c:axId val="1425746559"/>
      </c:lineChart>
      <c:catAx>
        <c:axId val="1425752383"/>
        <c:scaling>
          <c:orientation val="minMax"/>
        </c:scaling>
        <c:delete val="1"/>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it-IT"/>
                  <a:t>Samples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nl-NL"/>
            </a:p>
          </c:txPr>
        </c:title>
        <c:majorTickMark val="none"/>
        <c:minorTickMark val="none"/>
        <c:tickLblPos val="nextTo"/>
        <c:crossAx val="1425746559"/>
        <c:crosses val="autoZero"/>
        <c:auto val="1"/>
        <c:lblAlgn val="ctr"/>
        <c:lblOffset val="100"/>
        <c:noMultiLvlLbl val="0"/>
      </c:catAx>
      <c:valAx>
        <c:axId val="1425746559"/>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0E+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1425752383"/>
        <c:crosses val="autoZero"/>
        <c:crossBetween val="between"/>
      </c:valAx>
      <c:spPr>
        <a:noFill/>
        <a:ln>
          <a:noFill/>
        </a:ln>
        <a:effectLst/>
      </c:spPr>
    </c:plotArea>
    <c:legend>
      <c:legendPos val="r"/>
      <c:layout>
        <c:manualLayout>
          <c:xMode val="edge"/>
          <c:yMode val="edge"/>
          <c:x val="0.8129999424665787"/>
          <c:y val="0.16081198102534758"/>
          <c:w val="0.16771845396310173"/>
          <c:h val="0.18982509658085611"/>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N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it-IT" b="1" dirty="0"/>
              <a:t>Total vs</a:t>
            </a:r>
            <a:r>
              <a:rPr lang="it-IT" b="1" baseline="0" dirty="0"/>
              <a:t> EDTA Lead </a:t>
            </a:r>
            <a:r>
              <a:rPr lang="it-IT" b="1" baseline="0" dirty="0" err="1"/>
              <a:t>content</a:t>
            </a:r>
            <a:r>
              <a:rPr lang="it-IT" b="1" baseline="0" dirty="0"/>
              <a:t> in </a:t>
            </a:r>
            <a:r>
              <a:rPr lang="it-IT" b="1" baseline="0" dirty="0" err="1"/>
              <a:t>soils</a:t>
            </a:r>
            <a:r>
              <a:rPr lang="it-IT" b="1" baseline="0" dirty="0"/>
              <a:t> in mining </a:t>
            </a:r>
            <a:r>
              <a:rPr lang="it-IT" b="1" baseline="0" dirty="0" err="1"/>
              <a:t>areas</a:t>
            </a:r>
            <a:endParaRPr lang="it-IT" b="1"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nl-NL"/>
        </a:p>
      </c:txPr>
    </c:title>
    <c:autoTitleDeleted val="0"/>
    <c:plotArea>
      <c:layout>
        <c:manualLayout>
          <c:layoutTarget val="inner"/>
          <c:xMode val="edge"/>
          <c:yMode val="edge"/>
          <c:x val="5.4289986815660503E-2"/>
          <c:y val="0.12859514844695266"/>
          <c:w val="0.93748080003364975"/>
          <c:h val="0.79097388146083858"/>
        </c:manualLayout>
      </c:layout>
      <c:lineChart>
        <c:grouping val="standard"/>
        <c:varyColors val="0"/>
        <c:ser>
          <c:idx val="0"/>
          <c:order val="0"/>
          <c:tx>
            <c:v>Total Lead [mg/Kg dw]</c:v>
          </c:tx>
          <c:spPr>
            <a:ln w="28575" cap="rnd">
              <a:solidFill>
                <a:schemeClr val="accent1"/>
              </a:solidFill>
              <a:round/>
            </a:ln>
            <a:effectLst/>
          </c:spPr>
          <c:marker>
            <c:symbol val="none"/>
          </c:marker>
          <c:val>
            <c:numRef>
              <c:f>EDTA!$J$3:$J$42</c:f>
              <c:numCache>
                <c:formatCode>General</c:formatCode>
                <c:ptCount val="40"/>
                <c:pt idx="0">
                  <c:v>12000</c:v>
                </c:pt>
                <c:pt idx="1">
                  <c:v>18000</c:v>
                </c:pt>
                <c:pt idx="2">
                  <c:v>7200</c:v>
                </c:pt>
                <c:pt idx="3">
                  <c:v>5800</c:v>
                </c:pt>
                <c:pt idx="4">
                  <c:v>11000</c:v>
                </c:pt>
                <c:pt idx="5">
                  <c:v>9600</c:v>
                </c:pt>
                <c:pt idx="6">
                  <c:v>6100</c:v>
                </c:pt>
                <c:pt idx="7">
                  <c:v>28000</c:v>
                </c:pt>
                <c:pt idx="8">
                  <c:v>6600</c:v>
                </c:pt>
                <c:pt idx="9">
                  <c:v>9900</c:v>
                </c:pt>
                <c:pt idx="10">
                  <c:v>18000</c:v>
                </c:pt>
                <c:pt idx="11">
                  <c:v>17000</c:v>
                </c:pt>
                <c:pt idx="12">
                  <c:v>3400</c:v>
                </c:pt>
                <c:pt idx="13">
                  <c:v>1700</c:v>
                </c:pt>
                <c:pt idx="14">
                  <c:v>470</c:v>
                </c:pt>
                <c:pt idx="15">
                  <c:v>1700</c:v>
                </c:pt>
                <c:pt idx="16">
                  <c:v>1000</c:v>
                </c:pt>
                <c:pt idx="17">
                  <c:v>41000</c:v>
                </c:pt>
                <c:pt idx="18">
                  <c:v>5100</c:v>
                </c:pt>
                <c:pt idx="19">
                  <c:v>9600</c:v>
                </c:pt>
                <c:pt idx="20">
                  <c:v>260</c:v>
                </c:pt>
                <c:pt idx="21">
                  <c:v>19000</c:v>
                </c:pt>
                <c:pt idx="22">
                  <c:v>970</c:v>
                </c:pt>
                <c:pt idx="23">
                  <c:v>3800</c:v>
                </c:pt>
                <c:pt idx="24">
                  <c:v>1200</c:v>
                </c:pt>
                <c:pt idx="25">
                  <c:v>9100</c:v>
                </c:pt>
                <c:pt idx="26">
                  <c:v>2900</c:v>
                </c:pt>
                <c:pt idx="27">
                  <c:v>870</c:v>
                </c:pt>
                <c:pt idx="28">
                  <c:v>1100</c:v>
                </c:pt>
                <c:pt idx="29">
                  <c:v>2600</c:v>
                </c:pt>
                <c:pt idx="30">
                  <c:v>27000</c:v>
                </c:pt>
                <c:pt idx="31">
                  <c:v>13000</c:v>
                </c:pt>
                <c:pt idx="32">
                  <c:v>15000</c:v>
                </c:pt>
                <c:pt idx="33">
                  <c:v>14000</c:v>
                </c:pt>
                <c:pt idx="34">
                  <c:v>4700</c:v>
                </c:pt>
                <c:pt idx="35">
                  <c:v>16000</c:v>
                </c:pt>
                <c:pt idx="36">
                  <c:v>28000</c:v>
                </c:pt>
                <c:pt idx="37">
                  <c:v>4600</c:v>
                </c:pt>
                <c:pt idx="38">
                  <c:v>5200</c:v>
                </c:pt>
                <c:pt idx="39">
                  <c:v>17000</c:v>
                </c:pt>
              </c:numCache>
            </c:numRef>
          </c:val>
          <c:smooth val="0"/>
          <c:extLst>
            <c:ext xmlns:c16="http://schemas.microsoft.com/office/drawing/2014/chart" uri="{C3380CC4-5D6E-409C-BE32-E72D297353CC}">
              <c16:uniqueId val="{00000000-B875-42F4-9100-4456570848D9}"/>
            </c:ext>
          </c:extLst>
        </c:ser>
        <c:ser>
          <c:idx val="1"/>
          <c:order val="1"/>
          <c:tx>
            <c:v>Lead EDTA [mg/Kg dw]</c:v>
          </c:tx>
          <c:spPr>
            <a:ln w="28575" cap="rnd">
              <a:solidFill>
                <a:schemeClr val="accent6">
                  <a:lumMod val="75000"/>
                </a:schemeClr>
              </a:solidFill>
              <a:round/>
            </a:ln>
            <a:effectLst/>
          </c:spPr>
          <c:marker>
            <c:symbol val="none"/>
          </c:marker>
          <c:val>
            <c:numRef>
              <c:f>EDTA!$E$3:$E$42</c:f>
              <c:numCache>
                <c:formatCode>General</c:formatCode>
                <c:ptCount val="40"/>
                <c:pt idx="0">
                  <c:v>2400</c:v>
                </c:pt>
                <c:pt idx="1">
                  <c:v>6000</c:v>
                </c:pt>
                <c:pt idx="2">
                  <c:v>2900</c:v>
                </c:pt>
                <c:pt idx="3">
                  <c:v>2800</c:v>
                </c:pt>
                <c:pt idx="4">
                  <c:v>4000</c:v>
                </c:pt>
                <c:pt idx="5">
                  <c:v>2600</c:v>
                </c:pt>
                <c:pt idx="6">
                  <c:v>3300</c:v>
                </c:pt>
                <c:pt idx="7">
                  <c:v>1900</c:v>
                </c:pt>
                <c:pt idx="8">
                  <c:v>3100</c:v>
                </c:pt>
                <c:pt idx="9">
                  <c:v>3900</c:v>
                </c:pt>
                <c:pt idx="10">
                  <c:v>5200</c:v>
                </c:pt>
                <c:pt idx="11">
                  <c:v>2100</c:v>
                </c:pt>
                <c:pt idx="12">
                  <c:v>1500</c:v>
                </c:pt>
                <c:pt idx="13">
                  <c:v>520</c:v>
                </c:pt>
                <c:pt idx="14">
                  <c:v>130</c:v>
                </c:pt>
                <c:pt idx="15">
                  <c:v>500</c:v>
                </c:pt>
                <c:pt idx="16">
                  <c:v>550</c:v>
                </c:pt>
                <c:pt idx="17">
                  <c:v>12000</c:v>
                </c:pt>
                <c:pt idx="18">
                  <c:v>4900</c:v>
                </c:pt>
                <c:pt idx="19">
                  <c:v>4400</c:v>
                </c:pt>
                <c:pt idx="20">
                  <c:v>140</c:v>
                </c:pt>
                <c:pt idx="21">
                  <c:v>16000</c:v>
                </c:pt>
                <c:pt idx="22">
                  <c:v>560</c:v>
                </c:pt>
                <c:pt idx="23">
                  <c:v>3100</c:v>
                </c:pt>
                <c:pt idx="24">
                  <c:v>630</c:v>
                </c:pt>
                <c:pt idx="25">
                  <c:v>3800</c:v>
                </c:pt>
                <c:pt idx="26">
                  <c:v>1900</c:v>
                </c:pt>
                <c:pt idx="27">
                  <c:v>550</c:v>
                </c:pt>
                <c:pt idx="28">
                  <c:v>390</c:v>
                </c:pt>
                <c:pt idx="29">
                  <c:v>1500</c:v>
                </c:pt>
                <c:pt idx="30">
                  <c:v>700</c:v>
                </c:pt>
                <c:pt idx="31">
                  <c:v>17000</c:v>
                </c:pt>
                <c:pt idx="32">
                  <c:v>14000</c:v>
                </c:pt>
                <c:pt idx="33">
                  <c:v>4100</c:v>
                </c:pt>
                <c:pt idx="34">
                  <c:v>2500</c:v>
                </c:pt>
                <c:pt idx="35">
                  <c:v>9000</c:v>
                </c:pt>
                <c:pt idx="36">
                  <c:v>12000</c:v>
                </c:pt>
                <c:pt idx="37">
                  <c:v>3900</c:v>
                </c:pt>
                <c:pt idx="38">
                  <c:v>4800</c:v>
                </c:pt>
                <c:pt idx="39">
                  <c:v>12000</c:v>
                </c:pt>
              </c:numCache>
            </c:numRef>
          </c:val>
          <c:smooth val="0"/>
          <c:extLst>
            <c:ext xmlns:c16="http://schemas.microsoft.com/office/drawing/2014/chart" uri="{C3380CC4-5D6E-409C-BE32-E72D297353CC}">
              <c16:uniqueId val="{00000001-B875-42F4-9100-4456570848D9}"/>
            </c:ext>
          </c:extLst>
        </c:ser>
        <c:dLbls>
          <c:showLegendKey val="0"/>
          <c:showVal val="0"/>
          <c:showCatName val="0"/>
          <c:showSerName val="0"/>
          <c:showPercent val="0"/>
          <c:showBubbleSize val="0"/>
        </c:dLbls>
        <c:smooth val="0"/>
        <c:axId val="1425752383"/>
        <c:axId val="1425746559"/>
      </c:lineChart>
      <c:catAx>
        <c:axId val="1425752383"/>
        <c:scaling>
          <c:orientation val="minMax"/>
        </c:scaling>
        <c:delete val="1"/>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it-IT"/>
                  <a:t>Samples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nl-NL"/>
            </a:p>
          </c:txPr>
        </c:title>
        <c:majorTickMark val="none"/>
        <c:minorTickMark val="none"/>
        <c:tickLblPos val="nextTo"/>
        <c:crossAx val="1425746559"/>
        <c:crosses val="autoZero"/>
        <c:auto val="1"/>
        <c:lblAlgn val="ctr"/>
        <c:lblOffset val="100"/>
        <c:noMultiLvlLbl val="0"/>
      </c:catAx>
      <c:valAx>
        <c:axId val="1425746559"/>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0E+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1425752383"/>
        <c:crosses val="autoZero"/>
        <c:crossBetween val="between"/>
      </c:valAx>
      <c:spPr>
        <a:noFill/>
        <a:ln>
          <a:noFill/>
        </a:ln>
        <a:effectLst/>
      </c:spPr>
    </c:plotArea>
    <c:legend>
      <c:legendPos val="r"/>
      <c:layout>
        <c:manualLayout>
          <c:xMode val="edge"/>
          <c:yMode val="edge"/>
          <c:x val="0.8129999424665787"/>
          <c:y val="0.16081198102534758"/>
          <c:w val="0.17485915189935231"/>
          <c:h val="0.11701581657836001"/>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NL"/>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numDim type="val">
        <cx:f>'Totali e bioaccessibili'!$AC$4:$AC$84</cx:f>
        <cx:lvl ptCount="81" formatCode="0,00%">
          <cx:pt idx="0">0.0098192771084337337</cx:pt>
          <cx:pt idx="1">0.029465384615384616</cx:pt>
          <cx:pt idx="2">0.035987012987012984</cx:pt>
          <cx:pt idx="3">0.068692857142857139</cx:pt>
          <cx:pt idx="4">0.023970588235294115</cx:pt>
          <cx:pt idx="5">0.037693749999999998</cx:pt>
          <cx:pt idx="6">0.033958333333333326</cx:pt>
          <cx:pt idx="7">0.030325581395348838</cx:pt>
          <cx:pt idx="8">0.0085789473684210523</cx:pt>
          <cx:pt idx="9">0.029778846153846149</cx:pt>
          <cx:pt idx="10">0.026160493827160489</cx:pt>
          <cx:pt idx="11">0.011642857142857142</cx:pt>
          <cx:pt idx="12">0.016299999999999999</cx:pt>
          <cx:pt idx="13">0.027910958904109585</cx:pt>
          <cx:pt idx="14">0.014382352941176469</cx:pt>
          <cx:pt idx="15">0.022412499999999998</cx:pt>
          <cx:pt idx="16">0.033203703703703701</cx:pt>
          <cx:pt idx="17">0.004314705882352941</cx:pt>
          <cx:pt idx="18">0.0088909090909090899</cx:pt>
          <cx:pt idx="19">0.014818181818181817</cx:pt>
          <cx:pt idx="20">0.015484999999999997</cx:pt>
          <cx:pt idx="21">0.042010309278350505</cx:pt>
          <cx:pt idx="22">0.021189999999999997</cx:pt>
          <cx:pt idx="23">0.017040909090909089</cx:pt>
          <cx:pt idx="24">0.011060714285714285</cx:pt>
          <cx:pt idx="25">0.041197802197802197</cx:pt>
          <cx:pt idx="26">0.019792857142857143</cx:pt>
          <cx:pt idx="27">0.012807142857142857</cx:pt>
          <cx:pt idx="28">0.015620833333333332</cx:pt>
          <cx:pt idx="29">0.018807692307692307</cx:pt>
          <cx:pt idx="30">0.0021054166666666665</cx:pt>
          <cx:pt idx="31">0.011545833333333333</cx:pt>
          <cx:pt idx="32">0.021315384615384615</cx:pt>
          <cx:pt idx="33">0.03201785714285714</cx:pt>
          <cx:pt idx="34">0.044825000000000004</cx:pt>
          <cx:pt idx="35">0.029977011494252876</cx:pt>
          <cx:pt idx="36">0.047541666666666656</cx:pt>
          <cx:pt idx="37">0.056370833333333335</cx:pt>
          <cx:pt idx="38">0.039119999999999995</cx:pt>
          <cx:pt idx="39">0.055169230769230769</cx:pt>
          <cx:pt idx="40">0.084310344827586203</cx:pt>
          <cx:pt idx="41">0.0093142857142857142</cx:pt>
          <cx:pt idx="42">0.16091025641025641</cx:pt>
          <cx:pt idx="43">0.057050000000000003</cx:pt>
          <cx:pt idx="44">0.0038809523809523803</cx:pt>
          <cx:pt idx="45">0.067916666666666653</cx:pt>
          <cx:pt idx="46">0.020374999999999997</cx:pt>
          <cx:pt idx="47">0.14715277777777777</cx:pt>
          <cx:pt idx="48">0.13411392405063291</cx:pt>
          <cx:pt idx="49">0.07079797979797979</cx:pt>
          <cx:pt idx="50">0.054333333333333324</cx:pt>
          <cx:pt idx="51">0.033958333333333333</cx:pt>
          <cx:pt idx="52">0.056031249999999998</cx:pt>
          <cx:pt idx="53">0.11642857142857142</cx:pt>
          <cx:pt idx="54">0.050937500000000004</cx:pt>
          <cx:pt idx="55">0.050507042253521123</cx:pt>
          <cx:pt idx="56">0.065519607843137248</cx:pt>
          <cx:pt idx="57">0.045371134020618556</cx:pt>
          <cx:pt idx="58">0.066376288659793808</cx:pt>
          <cx:pt idx="59">0.090232142857142858</cx:pt>
          <cx:pt idx="60">0.042379999999999994</cx:pt>
          <cx:pt idx="61">0.047541666666666656</cx:pt>
          <cx:pt idx="62">0.046571428571428569</cx:pt>
          <cx:pt idx="63">0.054333333333333331</cx:pt>
          <cx:pt idx="64">0.012944117647058823</cx:pt>
          <cx:pt idx="65">0.036806451612903225</cx:pt>
          <cx:pt idx="66">0.014995999999999999</cx:pt>
          <cx:pt idx="67">0.011985294117647058</cx:pt>
          <cx:pt idx="68">0.0194047619047619</cx:pt>
          <cx:pt idx="69">0.011926829268292681</cx:pt>
          <cx:pt idx="70">0.01246470588235294</cx:pt>
          <cx:pt idx="71">0.0035107692307692309</cx:pt>
          <cx:pt idx="72">0.0064520833333333322</cx:pt>
          <cx:pt idx="73">0.003786868686868687</cx:pt>
          <cx:pt idx="74">0.0054605000000000001</cx:pt>
          <cx:pt idx="75">0.0066014999999999997</cx:pt>
          <cx:pt idx="76">0.010121774193548386</cx:pt>
          <cx:pt idx="77">0.006222043010752687</cx:pt>
          <cx:pt idx="78">0.0042278124999999989</cx:pt>
          <cx:pt idx="79">0.0030155</cx:pt>
          <cx:pt idx="80">0.0031891304347826084</cx:pt>
        </cx:lvl>
      </cx:numDim>
    </cx:data>
  </cx:chartData>
  <cx:chart>
    <cx:title pos="t" align="ctr" overlay="0">
      <cx:tx>
        <cx:rich>
          <a:bodyPr spcFirstLastPara="1" vertOverflow="ellipsis" horzOverflow="overflow" wrap="square" lIns="0" tIns="0" rIns="0" bIns="0" anchor="ctr" anchorCtr="1"/>
          <a:lstStyle/>
          <a:p>
            <a:pPr algn="ctr" rtl="0">
              <a:defRPr/>
            </a:pPr>
            <a:r>
              <a:rPr lang="it-IT" sz="1400" b="1" i="0" u="none" strike="noStrike" baseline="0" dirty="0" err="1">
                <a:solidFill>
                  <a:sysClr val="windowText" lastClr="000000">
                    <a:lumMod val="65000"/>
                    <a:lumOff val="35000"/>
                  </a:sysClr>
                </a:solidFill>
                <a:latin typeface="Calibri" panose="020F0502020204030204"/>
              </a:rPr>
              <a:t>Arsenic</a:t>
            </a:r>
            <a:r>
              <a:rPr lang="it-IT" sz="1400" b="1" i="0" u="none" strike="noStrike" baseline="0" dirty="0">
                <a:solidFill>
                  <a:sysClr val="windowText" lastClr="000000">
                    <a:lumMod val="65000"/>
                    <a:lumOff val="35000"/>
                  </a:sysClr>
                </a:solidFill>
                <a:latin typeface="Calibri" panose="020F0502020204030204"/>
              </a:rPr>
              <a:t> </a:t>
            </a:r>
            <a:r>
              <a:rPr lang="it-IT" sz="1400" b="1" i="0" u="none" strike="noStrike" baseline="0" dirty="0" err="1">
                <a:solidFill>
                  <a:sysClr val="windowText" lastClr="000000">
                    <a:lumMod val="65000"/>
                    <a:lumOff val="35000"/>
                  </a:sysClr>
                </a:solidFill>
                <a:latin typeface="Calibri" panose="020F0502020204030204"/>
              </a:rPr>
              <a:t>bioaccessibility</a:t>
            </a:r>
            <a:endParaRPr lang="it-IT" sz="1400" b="1" i="0" u="none" strike="noStrike" baseline="0" dirty="0">
              <a:solidFill>
                <a:sysClr val="windowText" lastClr="000000">
                  <a:lumMod val="65000"/>
                  <a:lumOff val="35000"/>
                </a:sysClr>
              </a:solidFill>
              <a:latin typeface="Calibri" panose="020F0502020204030204"/>
            </a:endParaRPr>
          </a:p>
        </cx:rich>
      </cx:tx>
    </cx:title>
    <cx:plotArea>
      <cx:plotAreaRegion>
        <cx:series layoutId="boxWhisker" uniqueId="{8EED5556-0D17-4DE6-A5BE-36F8A28CE2E7}">
          <cx:spPr>
            <a:solidFill>
              <a:schemeClr val="accent4">
                <a:lumMod val="20000"/>
                <a:lumOff val="80000"/>
              </a:schemeClr>
            </a:solidFill>
            <a:ln>
              <a:solidFill>
                <a:schemeClr val="accent2">
                  <a:lumMod val="50000"/>
                </a:schemeClr>
              </a:solidFill>
            </a:ln>
          </cx:spPr>
          <cx:dataLabels>
            <cx:numFmt formatCode="0,0%" sourceLinked="0"/>
            <cx:visibility seriesName="0" categoryName="0" value="1"/>
            <cx:separator>, </cx:separator>
            <cx:dataLabel idx="82">
              <cx:txPr>
                <a:bodyPr spcFirstLastPara="1" vertOverflow="ellipsis" horzOverflow="overflow" wrap="square" lIns="0" tIns="0" rIns="0" bIns="0" anchor="ctr" anchorCtr="1"/>
                <a:lstStyle/>
                <a:p>
                  <a:pPr algn="ctr" rtl="0">
                    <a:defRPr b="1">
                      <a:solidFill>
                        <a:schemeClr val="accent2"/>
                      </a:solidFill>
                    </a:defRPr>
                  </a:pPr>
                  <a:r>
                    <a:rPr lang="it-IT" sz="900" b="1" i="0" u="none" strike="noStrike" baseline="0">
                      <a:solidFill>
                        <a:schemeClr val="accent2"/>
                      </a:solidFill>
                      <a:latin typeface="Calibri" panose="020F0502020204030204"/>
                    </a:rPr>
                    <a:t>2,6%</a:t>
                  </a:r>
                </a:p>
              </cx:txPr>
            </cx:dataLabel>
            <cx:dataLabel idx="84">
              <cx:txPr>
                <a:bodyPr spcFirstLastPara="1" vertOverflow="ellipsis" horzOverflow="overflow" wrap="square" lIns="0" tIns="0" rIns="0" bIns="0" anchor="ctr" anchorCtr="1"/>
                <a:lstStyle/>
                <a:p>
                  <a:pPr algn="ctr" rtl="0">
                    <a:defRPr b="1"/>
                  </a:pPr>
                  <a:r>
                    <a:rPr lang="it-IT" sz="900" b="1" i="0" u="none" strike="noStrike" baseline="0">
                      <a:solidFill>
                        <a:sysClr val="windowText" lastClr="000000">
                          <a:lumMod val="65000"/>
                          <a:lumOff val="35000"/>
                        </a:sysClr>
                      </a:solidFill>
                      <a:latin typeface="Calibri" panose="020F0502020204030204"/>
                    </a:rPr>
                    <a:t>3,4%</a:t>
                  </a:r>
                </a:p>
              </cx:txPr>
            </cx:dataLabel>
          </cx:dataLabels>
          <cx:dataId val="0"/>
          <cx:layoutPr>
            <cx:visibility nonoutliers="0" outliers="1"/>
            <cx:statistics quartileMethod="inclusive"/>
          </cx:layoutPr>
        </cx:series>
      </cx:plotAreaRegion>
      <cx:axis id="0" hidden="1">
        <cx:catScaling gapWidth="1.89999998"/>
        <cx:tickLabels/>
      </cx:axis>
      <cx:axis id="1">
        <cx:valScaling max="0.20000000000000001"/>
        <cx:majorTickMarks type="out"/>
        <cx:tickLabels/>
        <cx:numFmt formatCode="0%" sourceLinked="0"/>
      </cx:axis>
    </cx:plotArea>
  </cx:chart>
</cx:chartSpace>
</file>

<file path=ppt/charts/chartEx2.xml><?xml version="1.0" encoding="utf-8"?>
<cx:chartSpace xmlns:a="http://schemas.openxmlformats.org/drawingml/2006/main" xmlns:r="http://schemas.openxmlformats.org/officeDocument/2006/relationships" xmlns:cx="http://schemas.microsoft.com/office/drawing/2014/chartex">
  <cx:chartData>
    <cx:externalData r:id="rId1" cx:autoUpdate="0"/>
    <cx:data id="0">
      <cx:numDim type="val">
        <cx:f>'Totali e bioaccessibili'!$AG$4:$AG$84</cx:f>
        <cx:lvl ptCount="81" formatCode="0,00%">
          <cx:pt idx="0">0.16979166666666665</cx:pt>
          <cx:pt idx="1">0.46183333333333332</cx:pt>
          <cx:pt idx="2">0.33505555555555555</cx:pt>
          <cx:pt idx="3">0.45504166666666668</cx:pt>
          <cx:pt idx="4">0.32826388888888891</cx:pt>
          <cx:pt idx="5">0.44242857142857145</cx:pt>
          <cx:pt idx="6">0.33724137931034481</cx:pt>
          <cx:pt idx="7">0.15717857142857142</cx:pt>
          <cx:pt idx="8">0.25931818181818184</cx:pt>
          <cx:pt idx="9">0.14732692307692305</cx:pt>
          <cx:pt idx="10">0.3565625</cx:pt>
          <cx:pt idx="11">0.21809859154929578</cx:pt>
          <cx:pt idx="12">0.62236363636363634</cx:pt>
          <cx:pt idx="13">0.18919642857142857</cx:pt>
          <cx:pt idx="14">0.24049180327868852</cx:pt>
          <cx:pt idx="15">0.35563636363636358</cx:pt>
          <cx:pt idx="16">0.046571428571428569</cx:pt>
          <cx:pt idx="17">0.64520833333333327</cx:pt>
          <cx:pt idx="18">0.38832352941176468</cx:pt>
          <cx:pt idx="19">0.42064516129032259</cx:pt>
          <cx:pt idx="20">0.32106060606060605</cx:pt>
          <cx:pt idx="21">0.38033333333333336</cx:pt>
          <cx:pt idx="22">0.23873737373737375</cx:pt>
          <cx:pt idx="23">0.47669811320754718</cx:pt>
          <cx:pt idx="24">0.28525</cx:pt>
          <cx:pt idx="25">0.88909090909090904</cx:pt>
          <cx:pt idx="26">0.55132352941176466</cx:pt>
          <cx:pt idx="28">0.27805882352941175</cx:pt>
          <cx:pt idx="29">0.21733333333333332</cx:pt>
          <cx:pt idx="30">0.1907446808510638</cx:pt>
          <cx:pt idx="31">0.68631578947368421</cx:pt>
          <cx:pt idx="32">0.33558823529411763</cx:pt>
          <cx:pt idx="33">0.47669811320754713</cx:pt>
          <cx:pt idx="34">0.60309999999999986</cx:pt>
          <cx:pt idx="35">0.69857142857142851</cx:pt>
          <cx:pt idx="36">0.23853658536585365</cx:pt>
          <cx:pt idx="37">0.88909090909090904</cx:pt>
          <cx:pt idx="38">0.9748039215686275</cx:pt>
          <cx:pt idx="39">0.85715517241379313</cx:pt>
          <cx:pt idx="40">0.34807291666666668</cx:pt>
          <cx:pt idx="41">0.40749999999999997</cx:pt>
          <cx:pt idx="42">0.75230769230769223</cx:pt>
          <cx:pt idx="43">0.66681818181818187</cx:pt>
          <cx:pt idx="44">0.81499999999999995</cx:pt>
          <cx:pt idx="45">0.63388888888888884</cx:pt>
          <cx:pt idx="46">0.51252577319587622</cx:pt>
          <cx:pt idx="47">0.70915584415584421</cx:pt>
          <cx:pt idx="48">0.7935526315789474</cx:pt>
          <cx:pt idx="49">0.49560810810810807</cx:pt>
          <cx:pt idx="50">0.49579166666666663</cx:pt>
          <cx:pt idx="52">0.55527472527472532</cx:pt>
          <cx:pt idx="53">0.81499999999999995</cx:pt>
          <cx:pt idx="54">0.53396551724137931</cx:pt>
          <cx:pt idx="55">0.94038461538461537</cx:pt>
          <cx:pt idx="56">0.93678160919540232</cx:pt>
          <cx:pt idx="57">0.25931818181818184</cx:pt>
          <cx:pt idx="58">0.40009090909090905</cx:pt>
          <cx:pt idx="59">0.5400602409638553</cx:pt>
          <cx:pt idx="60">0.37615384615384612</cx:pt>
          <cx:pt idx="61">0.69857142857142851</cx:pt>
          <cx:pt idx="62">0.014187037037037036</cx:pt>
          <cx:pt idx="63">0.21539285714285714</cx:pt>
          <cx:pt idx="65">0.12439473684210527</cx:pt>
          <cx:pt idx="66">0.59766666666666668</cx:pt>
          <cx:pt idx="67">0.38978260869565218</cx:pt>
          <cx:pt idx="68">0.40749999999999997</cx:pt>
          <cx:pt idx="69">0.70633333333333337</cx:pt>
          <cx:pt idx="70">0.34680851063829787</cx:pt>
          <cx:pt idx="72">0.47881249999999992</cx:pt>
          <cx:pt idx="73">0.39496153846153847</cx:pt>
          <cx:pt idx="74">0.27069642857142856</cx:pt>
          <cx:pt idx="76">0.35434782608695653</cx:pt>
          <cx:pt idx="77">0.50153846153846149</cx:pt>
          <cx:pt idx="78">0.67394230769230756</cx:pt>
          <cx:pt idx="79">0.40297222222222218</cx:pt>
          <cx:pt idx="80">0.47941176470588232</cx:pt>
        </cx:lvl>
      </cx:numDim>
    </cx:data>
  </cx:chartData>
  <cx:chart>
    <cx:title pos="t" align="ctr" overlay="0">
      <cx:tx>
        <cx:txData>
          <cx:v>Lead bioaccessibility</cx:v>
        </cx:txData>
      </cx:tx>
      <cx:txPr>
        <a:bodyPr spcFirstLastPara="1" vertOverflow="ellipsis" horzOverflow="overflow" wrap="square" lIns="0" tIns="0" rIns="0" bIns="0" anchor="ctr" anchorCtr="1"/>
        <a:lstStyle/>
        <a:p>
          <a:pPr algn="ctr" rtl="0">
            <a:defRPr b="1"/>
          </a:pPr>
          <a:r>
            <a:rPr lang="it-IT" sz="1400" b="1" i="0" u="none" strike="noStrike" baseline="0">
              <a:solidFill>
                <a:sysClr val="windowText" lastClr="000000">
                  <a:lumMod val="65000"/>
                  <a:lumOff val="35000"/>
                </a:sysClr>
              </a:solidFill>
              <a:latin typeface="Calibri" panose="020F0502020204030204"/>
            </a:rPr>
            <a:t>Lead bioaccessibility</a:t>
          </a:r>
        </a:p>
      </cx:txPr>
    </cx:title>
    <cx:plotArea>
      <cx:plotAreaRegion>
        <cx:series layoutId="boxWhisker" uniqueId="{20201B26-2857-4578-AD74-7B1F59B538BF}">
          <cx:spPr>
            <a:solidFill>
              <a:schemeClr val="accent1">
                <a:lumMod val="40000"/>
                <a:lumOff val="60000"/>
              </a:schemeClr>
            </a:solidFill>
          </cx:spPr>
          <cx:dataLabels pos="r">
            <cx:numFmt formatCode="0,0%" sourceLinked="0"/>
            <cx:visibility seriesName="0" categoryName="0" value="1"/>
            <cx:separator>, </cx:separator>
            <cx:dataLabel idx="82">
              <cx:txPr>
                <a:bodyPr spcFirstLastPara="1" vertOverflow="ellipsis" horzOverflow="overflow" wrap="square" lIns="0" tIns="0" rIns="0" bIns="0" anchor="ctr" anchorCtr="1"/>
                <a:lstStyle/>
                <a:p>
                  <a:pPr algn="ctr" rtl="0">
                    <a:defRPr b="1">
                      <a:solidFill>
                        <a:srgbClr val="0070C0"/>
                      </a:solidFill>
                    </a:defRPr>
                  </a:pPr>
                  <a:r>
                    <a:rPr lang="it-IT" sz="900" b="1" i="0" u="none" strike="noStrike" baseline="0">
                      <a:solidFill>
                        <a:srgbClr val="0070C0"/>
                      </a:solidFill>
                      <a:latin typeface="Calibri" panose="020F0502020204030204"/>
                    </a:rPr>
                    <a:t>41,4%</a:t>
                  </a:r>
                </a:p>
              </cx:txPr>
            </cx:dataLabel>
            <cx:dataLabel idx="84">
              <cx:txPr>
                <a:bodyPr spcFirstLastPara="1" vertOverflow="ellipsis" horzOverflow="overflow" wrap="square" lIns="0" tIns="0" rIns="0" bIns="0" anchor="ctr" anchorCtr="1"/>
                <a:lstStyle/>
                <a:p>
                  <a:pPr algn="ctr" rtl="0">
                    <a:defRPr b="1"/>
                  </a:pPr>
                  <a:r>
                    <a:rPr lang="it-IT" sz="900" b="1" i="0" u="none" strike="noStrike" baseline="0">
                      <a:solidFill>
                        <a:sysClr val="windowText" lastClr="000000">
                          <a:lumMod val="65000"/>
                          <a:lumOff val="35000"/>
                        </a:sysClr>
                      </a:solidFill>
                      <a:latin typeface="Calibri" panose="020F0502020204030204"/>
                    </a:rPr>
                    <a:t>46,3%</a:t>
                  </a:r>
                </a:p>
              </cx:txPr>
            </cx:dataLabel>
          </cx:dataLabels>
          <cx:dataId val="0"/>
          <cx:layoutPr>
            <cx:visibility meanLine="0" meanMarker="1" nonoutliers="0" outliers="1"/>
            <cx:statistics quartileMethod="exclusive"/>
          </cx:layoutPr>
        </cx:series>
      </cx:plotAreaRegion>
      <cx:axis id="0" hidden="1">
        <cx:catScaling gapWidth="1.89999998"/>
        <cx:tickLabels/>
      </cx:axis>
      <cx:axis id="1">
        <cx:valScaling max="1"/>
        <cx:majorTickMarks type="out"/>
        <cx:tickLabels/>
        <cx:numFmt formatCode="0%" sourceLinked="0"/>
      </cx:axis>
    </cx:plotArea>
  </cx:chart>
</cx:chartSpace>
</file>

<file path=ppt/charts/chartEx3.xml><?xml version="1.0" encoding="utf-8"?>
<cx:chartSpace xmlns:a="http://schemas.openxmlformats.org/drawingml/2006/main" xmlns:r="http://schemas.openxmlformats.org/officeDocument/2006/relationships" xmlns:cx="http://schemas.microsoft.com/office/drawing/2014/chartex">
  <cx:chartData>
    <cx:externalData r:id="rId1" cx:autoUpdate="0"/>
    <cx:data id="0">
      <cx:numDim type="val">
        <cx:f>EDTA!$L$3:$L$42</cx:f>
        <cx:lvl ptCount="40" formatCode="Standard">
          <cx:pt idx="0">0.0063855421686746993</cx:pt>
          <cx:pt idx="1">0.036363636363636362</cx:pt>
          <cx:pt idx="2">0.011470588235294118</cx:pt>
          <cx:pt idx="3">0.016500000000000001</cx:pt>
          <cx:pt idx="4">0.002</cx:pt>
          <cx:pt idx="5">0.0097530864197530875</cx:pt>
          <cx:pt idx="6">0.0029411764705882353</cx:pt>
          <cx:pt idx="7">0.0083333333333333332</cx:pt>
          <cx:pt idx="8">0.012</cx:pt>
          <cx:pt idx="9">0.013000000000000001</cx:pt>
          <cx:pt idx="10">0.002142857142857143</cx:pt>
          <cx:pt idx="11">0.010909090909090908</cx:pt>
          <cx:pt idx="12">0.0071428571428571426</cx:pt>
          <cx:pt idx="13">0.0080000000000000002</cx:pt>
          <cx:pt idx="14">0.00125</cx:pt>
          <cx:pt idx="15">0.007076923076923077</cx:pt>
          <cx:pt idx="16">0.013571428571428571</cx:pt>
          <cx:pt idx="17">0.011458333333333334</cx:pt>
          <cx:pt idx="18">0.016666666666666666</cx:pt>
          <cx:pt idx="19">0.086206896551724144</cx:pt>
          <cx:pt idx="20">0.076923076923076927</cx:pt>
          <cx:pt idx="21">0.0018571428571428571</cx:pt>
          <cx:pt idx="22">0.0083333333333333332</cx:pt>
          <cx:pt idx="23">0.074683544303797478</cx:pt>
          <cx:pt idx="24">0.022807017543859651</cx:pt>
          <cx:pt idx="25">0.014374999999999999</cx:pt>
          <cx:pt idx="26">0.023214285714285715</cx:pt>
          <cx:pt idx="27">0.037254901960784313</cx:pt>
          <cx:pt idx="28">0.032989690721649485</cx:pt>
          <cx:pt idx="29">0.014666666666666668</cx:pt>
          <cx:pt idx="30">0.010476190476190477</cx:pt>
          <cx:pt idx="31">0.014705882352941176</cx:pt>
          <cx:pt idx="32">0.016399999999999998</cx:pt>
          <cx:pt idx="33">0.012857142857142859</cx:pt>
          <cx:pt idx="34">0.0094117647058823539</cx:pt>
          <cx:pt idx="35">0.0048333333333333327</cx:pt>
          <cx:pt idx="36">0.0056000000000000008</cx:pt>
          <cx:pt idx="37">0.0045161290322580649</cx:pt>
          <cx:pt idx="38">0.0026874999999999998</cx:pt>
          <cx:pt idx="39">0.0032608695652173911</cx:pt>
        </cx:lvl>
      </cx:numDim>
    </cx:data>
  </cx:chartData>
  <cx:chart>
    <cx:title pos="t" align="ctr" overlay="0">
      <cx:tx>
        <cx:rich>
          <a:bodyPr spcFirstLastPara="1" vertOverflow="ellipsis" horzOverflow="overflow" wrap="square" lIns="0" tIns="0" rIns="0" bIns="0" anchor="ctr" anchorCtr="1"/>
          <a:lstStyle/>
          <a:p>
            <a:pPr algn="ctr" rtl="0">
              <a:defRPr b="1"/>
            </a:pPr>
            <a:r>
              <a:rPr lang="it-IT" sz="1400" b="1" i="0" u="none" strike="noStrike" baseline="0" dirty="0" err="1">
                <a:solidFill>
                  <a:sysClr val="windowText" lastClr="000000">
                    <a:lumMod val="65000"/>
                    <a:lumOff val="35000"/>
                  </a:sysClr>
                </a:solidFill>
                <a:latin typeface="Calibri" panose="020F0502020204030204"/>
              </a:rPr>
              <a:t>Arsenic</a:t>
            </a:r>
            <a:r>
              <a:rPr lang="it-IT" sz="1400" b="1" i="0" u="none" strike="noStrike" baseline="0" dirty="0">
                <a:solidFill>
                  <a:sysClr val="windowText" lastClr="000000">
                    <a:lumMod val="65000"/>
                    <a:lumOff val="35000"/>
                  </a:sysClr>
                </a:solidFill>
                <a:latin typeface="Calibri" panose="020F0502020204030204"/>
              </a:rPr>
              <a:t> </a:t>
            </a:r>
            <a:r>
              <a:rPr lang="it-IT" sz="1400" b="1" i="0" u="none" strike="noStrike" baseline="0" dirty="0" err="1">
                <a:solidFill>
                  <a:sysClr val="windowText" lastClr="000000">
                    <a:lumMod val="65000"/>
                    <a:lumOff val="35000"/>
                  </a:sysClr>
                </a:solidFill>
                <a:effectLst/>
                <a:latin typeface="Calibri" panose="020F0502020204030204"/>
                <a:ea typeface="Calibri" panose="020F0502020204030204" pitchFamily="34" charset="0"/>
                <a:cs typeface="Calibri" panose="020F0502020204030204" pitchFamily="34" charset="0"/>
              </a:rPr>
              <a:t>availabilty</a:t>
            </a:r>
            <a:r>
              <a:rPr lang="it-IT" sz="1400" b="1" i="0" u="none" strike="noStrike" baseline="0" dirty="0">
                <a:solidFill>
                  <a:sysClr val="windowText" lastClr="000000">
                    <a:lumMod val="65000"/>
                    <a:lumOff val="35000"/>
                  </a:sysClr>
                </a:solidFill>
                <a:effectLst/>
                <a:latin typeface="Calibri" panose="020F0502020204030204"/>
                <a:ea typeface="Calibri" panose="020F0502020204030204" pitchFamily="34" charset="0"/>
                <a:cs typeface="Calibri" panose="020F0502020204030204" pitchFamily="34" charset="0"/>
              </a:rPr>
              <a:t> for </a:t>
            </a:r>
            <a:r>
              <a:rPr lang="it-IT" sz="1400" b="1" i="0" u="none" strike="noStrike" baseline="0" dirty="0" err="1">
                <a:solidFill>
                  <a:sysClr val="windowText" lastClr="000000">
                    <a:lumMod val="65000"/>
                    <a:lumOff val="35000"/>
                  </a:sysClr>
                </a:solidFill>
                <a:effectLst/>
                <a:latin typeface="Calibri" panose="020F0502020204030204"/>
                <a:ea typeface="Calibri" panose="020F0502020204030204" pitchFamily="34" charset="0"/>
                <a:cs typeface="Calibri" panose="020F0502020204030204" pitchFamily="34" charset="0"/>
              </a:rPr>
              <a:t>plants</a:t>
            </a:r>
            <a:r>
              <a:rPr lang="it-IT" sz="1400" b="1" i="0" u="none" strike="noStrike" baseline="0" dirty="0">
                <a:solidFill>
                  <a:sysClr val="windowText" lastClr="000000">
                    <a:lumMod val="65000"/>
                    <a:lumOff val="35000"/>
                  </a:sysClr>
                </a:solidFill>
                <a:effectLst/>
                <a:latin typeface="Calibri" panose="020F0502020204030204"/>
                <a:ea typeface="Calibri" panose="020F0502020204030204" pitchFamily="34" charset="0"/>
                <a:cs typeface="Calibri" panose="020F0502020204030204" pitchFamily="34" charset="0"/>
              </a:rPr>
              <a:t> (EDTA </a:t>
            </a:r>
            <a:r>
              <a:rPr lang="it-IT" sz="1400" b="1" i="0" u="none" strike="noStrike" baseline="0" dirty="0" err="1">
                <a:solidFill>
                  <a:sysClr val="windowText" lastClr="000000">
                    <a:lumMod val="65000"/>
                    <a:lumOff val="35000"/>
                  </a:sysClr>
                </a:solidFill>
                <a:effectLst/>
                <a:latin typeface="Calibri" panose="020F0502020204030204"/>
                <a:ea typeface="Calibri" panose="020F0502020204030204" pitchFamily="34" charset="0"/>
                <a:cs typeface="Calibri" panose="020F0502020204030204" pitchFamily="34" charset="0"/>
              </a:rPr>
              <a:t>extraction</a:t>
            </a:r>
            <a:r>
              <a:rPr lang="it-IT" sz="1400" b="1" i="0" u="none" strike="noStrike" baseline="0" dirty="0">
                <a:solidFill>
                  <a:sysClr val="windowText" lastClr="000000">
                    <a:lumMod val="65000"/>
                    <a:lumOff val="35000"/>
                  </a:sysClr>
                </a:solidFill>
                <a:effectLst/>
                <a:latin typeface="Calibri" panose="020F0502020204030204"/>
                <a:ea typeface="Calibri" panose="020F0502020204030204" pitchFamily="34" charset="0"/>
                <a:cs typeface="Calibri" panose="020F0502020204030204" pitchFamily="34" charset="0"/>
              </a:rPr>
              <a:t>)</a:t>
            </a:r>
            <a:endParaRPr lang="it-IT" sz="1400" b="1" i="0" u="none" strike="noStrike" baseline="0" dirty="0">
              <a:solidFill>
                <a:sysClr val="windowText" lastClr="000000">
                  <a:lumMod val="65000"/>
                  <a:lumOff val="35000"/>
                </a:sysClr>
              </a:solidFill>
              <a:latin typeface="Calibri" panose="020F0502020204030204"/>
            </a:endParaRPr>
          </a:p>
        </cx:rich>
      </cx:tx>
    </cx:title>
    <cx:plotArea>
      <cx:plotAreaRegion>
        <cx:series layoutId="boxWhisker" uniqueId="{4B6B9F0F-4A22-452F-86B8-14098214A68A}">
          <cx:spPr>
            <a:solidFill>
              <a:schemeClr val="bg2">
                <a:lumMod val="90000"/>
              </a:schemeClr>
            </a:solidFill>
          </cx:spPr>
          <cx:dataLabels>
            <cx:numFmt formatCode="0,0%" sourceLinked="0"/>
            <cx:visibility seriesName="0" categoryName="0" value="1"/>
            <cx:separator>, </cx:separator>
            <cx:dataLabel idx="41">
              <cx:txPr>
                <a:bodyPr spcFirstLastPara="1" vertOverflow="ellipsis" horzOverflow="overflow" wrap="square" lIns="0" tIns="0" rIns="0" bIns="0" anchor="ctr" anchorCtr="1"/>
                <a:lstStyle/>
                <a:p>
                  <a:pPr algn="ctr" rtl="0">
                    <a:defRPr b="1">
                      <a:solidFill>
                        <a:sysClr val="windowText" lastClr="000000"/>
                      </a:solidFill>
                    </a:defRPr>
                  </a:pPr>
                  <a:r>
                    <a:rPr lang="it-IT" sz="900" b="1" i="0" u="none" strike="noStrike" baseline="0">
                      <a:solidFill>
                        <a:sysClr val="windowText" lastClr="000000"/>
                      </a:solidFill>
                      <a:latin typeface="Calibri" panose="020F0502020204030204"/>
                    </a:rPr>
                    <a:t>1,1%</a:t>
                  </a:r>
                </a:p>
              </cx:txPr>
            </cx:dataLabel>
          </cx:dataLabels>
          <cx:dataId val="0"/>
          <cx:layoutPr>
            <cx:visibility nonoutliers="0" outliers="1"/>
            <cx:statistics quartileMethod="inclusive"/>
          </cx:layoutPr>
        </cx:series>
      </cx:plotAreaRegion>
      <cx:axis id="0" hidden="1">
        <cx:catScaling gapWidth="1.89999998"/>
        <cx:tickLabels/>
      </cx:axis>
      <cx:axis id="1">
        <cx:valScaling max="0.10000000000000001"/>
        <cx:majorTickMarks type="out"/>
        <cx:tickLabels/>
        <cx:numFmt formatCode="0%" sourceLinked="0"/>
      </cx:axis>
    </cx:plotArea>
  </cx:chart>
</cx:chartSpace>
</file>

<file path=ppt/charts/chartEx4.xml><?xml version="1.0" encoding="utf-8"?>
<cx:chartSpace xmlns:a="http://schemas.openxmlformats.org/drawingml/2006/main" xmlns:r="http://schemas.openxmlformats.org/officeDocument/2006/relationships" xmlns:cx="http://schemas.microsoft.com/office/drawing/2014/chartex">
  <cx:chartData>
    <cx:externalData r:id="rId1" cx:autoUpdate="0"/>
    <cx:data id="0">
      <cx:numDim type="val">
        <cx:f>EDTA!$O$3:$O$42</cx:f>
        <cx:lvl ptCount="40" formatCode="Standard">
          <cx:pt idx="0">0.20000000000000001</cx:pt>
          <cx:pt idx="1">0.33333333333333331</cx:pt>
          <cx:pt idx="2">0.40277777777777779</cx:pt>
          <cx:pt idx="3">0.48275862068965519</cx:pt>
          <cx:pt idx="4">0.36363636363636365</cx:pt>
          <cx:pt idx="5">0.27083333333333331</cx:pt>
          <cx:pt idx="6">0.54098360655737709</cx:pt>
          <cx:pt idx="7">0.067857142857142852</cx:pt>
          <cx:pt idx="8">0.46969696969696972</cx:pt>
          <cx:pt idx="9">0.39393939393939392</cx:pt>
          <cx:pt idx="10">0.28888888888888886</cx:pt>
          <cx:pt idx="11">0.12352941176470589</cx:pt>
          <cx:pt idx="12">0.44117647058823528</cx:pt>
          <cx:pt idx="13">0.30588235294117649</cx:pt>
          <cx:pt idx="14">0.27659574468085107</cx:pt>
          <cx:pt idx="15">0.29411764705882354</cx:pt>
          <cx:pt idx="16">0.55000000000000004</cx:pt>
          <cx:pt idx="17">0.29268292682926828</cx:pt>
          <cx:pt idx="18">0.96078431372549022</cx:pt>
          <cx:pt idx="19">0.45833333333333331</cx:pt>
          <cx:pt idx="20">0.53846153846153844</cx:pt>
          <cx:pt idx="21">0.84210526315789469</cx:pt>
          <cx:pt idx="22">0.57731958762886593</cx:pt>
          <cx:pt idx="23">0.81578947368421051</cx:pt>
          <cx:pt idx="24">0.52500000000000002</cx:pt>
          <cx:pt idx="25">0.4175824175824176</cx:pt>
          <cx:pt idx="26">0.65517241379310343</cx:pt>
          <cx:pt idx="27">0.63218390804597702</cx:pt>
          <cx:pt idx="28">0.35454545454545455</cx:pt>
          <cx:pt idx="29">0.57692307692307687</cx:pt>
          <cx:pt idx="30">0.025925925925925925</cx:pt>
          <cx:pt idx="32">0.93333333333333335</cx:pt>
          <cx:pt idx="33">0.29285714285714287</cx:pt>
          <cx:pt idx="34">0.53191489361702127</cx:pt>
          <cx:pt idx="35">0.5625</cx:pt>
          <cx:pt idx="36">0.42857142857142855</cx:pt>
          <cx:pt idx="37">0.84782608695652173</cx:pt>
          <cx:pt idx="38">0.92307692307692313</cx:pt>
          <cx:pt idx="39">0.70588235294117652</cx:pt>
        </cx:lvl>
      </cx:numDim>
    </cx:data>
  </cx:chartData>
  <cx:chart>
    <cx:title pos="t" align="ctr" overlay="0">
      <cx:tx>
        <cx:txData>
          <cx:v>Lead bioavailability for plants (EDTA extraction)</cx:v>
        </cx:txData>
      </cx:tx>
      <cx:txPr>
        <a:bodyPr spcFirstLastPara="1" vertOverflow="ellipsis" horzOverflow="overflow" wrap="square" lIns="0" tIns="0" rIns="0" bIns="0" anchor="ctr" anchorCtr="1"/>
        <a:lstStyle/>
        <a:p>
          <a:pPr algn="ctr" rtl="0">
            <a:defRPr b="1"/>
          </a:pPr>
          <a:r>
            <a:rPr lang="it-IT" sz="1400" b="1" i="0" u="none" strike="noStrike" baseline="0">
              <a:solidFill>
                <a:sysClr val="windowText" lastClr="000000">
                  <a:lumMod val="65000"/>
                  <a:lumOff val="35000"/>
                </a:sysClr>
              </a:solidFill>
              <a:latin typeface="Calibri" panose="020F0502020204030204"/>
            </a:rPr>
            <a:t>Lead bioavailability for plants (EDTA extraction)</a:t>
          </a:r>
        </a:p>
      </cx:txPr>
    </cx:title>
    <cx:plotArea>
      <cx:plotAreaRegion>
        <cx:series layoutId="boxWhisker" uniqueId="{6F750C1D-48EB-47BB-A608-A2CAB2CCC532}">
          <cx:spPr>
            <a:solidFill>
              <a:schemeClr val="accent6">
                <a:lumMod val="40000"/>
                <a:lumOff val="60000"/>
              </a:schemeClr>
            </a:solidFill>
          </cx:spPr>
          <cx:dataLabels>
            <cx:numFmt formatCode="0,0%" sourceLinked="0"/>
            <cx:visibility seriesName="0" categoryName="0" value="1"/>
            <cx:separator>, </cx:separator>
            <cx:dataLabel idx="41">
              <cx:txPr>
                <a:bodyPr spcFirstLastPara="1" vertOverflow="ellipsis" horzOverflow="overflow" wrap="square" lIns="0" tIns="0" rIns="0" bIns="0" anchor="ctr" anchorCtr="1"/>
                <a:lstStyle/>
                <a:p>
                  <a:pPr algn="ctr" rtl="0">
                    <a:defRPr b="1">
                      <a:solidFill>
                        <a:schemeClr val="accent6">
                          <a:lumMod val="50000"/>
                        </a:schemeClr>
                      </a:solidFill>
                    </a:defRPr>
                  </a:pPr>
                  <a:r>
                    <a:rPr lang="it-IT" sz="900" b="1" i="0" u="none" strike="noStrike" baseline="0">
                      <a:solidFill>
                        <a:schemeClr val="accent6">
                          <a:lumMod val="50000"/>
                        </a:schemeClr>
                      </a:solidFill>
                      <a:latin typeface="Calibri" panose="020F0502020204030204"/>
                    </a:rPr>
                    <a:t>45,8%</a:t>
                  </a:r>
                </a:p>
              </cx:txPr>
            </cx:dataLabel>
          </cx:dataLabels>
          <cx:dataId val="0"/>
          <cx:layoutPr>
            <cx:visibility nonoutliers="0"/>
            <cx:statistics quartileMethod="inclusive"/>
          </cx:layoutPr>
        </cx:series>
      </cx:plotAreaRegion>
      <cx:axis id="0" hidden="1">
        <cx:catScaling gapWidth="1.89999998"/>
        <cx:tickLabels/>
      </cx:axis>
      <cx:axis id="1">
        <cx:valScaling max="1"/>
        <cx:majorTickMarks type="out"/>
        <cx:tickLabels/>
        <cx:numFmt formatCode="0%" sourceLinked="0"/>
      </cx:axis>
    </cx:plotArea>
  </cx:chart>
</cx:chartSpace>
</file>

<file path=ppt/charts/chartEx5.xml><?xml version="1.0" encoding="utf-8"?>
<cx:chartSpace xmlns:a="http://schemas.openxmlformats.org/drawingml/2006/main" xmlns:r="http://schemas.openxmlformats.org/officeDocument/2006/relationships" xmlns:cx="http://schemas.microsoft.com/office/drawing/2014/chartex">
  <cx:chartData>
    <cx:externalData r:id="rId1" cx:autoUpdate="0"/>
    <cx:data id="0">
      <cx:numDim type="val">
        <cx:f>Arsenico!$A$4:$A$76</cx:f>
        <cx:lvl ptCount="73" formatCode="0,00%">
          <cx:pt idx="0">0.015343815116499338</cx:pt>
          <cx:pt idx="1">0.024999999999999998</cx:pt>
          <cx:pt idx="2">0.023359028264424198</cx:pt>
          <cx:pt idx="3">0.045372050816696916</cx:pt>
          <cx:pt idx="4">0.036051026067664999</cx:pt>
          <cx:pt idx="5">0.021739130434782608</cx:pt>
          <cx:pt idx="6">0.047211566833874299</cx:pt>
          <cx:pt idx="7">0.011156404205106201</cx:pt>
          <cx:pt idx="8">0.018207005739164853</cx:pt>
          <cx:pt idx="9">0.029782359679266898</cx:pt>
          <cx:pt idx="10">0.025839793281653749</cx:pt>
          <cx:pt idx="11">0.022190521477254713</cx:pt>
          <cx:pt idx="12">0.043087971274685812</cx:pt>
          <cx:pt idx="13">0.0086333040678958136</cx:pt>
          <cx:pt idx="14">0.036487166582788118</cx:pt>
          <cx:pt idx="15">0.032619775739041797</cx:pt>
          <cx:pt idx="16">0.007466529351184345</cx:pt>
          <cx:pt idx="17">0.018832391713747645</cx:pt>
          <cx:pt idx="18">0.022451728783116298</cx:pt>
          <cx:pt idx="19">0.027072758037225045</cx:pt>
          <cx:pt idx="20">0.069095477386934681</cx:pt>
          <cx:pt idx="21">0.016088927892350446</cx:pt>
          <cx:pt idx="22">0.013759213759213759</cx:pt>
          <cx:pt idx="23">0.012087912087912088</cx:pt>
          <cx:pt idx="24">0.012622222222222222</cx:pt>
          <cx:pt idx="25">0.01237484531443357</cx:pt>
          <cx:pt idx="26">0.01100723763570567</cx:pt>
          <cx:pt idx="27">0.020236087689713321</cx:pt>
          <cx:pt idx="28">0.0058958007459992776</cx:pt>
          <cx:pt idx="29">0.0020731526728861248</cx:pt>
          <cx:pt idx="30">0.0042062017020444093</cx:pt>
          <cx:pt idx="31">0.015082956259426848</cx:pt>
          <cx:pt idx="32">0.025199496010079796</cx:pt>
          <cx:pt idx="33">0.021739130434782612</cx:pt>
          <cx:pt idx="34">0.014341590612777054</cx:pt>
          <cx:pt idx="35">0.010018214936247724</cx:pt>
          <cx:pt idx="36">0.017704337562702864</cx:pt>
          <cx:pt idx="37">0.02049910873440285</cx:pt>
          <cx:pt idx="38">0.040816326530612242</cx:pt>
          <cx:pt idx="39">0.042841037204058623</cx:pt>
          <cx:pt idx="40">0.025664527956003665</cx:pt>
          <cx:pt idx="41">0.017667844522968195</cx:pt>
          <cx:pt idx="42">0.028325123152709356</cx:pt>
          <cx:pt idx="43">0.067669172932330837</cx:pt>
          <cx:pt idx="44">0.079754601226993863</cx:pt>
          <cx:pt idx="45">0.080843585237258347</cx:pt>
          <cx:pt idx="46">0.01778385772913817</cx:pt>
          <cx:pt idx="47">0.020592020592020591</cx:pt>
          <cx:pt idx="48">0.076923076923076927</cx:pt>
          <cx:pt idx="49">0.084905660377358499</cx:pt>
          <cx:pt idx="50">0.031078610603290674</cx:pt>
          <cx:pt idx="51">0.041158536585365862</cx:pt>
          <cx:pt idx="52">0.051446945337620578</cx:pt>
          <cx:pt idx="53">0.050734312416555398</cx:pt>
          <cx:pt idx="54">0.058992805755395679</cx:pt>
          <cx:pt idx="55">0.044340723453908978</cx:pt>
          <cx:pt idx="56">0.047568710359408038</cx:pt>
          <cx:pt idx="57">0.012688342585249804</cx:pt>
          <cx:pt idx="58">0.046365914786967423</cx:pt>
          <cx:pt idx="59">0.0087440381558028628</cx:pt>
          <cx:pt idx="60">0.010673234811165846</cx:pt>
          <cx:pt idx="61">0.036674816625916873</cx:pt>
          <cx:pt idx="62">0.01</cx:pt>
          <cx:pt idx="63">0.017332328560663149</cx:pt>
          <cx:pt idx="64">0.0031026993484331369</cx:pt>
          <cx:pt idx="65">0.023658323994521228</cx:pt>
          <cx:pt idx="66">0.0033023116181326926</cx:pt>
          <cx:pt idx="67">0.0041908446163765314</cx:pt>
          <cx:pt idx="68">0.0068614431164231958</cx:pt>
          <cx:pt idx="69">0.0047572178477690288</cx:pt>
          <cx:pt idx="70">0.20207253886010362</cx:pt>
          <cx:pt idx="71">0.16317991631799164</cx:pt>
          <cx:pt idx="72">0.083503054989816694</cx:pt>
        </cx:lvl>
      </cx:numDim>
    </cx:data>
    <cx:data id="1">
      <cx:numDim type="val">
        <cx:f>Arsenico!$B$4:$B$76</cx:f>
        <cx:lvl ptCount="73" formatCode="0,00%">
          <cx:pt idx="0">0.085243417313885211</cx:pt>
          <cx:pt idx="1">0.099999999999999992</cx:pt>
          <cx:pt idx="2">0.098107918710581637</cx:pt>
          <cx:pt idx="3">0.11252268602540835</cx:pt>
          <cx:pt idx="4">0.16638935108153077</cx:pt>
          <cx:pt idx="5">0.058823529411764698</cx:pt>
          <cx:pt idx="6">0.088521687813514313</cx:pt>
          <cx:pt idx="7">0.038618322248444539</cx:pt>
          <cx:pt idx="8">0.061349693251533742</cx:pt>
          <cx:pt idx="9">0.087056128293241691</cx:pt>
          <cx:pt idx="10">0.05652454780361757</cx:pt>
          <cx:pt idx="11">0.08242193691551751</cx:pt>
          <cx:pt idx="12">0.14362657091561939</cx:pt>
          <cx:pt idx="13">0.049751243781094523</cx:pt>
          <cx:pt idx="14">0.12581781580271767</cx:pt>
          <cx:pt idx="15">0.12640163098878696</cx:pt>
          <cx:pt idx="16">0.048918640576725021</cx:pt>
          <cx:pt idx="17">0.0903954802259887</cx:pt>
          <cx:pt idx="18">0.097290824726837297</cx:pt>
          <cx:pt idx="19">0.072758037225042302</cx:pt>
          <cx:pt idx="20">0.061243718592964826</cx:pt>
          <cx:pt idx="21">0.099458826970893657</cx:pt>
          <cx:pt idx="22">0.047174447174447173</cx:pt>
          <cx:pt idx="23">0.025274725274725272</cx:pt>
          <cx:pt idx="24">0.067555555555555549</cx:pt>
          <cx:pt idx="25">0.046124423444706936</cx:pt>
          <cx:pt idx="26">0.03015681544028951</cx:pt>
          <cx:pt idx="27">0.033726812816188868</cx:pt>
          <cx:pt idx="28">0.024064492840813381</cx:pt>
          <cx:pt idx="29">0.065156226862135347</cx:pt>
          <cx:pt idx="30">0.070429423848185457</cx:pt>
          <cx:pt idx="31">0.10105580693815988</cx:pt>
          <cx:pt idx="32">0.04094918101637967</cx:pt>
          <cx:pt idx="33">0.065217391304347838</cx:pt>
          <cx:pt idx="34">0.053455019556714466</cx:pt>
          <cx:pt idx="35">0.061020036429872498</cx:pt>
          <cx:pt idx="36">0.10819317399429526</cx:pt>
          <cx:pt idx="37">0.042780748663101602</cx:pt>
          <cx:pt idx="38">0.072108843537414966</cx:pt>
          <cx:pt idx="39">0.083427282976324693</cx:pt>
          <cx:pt idx="40">0.065077910174152154</cx:pt>
          <cx:pt idx="41">0.1166077738515901</cx:pt>
          <cx:pt idx="42">0.067733990147783252</cx:pt>
          <cx:pt idx="43">0.13784461152882205</cx:pt>
          <cx:pt idx="44">0.073619631901840496</cx:pt>
          <cx:pt idx="45">0.035149384885764502</cx:pt>
          <cx:pt idx="46">0.09165526675786595</cx:pt>
          <cx:pt idx="47">0.14157014157014156</cx:pt>
          <cx:pt idx="48">0.08523908523908523</cx:pt>
          <cx:pt idx="49">0.081761006289308172</cx:pt>
          <cx:pt idx="50">0.10420475319926874</cx:pt>
          <cx:pt idx="51">0.089939024390243913</cx:pt>
          <cx:pt idx="52">0.19292604501607716</cx:pt>
          <cx:pt idx="53">0.080106809078771685</cx:pt>
          <cx:pt idx="54">0.1366906474820144</cx:pt>
          <cx:pt idx="55">0.042007001166861145</cx:pt>
          <cx:pt idx="56">0.075052854122621568</cx:pt>
          <cx:pt idx="57">0.012688342585249804</cx:pt>
          <cx:pt idx="58">0.03007518796992481</cx:pt>
          <cx:pt idx="59">0.035771065182829888</cx:pt>
          <cx:pt idx="60">0.059113300492610842</cx:pt>
          <cx:pt idx="61">0.039119804400978002</cx:pt>
          <cx:pt idx="62">0.07636363636363637</cx:pt>
          <cx:pt idx="63">0.0090429540316503392</cx:pt>
          <cx:pt idx="64">0.06308822008480712</cx:pt>
          <cx:pt idx="65">0.013696924417880714</cx:pt>
          <cx:pt idx="66">0.012008405884118882</cx:pt>
          <cx:pt idx="67">0.013969482054588438</cx:pt>
          <cx:pt idx="68">0.024347056219566184</cx:pt>
          <cx:pt idx="69">0.021325459317585303</cx:pt>
          <cx:pt idx="70">0.51813471502590669</cx:pt>
          <cx:pt idx="71">0.62761506276150625</cx:pt>
          <cx:pt idx="72">0.65173116089613037</cx:pt>
        </cx:lvl>
      </cx:numDim>
    </cx:data>
    <cx:data id="2">
      <cx:numDim type="val">
        <cx:f>Arsenico!$C$4:$C$76</cx:f>
        <cx:lvl ptCount="73" formatCode="0,00%">
          <cx:pt idx="0">0.0090926311801477547</cx:pt>
          <cx:pt idx="1">0.051470588235294115</cx:pt>
          <cx:pt idx="2">0.014249007241298762</cx:pt>
          <cx:pt idx="3">0.02540834845735027</cx:pt>
          <cx:pt idx="4">0.021075984470327231</cx:pt>
          <cx:pt idx="5">0.024296675191815855</cx:pt>
          <cx:pt idx="6">0.0085570964886397156</cx:pt>
          <cx:pt idx="7">0.0062218408066938421</cx:pt>
          <cx:pt idx="8">0.010093014051058776</cx:pt>
          <cx:pt idx="9">0.012600229095074458</cx:pt>
          <cx:pt idx="10">0.013242894056847544</cx:pt>
          <cx:pt idx="11">0.0077666825170391498</cx:pt>
          <cx:pt idx="12">0.02333931777378815</cx:pt>
          <cx:pt idx="13">0.0051214515657009071</cx:pt>
          <cx:pt idx="14">0.0072974333165576237</cx:pt>
          <cx:pt idx="15">0.0050968399592252805</cx:pt>
          <cx:pt idx="16">0.0038619979402677645</cx:pt>
          <cx:pt idx="17">0.0056497175141242938</cx:pt>
          <cx:pt idx="18">0.012123933542882803</cx:pt>
          <cx:pt idx="19">0.037225042301184438</cx:pt>
          <cx:pt idx="20">0.0059673366834170852</cx:pt>
          <cx:pt idx="21">0.0068743600994588261</cx:pt>
          <cx:pt idx="22">0.0054054054054054057</cx:pt>
          <cx:pt idx="23">0.017582417582417582</cx:pt>
          <cx:pt idx="24">0.013155555555555556</cx:pt>
          <cx:pt idx="25">0.0077624029699628746</cx:pt>
          <cx:pt idx="26">0.0088962605548854046</cx:pt>
          <cx:pt idx="27">0.018549747048903879</cx:pt>
          <cx:pt idx="28">0.0074599927806521475</cx:pt>
          <cx:pt idx="29">0.014660151043980453</cx:pt>
          <cx:pt idx="30">0.02543284750073364</cx:pt>
          <cx:pt idx="31">0.024132730015082957</cx:pt>
          <cx:pt idx="32">0.0098698026039479199</cx:pt>
          <cx:pt idx="33">0.043478260869565223</cx:pt>
          <cx:pt idx="34">0.03259452411994785</cx:pt>
          <cx:pt idx="35">0.045537340619307837</cx:pt>
          <cx:pt idx="36">0.0085570964886397174</cx:pt>
          <cx:pt idx="37">0.036541889483065949</cx:pt>
          <cx:pt idx="38">0.043537414965986398</cx:pt>
          <cx:pt idx="39">0.084554678692220969</cx:pt>
          <cx:pt idx="40">0.065994500458295149</cx:pt>
          <cx:pt idx="41">0.088339222614840979</cx:pt>
          <cx:pt idx="42">0.054187192118226604</cx:pt>
          <cx:pt idx="43">0.055137844611528826</cx:pt>
          <cx:pt idx="44">0.049079754601226995</cx:pt>
          <cx:pt idx="45">0.093145869947275917</cx:pt>
          <cx:pt idx="46">0.11080711354309165</cx:pt>
          <cx:pt idx="47">0.065637065637065631</cx:pt>
          <cx:pt idx="48">0.027027027027027029</cx:pt>
          <cx:pt idx="49">0.047169811320754713</cx:pt>
          <cx:pt idx="50">0.02376599634369287</cx:pt>
          <cx:pt idx="51">0.045731707317073177</cx:pt>
          <cx:pt idx="52">0.11254019292604502</cx:pt>
          <cx:pt idx="53">0.041388518024032039</cx:pt>
          <cx:pt idx="54">0.056115107913669061</cx:pt>
          <cx:pt idx="55">0.015169194865810968</cx:pt>
          <cx:pt idx="56">0.042283298097251586</cx:pt>
          <cx:pt idx="57">0.022997620935765267</cx:pt>
          <cx:pt idx="58">0.058897243107769427</cx:pt>
          <cx:pt idx="59">0.057233704292527825</cx:pt>
          <cx:pt idx="60">0.018883415435139571</cx:pt>
          <cx:pt idx="61">0.068459657701711488</cx:pt>
          <cx:pt idx="62">0.013636363636363636</cx:pt>
          <cx:pt idx="63">0.031650339110776193</cx:pt>
          <cx:pt idx="64">0.0029992760368186986</cx:pt>
          <cx:pt idx="65">0.0038600423359482004</cx:pt>
          <cx:pt idx="66">0.0040028019613729607</cx:pt>
          <cx:pt idx="67">0.0039759295078444015</cx:pt>
          <cx:pt idx="68">0.017042939353696326</cx:pt>
          <cx:pt idx="69">0.0060695538057742781</cx:pt>
          <cx:pt idx="70">0.27979274611398963</cx:pt>
          <cx:pt idx="71">0.20920502092050208</cx:pt>
          <cx:pt idx="72">0.26476578411405294</cx:pt>
        </cx:lvl>
      </cx:numDim>
    </cx:data>
    <cx:data id="3">
      <cx:numDim type="val">
        <cx:f>Arsenico!$D$4:$D$71</cx:f>
        <cx:lvl ptCount="68" formatCode="0,00%">
          <cx:pt idx="0">0.53040348550861904</cx:pt>
          <cx:pt idx="1">0.48529411764705882</cx:pt>
          <cx:pt idx="2">0.56061667834618079</cx:pt>
          <cx:pt idx="3">0.29038112522686027</cx:pt>
          <cx:pt idx="4">0.44370493621741541</cx:pt>
          <cx:pt idx="5">0.7289002557544757</cx:pt>
          <cx:pt idx="6">0.47211566833874297</cx:pt>
          <cx:pt idx="7">0.38618322248444542</cx:pt>
          <cx:pt idx="8">0.55412626162675638</cx:pt>
          <cx:pt idx="9">0.3207331042382589</cx:pt>
          <cx:pt idx="10">0.66214470284237725</cx:pt>
          <cx:pt idx="11">0.53891266444761454</cx:pt>
          <cx:pt idx="12">0.57450628366247758</cx:pt>
          <cx:pt idx="13">0.24875621890547261</cx:pt>
          <cx:pt idx="14">0.56618017111222951</cx:pt>
          <cx:pt idx="15">0.2854230377166157</cx:pt>
          <cx:pt idx="16">0.74665293511843456</cx:pt>
          <cx:pt idx="17">0.50847457627118642</cx:pt>
          <cx:pt idx="18">0.62864840592725635</cx:pt>
          <cx:pt idx="19">0.43993231810490691</cx:pt>
          <cx:pt idx="20">0.45540201005025127</cx:pt>
          <cx:pt idx="21">0.52654673102237826</cx:pt>
          <cx:pt idx="22">0.32432432432432434</cx:pt>
          <cx:pt idx="23">0.40659340659340659</cx:pt>
          <cx:pt idx="24">0.40888888888888891</cx:pt>
          <cx:pt idx="25">0.56249296883788957</cx:pt>
          <cx:pt idx="26">0.46743063932448736</cx:pt>
          <cx:pt idx="27">0.33726812816188873</cx:pt>
          <cx:pt idx="28">0.56551558175911443</cx:pt>
          <cx:pt idx="29">0.44424700133274098</cx:pt>
          <cx:pt idx="30">0.26411033943069551</cx:pt>
          <cx:pt idx="31">0.37707390648567118</cx:pt>
          <cx:pt idx="32">0.47249055018899616</cx:pt>
          <cx:pt idx="33">0.45893719806763289</cx:pt>
          <cx:pt idx="34">0.44328552803129073</cx:pt>
          <cx:pt idx="35">0.41894353369763204</cx:pt>
          <cx:pt idx="36">0.58030884233303826</cx:pt>
          <cx:pt idx="37">0.62388591800356508</cx:pt>
          <cx:pt idx="38">0.3401360544217687</cx:pt>
          <cx:pt idx="39">0.33821871476888388</cx:pt>
          <cx:pt idx="40">0.46746104491292395</cx:pt>
          <cx:pt idx="41">0.44758539458186097</cx:pt>
          <cx:pt idx="42">0.28325123152709358</cx:pt>
          <cx:pt idx="43">0.37593984962406019</cx:pt>
          <cx:pt idx="44">0.49079754601226994</cx:pt>
          <cx:pt idx="45">0.29876977152899825</cx:pt>
          <cx:pt idx="46">0.24623803009575926</cx:pt>
          <cx:pt idx="47">0.47619047619047616</cx:pt>
          <cx:pt idx="48">0.37422037422037419</cx:pt>
          <cx:pt idx="49">0.22012578616352202</cx:pt>
          <cx:pt idx="50">0.27422303473491771</cx:pt>
          <cx:pt idx="51">0.24390243902439027</cx:pt>
          <cx:pt idx="52">0.28938906752411575</cx:pt>
          <cx:pt idx="53">0.28037383177570091</cx:pt>
          <cx:pt idx="54">0.30215827338129497</cx:pt>
          <cx:pt idx="55">0.3733955659276546</cx:pt>
          <cx:pt idx="56">0.59196617336152224</cx:pt>
          <cx:pt idx="57">0.56304520222045995</cx:pt>
          <cx:pt idx="58">0.3007518796992481</cx:pt>
          <cx:pt idx="59">0.47694753577106519</cx:pt>
          <cx:pt idx="60">0.44334975369458129</cx:pt>
          <cx:pt idx="61">0.51344743276283622</cx:pt>
          <cx:pt idx="62">0.34545454545454546</cx:pt>
          <cx:pt idx="63">0.48982667671439339</cx:pt>
          <cx:pt idx="64">0.37232392181197643</cx:pt>
          <cx:pt idx="65">0.37355248412401942</cx:pt>
          <cx:pt idx="66">0.39027319123386367</cx:pt>
          <cx:pt idx="67">0.49430474962389853</cx:pt>
        </cx:lvl>
      </cx:numDim>
    </cx:data>
    <cx:data id="4">
      <cx:numDim type="val">
        <cx:f>Arsenico!$E$4:$E$73</cx:f>
        <cx:lvl ptCount="70" formatCode="0,00%">
          <cx:pt idx="0">0.35991665088084868</cx:pt>
          <cx:pt idx="1">0.33823529411764708</cx:pt>
          <cx:pt idx="2">0.3036673674375146</cx:pt>
          <cx:pt idx="3">0.52631578947368418</cx:pt>
          <cx:pt idx="4">0.33277870216306155</cx:pt>
          <cx:pt idx="5">0.16624040920716113</cx:pt>
          <cx:pt idx="6">0.38359398052522869</cx:pt>
          <cx:pt idx="7">0.55782021025531003</cx:pt>
          <cx:pt idx="8">0.35622402533148623</cx:pt>
          <cx:pt idx="9">0.54982817869415812</cx:pt>
          <cx:pt idx="10">0.24224806201550386</cx:pt>
          <cx:pt idx="11">0.34870819464257408</cx:pt>
          <cx:pt idx="12">0.21543985637342908</cx:pt>
          <cx:pt idx="13">0.68773778167983612</cx:pt>
          <cx:pt idx="14">0.26421741318570707</cx:pt>
          <cx:pt idx="15">0.55045871559633031</cx:pt>
          <cx:pt idx="16">0.19309989701338826</cx:pt>
          <cx:pt idx="17">0.37664783427495291</cx:pt>
          <cx:pt idx="18">0.23948510701990719</cx:pt>
          <cx:pt idx="19">0.4230118443316413</cx:pt>
          <cx:pt idx="20">0.40829145728643218</cx:pt>
          <cx:pt idx="21">0.3510311540149188</cx:pt>
          <cx:pt idx="22">0.60933660933660938</cx:pt>
          <cx:pt idx="23">0.53846153846153844</cx:pt>
          <cx:pt idx="24">0.49777777777777776</cx:pt>
          <cx:pt idx="25">0.37124535943300707</cx:pt>
          <cx:pt idx="26">0.48250904704463216</cx:pt>
          <cx:pt idx="27">0.59021922428330531</cx:pt>
          <cx:pt idx="28">0.39706413187342077</cx:pt>
          <cx:pt idx="29">0.47386346808825708</cx:pt>
          <cx:pt idx="30">0.63582118751834094</cx:pt>
          <cx:pt idx="31">0.48265460030165913</cx:pt>
          <cx:pt idx="32">0.45149097018059636</cx:pt>
          <cx:pt idx="33">0.41062801932367149</cx:pt>
          <cx:pt idx="34">0.45632333767926986</cx:pt>
          <cx:pt idx="35">0.46448087431693991</cx:pt>
          <cx:pt idx="36">0.28523654962132389</cx:pt>
          <cx:pt idx="37">0.27629233511586454</cx:pt>
          <cx:pt idx="38">0.50340136054421769</cx:pt>
          <cx:pt idx="39">0.45095828635851182</cx:pt>
          <cx:pt idx="40">0.37580201649862516</cx:pt>
          <cx:pt idx="41">0.32979976442873965</cx:pt>
          <cx:pt idx="42">0.56650246305418717</cx:pt>
          <cx:pt idx="43">0.36340852130325818</cx:pt>
          <cx:pt idx="44">0.30674846625766872</cx:pt>
          <cx:pt idx="45">0.49209138840070299</cx:pt>
          <cx:pt idx="46">0.53351573187414503</cx:pt>
          <cx:pt idx="47">0.29601029601029599</cx:pt>
          <cx:pt idx="48">0.43659043659043656</cx:pt>
          <cx:pt idx="49">0.56603773584905659</cx:pt>
          <cx:pt idx="50">0.56672760511882991</cx:pt>
          <cx:pt idx="51">0.5792682926829269</cx:pt>
          <cx:pt idx="52">0.35369774919614144</cx:pt>
          <cx:pt idx="53">0.54739652870493993</cx:pt>
          <cx:pt idx="54">0.4460431654676259</cx:pt>
          <cx:pt idx="55">0.5250875145857643</cx:pt>
          <cx:pt idx="56">0.24312896405919662</cx:pt>
          <cx:pt idx="57">0.38858049167327519</cx:pt>
          <cx:pt idx="58">0.56390977443609025</cx:pt>
          <cx:pt idx="59">0.42130365659777425</cx:pt>
          <cx:pt idx="60">0.46798029556650245</cx:pt>
          <cx:pt idx="61">0.34229828850855748</cx:pt>
          <cx:pt idx="62">0.55454545454545456</cx:pt>
          <cx:pt idx="63">0.45214770158251699</cx:pt>
          <cx:pt idx="64">0.55848588271796462</cx:pt>
          <cx:pt idx="65">0.5852322251276304</cx:pt>
          <cx:pt idx="66">0.59041328930251169</cx:pt>
          <cx:pt idx="67">0.48355899419729204</cx:pt>
          <cx:pt idx="68">0.95174856131031427</cx:pt>
          <cx:pt idx="69">0.96784776902887137</cx:pt>
        </cx:lvl>
      </cx:numDim>
    </cx:data>
  </cx:chartData>
  <cx:chart>
    <cx:title pos="t" align="ctr" overlay="0">
      <cx:tx>
        <cx:txData>
          <cx:v>Tessier Fractions - Arsenic</cx:v>
        </cx:txData>
      </cx:tx>
      <cx:txPr>
        <a:bodyPr spcFirstLastPara="1" vertOverflow="ellipsis" horzOverflow="overflow" wrap="square" lIns="0" tIns="0" rIns="0" bIns="0" anchor="ctr" anchorCtr="1"/>
        <a:lstStyle/>
        <a:p>
          <a:pPr algn="ctr" rtl="0">
            <a:defRPr b="1"/>
          </a:pPr>
          <a:r>
            <a:rPr lang="it-IT" sz="1400" b="1" i="0" u="none" strike="noStrike" baseline="0">
              <a:solidFill>
                <a:sysClr val="windowText" lastClr="000000">
                  <a:lumMod val="65000"/>
                  <a:lumOff val="35000"/>
                </a:sysClr>
              </a:solidFill>
              <a:latin typeface="Calibri" panose="020F0502020204030204"/>
            </a:rPr>
            <a:t>Tessier Fractions - Arsenic</a:t>
          </a:r>
        </a:p>
      </cx:txPr>
    </cx:title>
    <cx:plotArea>
      <cx:plotAreaRegion>
        <cx:series layoutId="boxWhisker" uniqueId="{00000005-F773-45F3-81CD-BBED6932EC75}" formatIdx="0">
          <cx:tx>
            <cx:txData>
              <cx:f>Arsenico!$A$2:$A$3</cx:f>
              <cx:v>Exchangable</cx:v>
            </cx:txData>
          </cx:tx>
          <cx:dataId val="0"/>
          <cx:layoutPr>
            <cx:visibility meanLine="1" nonoutliers="0"/>
            <cx:statistics quartileMethod="inclusive"/>
          </cx:layoutPr>
        </cx:series>
        <cx:series layoutId="boxWhisker" uniqueId="{00000006-F773-45F3-81CD-BBED6932EC75}" formatIdx="1">
          <cx:tx>
            <cx:txData>
              <cx:f>Arsenico!$B$2:$B$3</cx:f>
              <cx:v>Carbonate</cx:v>
            </cx:txData>
          </cx:tx>
          <cx:dataId val="1"/>
          <cx:layoutPr>
            <cx:visibility meanLine="1" nonoutliers="0"/>
            <cx:statistics quartileMethod="inclusive"/>
          </cx:layoutPr>
        </cx:series>
        <cx:series layoutId="boxWhisker" uniqueId="{00000007-F773-45F3-81CD-BBED6932EC75}" formatIdx="2">
          <cx:tx>
            <cx:txData>
              <cx:f>Arsenico!$C$2:$C$3</cx:f>
              <cx:v>Fe-Mn Oxides</cx:v>
            </cx:txData>
          </cx:tx>
          <cx:dataId val="2"/>
          <cx:layoutPr>
            <cx:visibility meanLine="1" nonoutliers="0"/>
            <cx:statistics quartileMethod="inclusive"/>
          </cx:layoutPr>
        </cx:series>
        <cx:series layoutId="boxWhisker" uniqueId="{00000008-F773-45F3-81CD-BBED6932EC75}" formatIdx="3">
          <cx:tx>
            <cx:txData>
              <cx:f>Arsenico!$D$2:$D$3</cx:f>
              <cx:v>Organic matter + Sulphides</cx:v>
            </cx:txData>
          </cx:tx>
          <cx:dataId val="3"/>
          <cx:layoutPr>
            <cx:visibility meanLine="1" nonoutliers="0"/>
            <cx:statistics quartileMethod="inclusive"/>
          </cx:layoutPr>
        </cx:series>
        <cx:series layoutId="boxWhisker" uniqueId="{00000009-F773-45F3-81CD-BBED6932EC75}" formatIdx="4">
          <cx:tx>
            <cx:txData>
              <cx:f>Arsenico!$E$2:$E$3</cx:f>
              <cx:v>Residual</cx:v>
            </cx:txData>
          </cx:tx>
          <cx:dataId val="4"/>
          <cx:layoutPr>
            <cx:visibility meanLine="1" nonoutliers="0"/>
            <cx:statistics quartileMethod="inclusive"/>
          </cx:layoutPr>
        </cx:series>
      </cx:plotAreaRegion>
      <cx:axis id="0" hidden="1">
        <cx:catScaling gapWidth="0.100000001"/>
        <cx:tickLabels/>
      </cx:axis>
      <cx:axis id="1">
        <cx:valScaling max="1"/>
        <cx:majorGridlines/>
        <cx:tickLabels/>
        <cx:numFmt formatCode="0%" sourceLinked="0"/>
      </cx:axis>
    </cx:plotArea>
    <cx:legend pos="b" align="ctr" overlay="0">
      <cx:txPr>
        <a:bodyPr spcFirstLastPara="1" vertOverflow="ellipsis" horzOverflow="overflow" wrap="square" lIns="0" tIns="0" rIns="0" bIns="0" anchor="ctr" anchorCtr="1"/>
        <a:lstStyle/>
        <a:p>
          <a:pPr algn="ctr" rtl="0">
            <a:defRPr/>
          </a:pPr>
          <a:endParaRPr lang="it-IT" sz="900" b="0" i="0" u="none" strike="noStrike" baseline="0">
            <a:solidFill>
              <a:sysClr val="windowText" lastClr="000000">
                <a:lumMod val="65000"/>
                <a:lumOff val="35000"/>
              </a:sysClr>
            </a:solidFill>
            <a:latin typeface="Calibri" panose="020F0502020204030204"/>
          </a:endParaRPr>
        </a:p>
      </cx:txPr>
    </cx:legend>
  </cx:chart>
  <cx:spPr>
    <a:ln>
      <a:noFill/>
    </a:ln>
  </cx:spPr>
</cx:chartSpace>
</file>

<file path=ppt/charts/chartEx6.xml><?xml version="1.0" encoding="utf-8"?>
<cx:chartSpace xmlns:a="http://schemas.openxmlformats.org/drawingml/2006/main" xmlns:r="http://schemas.openxmlformats.org/officeDocument/2006/relationships" xmlns:cx="http://schemas.microsoft.com/office/drawing/2014/chartex">
  <cx:chartData>
    <cx:externalData r:id="rId1" cx:autoUpdate="0"/>
    <cx:data id="0">
      <cx:numDim type="val">
        <cx:f>Piombo!$A$4:$A$72</cx:f>
        <cx:lvl ptCount="69" formatCode="0,00%">
          <cx:pt idx="0">0.62871707731520821</cx:pt>
          <cx:pt idx="1">0.79995077226016864</cx:pt>
          <cx:pt idx="2">0.85852701293922851</cx:pt>
          <cx:pt idx="3">0.74684522276590271</cx:pt>
          <cx:pt idx="4">0.80457336438704219</cx:pt>
          <cx:pt idx="5">0.70590790616854904</cx:pt>
          <cx:pt idx="6">0.65766330697581943</cx:pt>
          <cx:pt idx="7">0.8611241584468452</cx:pt>
          <cx:pt idx="8">0.79757975797579761</cx:pt>
          <cx:pt idx="9">0.71699134199134196</cx:pt>
          <cx:pt idx="10">0.66378264551717825</cx:pt>
          <cx:pt idx="11">0.65068864548313632</cx:pt>
          <cx:pt idx="12">0.7494245490070125</cx:pt>
          <cx:pt idx="13">0.76050656350229806</cx:pt>
          <cx:pt idx="14">0.7057836105600489</cx:pt>
          <cx:pt idx="15">0.68314495093777172</cx:pt>
          <cx:pt idx="16">0.56770949494130285</cx:pt>
          <cx:pt idx="17">0.53692456649942788</cx:pt>
          <cx:pt idx="18">0.5611842504398471</cx:pt>
          <cx:pt idx="19">0.8133971291866029</cx:pt>
          <cx:pt idx="20">0.72409488139825218</cx:pt>
          <cx:pt idx="21">0.7912245998921057</cx:pt>
          <cx:pt idx="22">0.61114506361464527</cx:pt>
          <cx:pt idx="23">0.78061473410310622</cx:pt>
          <cx:pt idx="24">0.75520833333333337</cx:pt>
          <cx:pt idx="25">0.49875311720698257</cx:pt>
          <cx:pt idx="26">0.57222267636720348</cx:pt>
          <cx:pt idx="27">0.3536067892503536</cx:pt>
          <cx:pt idx="28">0.56818181818181823</cx:pt>
          <cx:pt idx="29">0.42285377126561119</cx:pt>
          <cx:pt idx="30">0.49822852081488039</cx:pt>
          <cx:pt idx="31">0.42303570421343561</cx:pt>
          <cx:pt idx="32">0.76907019413529043</cx:pt>
          <cx:pt idx="33">0.5780346820809249</cx:pt>
          <cx:pt idx="34">0.70612668743509865</cx:pt>
          <cx:pt idx="35">0.60077242168502365</cx:pt>
          <cx:pt idx="36">0.062819002748331368</cx:pt>
          <cx:pt idx="37">0.56386651323360182</cx:pt>
          <cx:pt idx="38">0.26037069726390116</cx:pt>
          <cx:pt idx="39">0.69319013912618987</cx:pt>
          <cx:pt idx="40">0.42045454545454547</cx:pt>
          <cx:pt idx="41">0.70325900514579764</cx:pt>
          <cx:pt idx="42">0.057562076749435663</cx:pt>
          <cx:pt idx="43">0.82248115147361212</cx:pt>
          <cx:pt idx="44">0.82203041512535968</cx:pt>
          <cx:pt idx="45">0.27770063871146905</cx:pt>
          <cx:pt idx="46">0.25412960609911056</cx:pt>
          <cx:pt idx="47">0.23216547066272689</cx:pt>
          <cx:pt idx="48">0.3830514467558489</cx:pt>
          <cx:pt idx="49">0.84169180051904324</cx:pt>
          <cx:pt idx="50">0.42362111327628571</cx:pt>
          <cx:pt idx="51">0.42706722627199767</cx:pt>
          <cx:pt idx="52">0.36589828027808269</cx:pt>
          <cx:pt idx="53">0.70427926203781677</cx:pt>
          <cx:pt idx="54">0.85394057996797723</cx:pt>
          <cx:pt idx="55">0.5146836209506509</cx:pt>
          <cx:pt idx="56">0.84308668914897833</cx:pt>
          <cx:pt idx="57">0.88031559314014074</cx:pt>
          <cx:pt idx="58">0.54302422723475352</cx:pt>
          <cx:pt idx="59">0.52243392747387829</cx:pt>
          <cx:pt idx="60">0.25302530253025302</cx:pt>
          <cx:pt idx="61">0.54672600127145576</cx:pt>
          <cx:pt idx="62">0.52396878483835008</cx:pt>
          <cx:pt idx="63">0.72479928635147195</cx:pt>
          <cx:pt idx="64">0.64809359481525119</cx:pt>
          <cx:pt idx="65">0.47345898206318854</cx:pt>
          <cx:pt idx="66">0.48421962818849978</cx:pt>
          <cx:pt idx="67">0.58708414872798431</cx:pt>
          <cx:pt idx="68">0.72225343070379588</cx:pt>
        </cx:lvl>
      </cx:numDim>
    </cx:data>
    <cx:data id="1">
      <cx:numDim type="val">
        <cx:f>Piombo!$B$4:$B$76</cx:f>
        <cx:lvl ptCount="73" formatCode="0,00%">
          <cx:pt idx="0">0.20390824129141885</cx:pt>
          <cx:pt idx="1">0.10460894714171436</cx:pt>
          <cx:pt idx="2">0.058257190163733368</cx:pt>
          <cx:pt idx="3">0.1115975620224912</cx:pt>
          <cx:pt idx="4">0.091749594184487263</cx:pt>
          <cx:pt idx="5">0.11946133796698523</cx:pt>
          <cx:pt idx="6">0.13153266139516387</cx:pt>
          <cx:pt idx="7">0.051667449506810709</cx:pt>
          <cx:pt idx="8">0.042629262926292627</cx:pt>
          <cx:pt idx="9">0.093344155844155841</cx:pt>
          <cx:pt idx="10">0.18769026528416766</cx:pt>
          <cx:pt idx="11">0.095434334670859988</cx:pt>
          <cx:pt idx="12">0.074942454900701241</cx:pt>
          <cx:pt idx="13">0.079357206626326754</cx:pt>
          <cx:pt idx="14">0.11445139630703495</cx:pt>
          <cx:pt idx="15">0.054030555210532856</cx:pt>
          <cx:pt idx="16">0.24330406926055836</cx:pt>
          <cx:pt idx="17">0.074817357626969463</cx:pt>
          <cx:pt idx="18">0.075835709518898259</cx:pt>
          <cx:pt idx="19">0.065390749601275916</cx:pt>
          <cx:pt idx="20">0.12734082397003746</cx:pt>
          <cx:pt idx="21">0.079122459989210567</cx:pt>
          <cx:pt idx="22">0.20371502120488175</cx:pt>
          <cx:pt idx="23">0.11383964872336966</cx:pt>
          <cx:pt idx="24">0.030381944444444444</cx:pt>
          <cx:pt idx="25">0.11970074812967581</cx:pt>
          <cx:pt idx="26">0.030654786233957329</cx:pt>
          <cx:pt idx="27">0.19094766619519093</cx:pt>
          <cx:pt idx="28">0.052083333333333336</cx:pt>
          <cx:pt idx="29">0.06195299439472908</cx:pt>
          <cx:pt idx="30">0.14393268379096544</cx:pt>
          <cx:pt idx="31">0.12973094929212026</cx:pt>
          <cx:pt idx="32">0.093387095002142415</cx:pt>
          <cx:pt idx="33">0.12716763005780346</cx:pt>
          <cx:pt idx="34">0.059190031152647975</cx:pt>
          <cx:pt idx="35">0.088685452724932057</cx:pt>
          <cx:pt idx="36">0.078523753435414206</cx:pt>
          <cx:pt idx="37">0.14959723820483314</cx:pt>
          <cx:pt idx="38">0.030008826125330981</cx:pt>
          <cx:pt idx="39">0.070295338052233342</cx:pt>
          <cx:pt idx="40">0.013636363636363636</cx:pt>
          <cx:pt idx="41">0.11320754716981132</cx:pt>
          <cx:pt idx="42">0.054176072234762979</cx:pt>
          <cx:pt idx="43">0.039753255654557916</cx:pt>
          <cx:pt idx="44">0.014385532264693794</cx:pt>
          <cx:pt idx="45">0.18328242154956956</cx:pt>
          <cx:pt idx="46">0.11859381617958492</cx:pt>
          <cx:pt idx="47">0.029548332629801603</cx:pt>
          <cx:pt idx="48">0.14143438034062111</cx:pt>
          <cx:pt idx="49">0.037408524467513034</cx:pt>
          <cx:pt idx="50">0.071168347030415996</cx:pt>
          <cx:pt idx="51">0.19144392901848173</cx:pt>
          <cx:pt idx="52">0.058543724844493231</cx:pt>
          <cx:pt idx="53">0.062772716833805406</cx:pt>
          <cx:pt idx="54">0.040917986123465575</cx:pt>
          <cx:pt idx="55">0.23312140478353013</cx:pt>
          <cx:pt idx="56">0.040170601071216026</cx:pt>
          <cx:pt idx="57">0.032461637497042693</cx:pt>
          <cx:pt idx="58">0.091896407685881365</cx:pt>
          <cx:pt idx="59">0.079901659496004918</cx:pt>
          <cx:pt idx="60">0.082508250825082508</cx:pt>
          <cx:pt idx="61">0.036236490781945324</cx:pt>
          <cx:pt idx="62">0.027870680044593088</cx:pt>
          <cx:pt idx="63">0.089206066012488844</cx:pt>
          <cx:pt idx="64">0.15991919872064642</cx:pt>
          <cx:pt idx="65">0.059182372757898567</cx:pt>
          <cx:pt idx="66">0.073497622135754434</cx:pt>
          <cx:pt idx="67">0.084457719641569673</cx:pt>
          <cx:pt idx="68">0.018056335767594897</cx:pt>
          <cx:pt idx="69">0.13338979462206224</cx:pt>
          <cx:pt idx="70">0.078108507494194637</cx:pt>
          <cx:pt idx="71">0.29717682020802377</cx:pt>
          <cx:pt idx="72">0.18043562314731279</cx:pt>
        </cx:lvl>
      </cx:numDim>
    </cx:data>
    <cx:data id="2">
      <cx:numDim type="val">
        <cx:f>Piombo!$C$4:$C$76</cx:f>
        <cx:lvl ptCount="73" formatCode="0,00%">
          <cx:pt idx="0">0.069668649107901451</cx:pt>
          <cx:pt idx="1">0.048612393083502556</cx:pt>
          <cx:pt idx="2">0.041086649904948792</cx:pt>
          <cx:pt idx="3">0.066100094428706332</cx:pt>
          <cx:pt idx="4">0.064930482038252524</cx:pt>
          <cx:pt idx="5">0.09556907037358818</cx:pt>
          <cx:pt idx="6">0.10094367037303274</cx:pt>
          <cx:pt idx="7">0.045404728354470014</cx:pt>
          <cx:pt idx="8">0.037128712871287127</cx:pt>
          <cx:pt idx="9">0.086580086580086577</cx:pt>
          <cx:pt idx="10">0.080111698596900829</cx:pt>
          <cx:pt idx="11">0.062899902396703178</cx:pt>
          <cx:pt idx="12">0.050318505433327977</cx:pt>
          <cx:pt idx="13">0.076050656350229798</cx:pt>
          <cx:pt idx="14">0.080115977414924461</cx:pt>
          <cx:pt idx="15">0.099366538318221342</cx:pt>
          <cx:pt idx="16">0.11354189898826057</cx:pt>
          <cx:pt idx="17">0.13203063110641669</cx:pt>
          <cx:pt idx="18">0.10465327913607959</cx:pt>
          <cx:pt idx="19">0.044657097288676235</cx:pt>
          <cx:pt idx="20">0.082397003745318345</cx:pt>
          <cx:pt idx="21">0.05214889408379788</cx:pt>
          <cx:pt idx="22">0.077782099005500302</cx:pt>
          <cx:pt idx="23">0.065051227841925519</cx:pt>
          <cx:pt idx="24">0.095486111111111105</cx:pt>
          <cx:pt idx="25">0.16209476309226933</cx:pt>
          <cx:pt idx="26">0.08992070628627484</cx:pt>
          <cx:pt idx="27">0.11315417256011315</cx:pt>
          <cx:pt idx="28">0.14204545454545456</cx:pt>
          <cx:pt idx="29">0.090471039433572625</cx:pt>
          <cx:pt idx="30">0.1550044286979628</cx:pt>
          <cx:pt idx="31">0.18613570985391167</cx:pt>
          <cx:pt idx="32">0.060426943824915681</cx:pt>
          <cx:pt idx="33">0.15028901734104047</cx:pt>
          <cx:pt idx="34">0.055036344755970926</cx:pt>
          <cx:pt idx="35">0.092976684308396507</cx:pt>
          <cx:pt idx="36">0.21594032194738907</cx:pt>
          <cx:pt idx="37">0.20713463751438435</cx:pt>
          <cx:pt idx="38">0.057369814651368048</cx:pt>
          <cx:pt idx="39">0.089821820844520381</cx:pt>
          <cx:pt idx="40">0.020454545454545454</cx:pt>
          <cx:pt idx="41">0.11663807890222985</cx:pt>
          <cx:pt idx="42">0.091422121896162528</cx:pt>
          <cx:pt idx="43">0.040438656614119259</cx:pt>
          <cx:pt idx="44">0.026715988491574187</cx:pt>
          <cx:pt idx="45">0.47209108580949738</cx:pt>
          <cx:pt idx="46">0.18636171113934774</cx:pt>
          <cx:pt idx="47">0.035880118193330521</cx:pt>
          <cx:pt idx="48">0.15911367788319877</cx:pt>
          <cx:pt idx="49">0.044422622805171723</cx:pt>
          <cx:pt idx="50">0.11014148945183429</cx:pt>
          <cx:pt idx="51">0.23562329725351597</cx:pt>
          <cx:pt idx="52">0.043907793633369926</cx:pt>
          <cx:pt idx="53">0.09186251243971523</cx:pt>
          <cx:pt idx="54">0.064045543497598292</cx:pt>
          <cx:pt idx="55">0.022403875264910687</cx:pt>
          <cx:pt idx="56">0.084308668914897841</cx:pt>
          <cx:pt idx="57">0.055019724571258796</cx:pt>
          <cx:pt idx="58">0.11695906432748537</cx:pt>
          <cx:pt idx="59">0.092194222495390291</cx:pt>
          <cx:pt idx="60">0.11001100110011001</cx:pt>
          <cx:pt idx="61">0.076287349014621739</cx:pt>
          <cx:pt idx="62">0.03121516164994426</cx:pt>
          <cx:pt idx="63">0.0836306868867083</cx:pt>
          <cx:pt idx="64">0.1178351990573184</cx:pt>
          <cx:pt idx="65">0.052808886460894107</cx:pt>
          <cx:pt idx="66">0.12105490704712495</cx:pt>
          <cx:pt idx="67">0.079307858687815425</cx:pt>
          <cx:pt idx="68">0.013642564802182811</cx:pt>
          <cx:pt idx="69">0.14185898793139953</cx:pt>
          <cx:pt idx="70">0.10555203715431707</cx:pt>
          <cx:pt idx="71">0.29717682020802377</cx:pt>
          <cx:pt idx="72">0.16754736435107617</cx:pt>
        </cx:lvl>
      </cx:numDim>
    </cx:data>
    <cx:data id="3">
      <cx:numDim type="val">
        <cx:f>Piombo!$D$4:$D$76</cx:f>
        <cx:lvl ptCount="73" formatCode="0,00%">
          <cx:pt idx="0">0.0059473237043330502</cx:pt>
          <cx:pt idx="1">0.0025229216663589932</cx:pt>
          <cx:pt idx="2">0.0053351321518366347</cx:pt>
          <cx:pt idx="3">0.0024894840758863421</cx:pt>
          <cx:pt idx="4">0.00063518949820029643</cx:pt>
          <cx:pt idx="5">0.001954821894005213</cx:pt>
          <cx:pt idx="6">0.0012694431274184422</cx:pt>
          <cx:pt idx="7">0.0026616564897447943</cx:pt>
          <cx:pt idx="8">0.011276127612761276</cx:pt>
          <cx:pt idx="9">0.002976190476190476</cx:pt>
          <cx:pt idx="10">0.0020371260500354781</cx:pt>
          <cx:pt idx="11">0.0066153345624118858</cx:pt>
          <cx:pt idx="12">0.0021947433220919649</cx:pt>
          <cx:pt idx="13">0.0014218166187216876</cx:pt>
          <cx:pt idx="14">0.00045780558522813981</cx:pt>
          <cx:pt idx="15">0.0019873307663644266</cx:pt>
          <cx:pt idx="16">0.00042578212120597715</cx:pt>
          <cx:pt idx="17">0.00096822462811372233</cx:pt>
          <cx:pt idx="18">0.0004853485409209489</cx:pt>
          <cx:pt idx="19">0.003189792663476874</cx:pt>
          <cx:pt idx="20">0.0062421972534332081</cx:pt>
          <cx:pt idx="21">0.01096925013486783</cx:pt>
          <cx:pt idx="22">0.0017963960960794118</cx:pt>
          <cx:pt idx="23">0.0022767929744673932</cx:pt>
          <cx:pt idx="24">0.0234375</cx:pt>
          <cx:pt idx="25">0.0024937655860349127</cx:pt>
          <cx:pt idx="26">0.00065396877299108975</cx:pt>
          <cx:pt idx="27">0.016973125884016973</cx:pt>
          <cx:pt idx="28">0.000946969696969697</cx:pt>
          <cx:pt idx="29">0.0018684236404759563</cx:pt>
          <cx:pt idx="30">0.0035429583702391498</cx:pt>
          <cx:pt idx="31">0.001635738056291951</cx:pt>
          <cx:pt idx="32">0.00020874762412243598</cx:pt>
          <cx:pt idx="33">0.0057803468208092483</cx:pt>
          <cx:pt idx="34">0.034267912772585667</cx:pt>
          <cx:pt idx="35">0.0030038621084251182</cx:pt>
          <cx:pt idx="36">0.014526894385551629</cx:pt>
          <cx:pt idx="37">0.048331415420023012</cx:pt>
          <cx:pt idx="38">0.03442188879082083</cx:pt>
          <cx:pt idx="39">0.00024408103490358799</cx:pt>
          <cx:pt idx="40">0.011363636363636364</cx:pt>
          <cx:pt idx="41">0.03430531732418525</cx:pt>
          <cx:pt idx="42">0.018058690744920992</cx:pt>
          <cx:pt idx="43">0.0082248115147361203</cx:pt>
          <cx:pt idx="44">0.0032881216605014385</cx:pt>
          <cx:pt idx="45">0.0058317134129408496</cx:pt>
          <cx:pt idx="46">0.00042354934349851756</cx:pt>
          <cx:pt idx="47">0.0059096665259603205</cx:pt>
          <cx:pt idx="48">0.0040662384347928578</cx:pt>
          <cx:pt idx="49">0.0016600032732458907</cx:pt>
          <cx:pt idx="50">0.0053376260272811997</cx:pt>
          <cx:pt idx="51">0.0059642147117296221</cx:pt>
          <cx:pt idx="52">0.019392608854738383</cx:pt>
          <cx:pt idx="53">0.0032917400290897957</cx:pt>
          <cx:pt idx="54">0.0019569471624266144</cx:pt>
          <cx:pt idx="55">0.011807447774750226</cx:pt>
          <cx:pt idx="56">0.0031739734179726245</cx:pt>
          <cx:pt idx="57">0.00029160454022767162</cx:pt>
          <cx:pt idx="58">0.030910609857978277</cx:pt>
          <cx:pt idx="59">0.010448678549477565</cx:pt>
          <cx:pt idx="60">0.015401540154015401</cx:pt>
          <cx:pt idx="61">0.010171646535282899</cx:pt>
          <cx:pt idx="62">0.01560758082497213</cx:pt>
          <cx:pt idx="63">0.0020071364852809991</cx:pt>
          <cx:pt idx="64">0.0017675279858597761</cx:pt>
          <cx:pt idx="65">0.0048256396248748069</cx:pt>
          <cx:pt idx="66">0.0012970168612191958</cx:pt>
          <cx:pt idx="67">0.0019569471624266144</cx:pt>
          <cx:pt idx="68">0.0012840060990289704</cx:pt>
          <cx:pt idx="69">0.0048697861528689389</cx:pt>
          <cx:pt idx="70">0.014143972978678488</cx:pt>
          <cx:pt idx="71">0.009410599306587419</cx:pt>
          <cx:pt idx="72">0.0076040726897796109</cx:pt>
        </cx:lvl>
      </cx:numDim>
    </cx:data>
    <cx:data id="4">
      <cx:numDim type="val">
        <cx:f>Piombo!$E$4:$E$76</cx:f>
        <cx:lvl ptCount="73" formatCode="0,00%">
          <cx:pt idx="0">0.091758708581138493</cx:pt>
          <cx:pt idx="1">0.044304965848255495</cx:pt>
          <cx:pt idx="2">0.036794014840252652</cx:pt>
          <cx:pt idx="3">0.072967636707013478</cx:pt>
          <cx:pt idx="4">0.038111369892017785</cx:pt>
          <cx:pt idx="5">0.077106863596872285</cx:pt>
          <cx:pt idx="6">0.10859091812856553</cx:pt>
          <cx:pt idx="7">0.039142007202129327</cx:pt>
          <cx:pt idx="8">0.11138613861386139</cx:pt>
          <cx:pt idx="9">0.1001082251082251</cx:pt>
          <cx:pt idx="10">0.06637826455171783</cx:pt>
          <cx:pt idx="11">0.18436178288688862</cx:pt>
          <cx:pt idx="12">0.12311974733686633</cx:pt>
          <cx:pt idx="13">0.082663756902423696</cx:pt>
          <cx:pt idx="14">0.099191210132763621</cx:pt>
          <cx:pt idx="15">0.16147062476710969</cx:pt>
          <cx:pt idx="16">0.075018754688672168</cx:pt>
          <cx:pt idx="17">0.25525922013907226</cx:pt>
          <cx:pt idx="18">0.25784141236425406</cx:pt>
          <cx:pt idx="19">0.073365231259968106</cx:pt>
          <cx:pt idx="20">0.059925093632958802</cx:pt>
          <cx:pt idx="21">0.066534795900017984</cx:pt>
          <cx:pt idx="22">0.10556142007889327</cx:pt>
          <cx:pt idx="23">0.038217596357131241</cx:pt>
          <cx:pt idx="24">0.095486111111111105</cx:pt>
          <cx:pt idx="25">0.21695760598503741</cx:pt>
          <cx:pt idx="26">0.30654786233957332</cx:pt>
          <cx:pt idx="27">0.32531824611032534</cx:pt>
          <cx:pt idx="28">0.23674242424242425</cx:pt>
          <cx:pt idx="29">0.42285377126561119</cx:pt>
          <cx:pt idx="30">0.19929140832595216</cx:pt>
          <cx:pt idx="31">0.25946189858424051</cx:pt>
          <cx:pt idx="32">0.076907019413529051</cx:pt>
          <cx:pt idx="33">0.13872832369942195</cx:pt>
          <cx:pt idx="34">0.14537902388369678</cx:pt>
          <cx:pt idx="35">0.21456157917322272</cx:pt>
          <cx:pt idx="36">0.62819002748331365</cx:pt>
          <cx:pt idx="37">0.031070195627157654</cx:pt>
          <cx:pt idx="38">0.61782877316857898</cx:pt>
          <cx:pt idx="39">0.1464486209421528</cx:pt>
          <cx:pt idx="40">0.53409090909090906</cx:pt>
          <cx:pt idx="41">0.032590051457975985</cx:pt>
          <cx:pt idx="42">0.77878103837471779</cx:pt>
          <cx:pt idx="43">0.089102124742974645</cx:pt>
          <cx:pt idx="44">0.13357994245787094</cx:pt>
          <cx:pt idx="45">0.06109414051652319</cx:pt>
          <cx:pt idx="46">0.4404913172384583</cx:pt>
          <cx:pt idx="47">0.69649641198818069</cx:pt>
          <cx:pt idx="48">0.31233425658553832</cx:pt>
          <cx:pt idx="49">0.074817048935026068</cx:pt>
          <cx:pt idx="50">0.38973142421418283</cx:pt>
          <cx:pt idx="51">0.1399013327442751</cx:pt>
          <cx:pt idx="52">0.51225759238931579</cx:pt>
          <cx:pt idx="53">0.13779376865957285</cx:pt>
          <cx:pt idx="54">0.039138943248532287</cx:pt>
          <cx:pt idx="55">0.21798365122615804</cx:pt>
          <cx:pt idx="56">0.029260067446935132</cx:pt>
          <cx:pt idx="57">0.031911440251330102</cx:pt>
          <cx:pt idx="58">0.21720969089390141</cx:pt>
          <cx:pt idx="59">0.29502151198524895</cx:pt>
          <cx:pt idx="60">0.5390539053905391</cx:pt>
          <cx:pt idx="61">0.33057851239669422</cx:pt>
          <cx:pt idx="62">0.40133779264214048</cx:pt>
          <cx:pt idx="63">0.10035682426404996</cx:pt>
          <cx:pt idx="64">0.072384479420924158</cx:pt>
          <cx:pt idx="65">0.40972411909314393</cx:pt>
          <cx:pt idx="66">0.31993082576740162</cx:pt>
          <cx:pt idx="67">0.24719332578020392</cx:pt>
          <cx:pt idx="68">0.24476366262739749</cx:pt>
          <cx:pt idx="69">0.71988143129366933</cx:pt>
          <cx:pt idx="70">0.8021954823728098</cx:pt>
          <cx:pt idx="71">0.39623576027736501</cx:pt>
          <cx:pt idx="72">0.64441293981183145</cx:pt>
        </cx:lvl>
      </cx:numDim>
    </cx:data>
  </cx:chartData>
  <cx:chart>
    <cx:title pos="t" align="ctr" overlay="0">
      <cx:tx>
        <cx:rich>
          <a:bodyPr spcFirstLastPara="1" vertOverflow="ellipsis" horzOverflow="overflow" wrap="square" lIns="0" tIns="0" rIns="0" bIns="0" anchor="ctr" anchorCtr="1"/>
          <a:lstStyle/>
          <a:p>
            <a:pPr rtl="0">
              <a:defRPr>
                <a:latin typeface="Calibri" panose="020F0502020204030204" pitchFamily="34" charset="0"/>
                <a:ea typeface="Calibri" panose="020F0502020204030204" pitchFamily="34" charset="0"/>
                <a:cs typeface="Calibri" panose="020F0502020204030204" pitchFamily="34" charset="0"/>
              </a:defRPr>
            </a:pPr>
            <a:r>
              <a:rPr lang="it-IT" sz="1400" b="1" i="0" baseline="0">
                <a:effectLst/>
                <a:latin typeface="Calibri" panose="020F0502020204030204" pitchFamily="34" charset="0"/>
                <a:cs typeface="Calibri" panose="020F0502020204030204" pitchFamily="34" charset="0"/>
              </a:rPr>
              <a:t>Tessier Fractions - Lead</a:t>
            </a:r>
            <a:endParaRPr lang="it-IT" sz="1400">
              <a:effectLst/>
              <a:latin typeface="Calibri" panose="020F0502020204030204" pitchFamily="34" charset="0"/>
              <a:cs typeface="Calibri" panose="020F0502020204030204" pitchFamily="34" charset="0"/>
            </a:endParaRPr>
          </a:p>
        </cx:rich>
      </cx:tx>
    </cx:title>
    <cx:plotArea>
      <cx:plotAreaRegion>
        <cx:series layoutId="boxWhisker" uniqueId="{AF69E906-6DF0-48F4-8ADA-F90C36A79E16}" formatIdx="0">
          <cx:tx>
            <cx:txData>
              <cx:f>Piombo!$A$2:$A$3</cx:f>
              <cx:v>Exchangable</cx:v>
            </cx:txData>
          </cx:tx>
          <cx:dataId val="0"/>
          <cx:layoutPr>
            <cx:visibility meanLine="0" meanMarker="1" nonoutliers="0" outliers="1"/>
            <cx:statistics quartileMethod="exclusive"/>
          </cx:layoutPr>
        </cx:series>
        <cx:series layoutId="boxWhisker" uniqueId="{B68C3711-D87B-4629-A8E6-D761891F6A37}" formatIdx="1">
          <cx:tx>
            <cx:txData>
              <cx:f>Piombo!$B$2:$B$3</cx:f>
              <cx:v>Carbonate</cx:v>
            </cx:txData>
          </cx:tx>
          <cx:dataId val="1"/>
          <cx:layoutPr>
            <cx:visibility meanLine="0" meanMarker="1" nonoutliers="0" outliers="1"/>
            <cx:statistics quartileMethod="exclusive"/>
          </cx:layoutPr>
        </cx:series>
        <cx:series layoutId="boxWhisker" uniqueId="{A5B018A7-4935-4E61-8431-78D00CD407A3}" formatIdx="2">
          <cx:tx>
            <cx:txData>
              <cx:f>Piombo!$C$2:$C$3</cx:f>
              <cx:v>Fe-Mn Oxides</cx:v>
            </cx:txData>
          </cx:tx>
          <cx:dataId val="2"/>
          <cx:layoutPr>
            <cx:visibility meanLine="0" meanMarker="1" nonoutliers="0" outliers="1"/>
            <cx:statistics quartileMethod="exclusive"/>
          </cx:layoutPr>
        </cx:series>
        <cx:series layoutId="boxWhisker" uniqueId="{17F5F983-2BEB-41D5-A830-27833856238E}" formatIdx="3">
          <cx:tx>
            <cx:txData>
              <cx:f>Piombo!$D$2:$D$3</cx:f>
              <cx:v>Organic matter + Sulphides</cx:v>
            </cx:txData>
          </cx:tx>
          <cx:dataId val="3"/>
          <cx:layoutPr>
            <cx:visibility meanLine="0" meanMarker="1" nonoutliers="0" outliers="1"/>
            <cx:statistics quartileMethod="exclusive"/>
          </cx:layoutPr>
        </cx:series>
        <cx:series layoutId="boxWhisker" uniqueId="{BF6C1627-8C38-4A62-A569-8C029846F469}" formatIdx="4">
          <cx:tx>
            <cx:txData>
              <cx:f>Piombo!$E$2:$E$3</cx:f>
              <cx:v>Residual</cx:v>
            </cx:txData>
          </cx:tx>
          <cx:dataId val="4"/>
          <cx:layoutPr>
            <cx:visibility meanLine="0" meanMarker="1" nonoutliers="0" outliers="1"/>
            <cx:statistics quartileMethod="exclusive"/>
          </cx:layoutPr>
        </cx:series>
      </cx:plotAreaRegion>
      <cx:axis id="0" hidden="1">
        <cx:catScaling gapWidth="0.100000001"/>
        <cx:tickLabels/>
        <cx:txPr>
          <a:bodyPr vertOverflow="overflow" horzOverflow="overflow" wrap="square" lIns="0" tIns="0" rIns="0" bIns="0"/>
          <a:lstStyle/>
          <a:p>
            <a:pPr algn="ctr" rtl="0">
              <a:defRPr sz="900" b="0" i="0">
                <a:solidFill>
                  <a:srgbClr val="595959"/>
                </a:solidFill>
                <a:latin typeface="Calibri" panose="020F0502020204030204" pitchFamily="34" charset="0"/>
                <a:ea typeface="Calibri" panose="020F0502020204030204" pitchFamily="34" charset="0"/>
                <a:cs typeface="Calibri" panose="020F0502020204030204" pitchFamily="34" charset="0"/>
              </a:defRPr>
            </a:pPr>
            <a:endParaRPr lang="en-US">
              <a:latin typeface="Calibri" panose="020F0502020204030204" pitchFamily="34" charset="0"/>
              <a:cs typeface="Calibri" panose="020F0502020204030204" pitchFamily="34" charset="0"/>
            </a:endParaRPr>
          </a:p>
        </cx:txPr>
      </cx:axis>
      <cx:axis id="1">
        <cx:valScaling/>
        <cx:majorGridlines/>
        <cx:tickLabels/>
        <cx:numFmt formatCode="0%" sourceLinked="0"/>
        <cx:txPr>
          <a:bodyPr vertOverflow="overflow" horzOverflow="overflow" wrap="square" lIns="0" tIns="0" rIns="0" bIns="0"/>
          <a:lstStyle/>
          <a:p>
            <a:pPr algn="ctr" rtl="0">
              <a:defRPr sz="900" b="0" i="0">
                <a:solidFill>
                  <a:srgbClr val="595959"/>
                </a:solidFill>
                <a:latin typeface="Calibri" panose="020F0502020204030204" pitchFamily="34" charset="0"/>
                <a:ea typeface="Calibri" panose="020F0502020204030204" pitchFamily="34" charset="0"/>
                <a:cs typeface="Calibri" panose="020F0502020204030204" pitchFamily="34" charset="0"/>
              </a:defRPr>
            </a:pPr>
            <a:endParaRPr lang="en-US">
              <a:latin typeface="Calibri" panose="020F0502020204030204" pitchFamily="34" charset="0"/>
              <a:cs typeface="Calibri" panose="020F0502020204030204" pitchFamily="34" charset="0"/>
            </a:endParaRPr>
          </a:p>
        </cx:txPr>
      </cx:axis>
    </cx:plotArea>
    <cx:legend pos="b" align="ctr" overlay="0">
      <cx:txPr>
        <a:bodyPr vertOverflow="overflow" horzOverflow="overflow" wrap="square" lIns="0" tIns="0" rIns="0" bIns="0"/>
        <a:lstStyle/>
        <a:p>
          <a:pPr algn="ctr" rtl="0">
            <a:defRPr sz="900" b="0" i="0">
              <a:solidFill>
                <a:srgbClr val="595959"/>
              </a:solidFill>
              <a:latin typeface="Calibri" panose="020F0502020204030204" pitchFamily="34" charset="0"/>
              <a:ea typeface="Calibri" panose="020F0502020204030204" pitchFamily="34" charset="0"/>
              <a:cs typeface="Calibri" panose="020F0502020204030204" pitchFamily="34" charset="0"/>
            </a:defRPr>
          </a:pPr>
          <a:endParaRPr lang="en-US">
            <a:latin typeface="Calibri" panose="020F0502020204030204" pitchFamily="34" charset="0"/>
            <a:cs typeface="Calibri" panose="020F0502020204030204" pitchFamily="34" charset="0"/>
          </a:endParaRPr>
        </a:p>
      </cx:txPr>
    </cx:legend>
  </cx:chart>
  <cx:spPr>
    <a:ln>
      <a:noFill/>
    </a:ln>
  </cx:spPr>
</cx:chartSpace>
</file>

<file path=ppt/charts/chartEx7.xml><?xml version="1.0" encoding="utf-8"?>
<cx:chartSpace xmlns:a="http://schemas.openxmlformats.org/drawingml/2006/main" xmlns:r="http://schemas.openxmlformats.org/officeDocument/2006/relationships" xmlns:cx="http://schemas.microsoft.com/office/drawing/2014/chartex">
  <cx:chartData>
    <cx:externalData r:id="rId1" cx:autoUpdate="0"/>
    <cx:data id="0">
      <cx:numDim type="val">
        <cx:f dir="row">'PEF modello_vs_dati'!$C$3:$CE$3</cx:f>
        <cx:lvl ptCount="81" formatCode="Standard">
          <cx:pt idx="0">3.0359799667679333e-08</cx:pt>
          <cx:pt idx="1">7.4601912639434503e-09</cx:pt>
          <cx:pt idx="2">7.5032371966692702e-09</cx:pt>
          <cx:pt idx="3">1.1231677215843849e-08</cx:pt>
          <cx:pt idx="4">1.1510647972163084e-08</cx:pt>
          <cx:pt idx="5">1.3008149747182357e-08</cx:pt>
          <cx:pt idx="6">1.3964514479454202e-08</cx:pt>
          <cx:pt idx="7">8.7230099249671692e-09</cx:pt>
          <cx:pt idx="8">2.3804731919936035e-08</cx:pt>
          <cx:pt idx="9">3.2251999533538397e-08</cx:pt>
          <cx:pt idx="10">9.6172560650900671e-08</cx:pt>
          <cx:pt idx="11">2.0605674092649137e-08</cx:pt>
          <cx:pt idx="12">2.0723470943166125e-08</cx:pt>
          <cx:pt idx="13">1.2899293205769955e-08</cx:pt>
          <cx:pt idx="14">1.4405486947974254e-08</cx:pt>
          <cx:pt idx="15">1.4237938932902998e-08</cx:pt>
          <cx:pt idx="16">1.9988627203152529e-08</cx:pt>
          <cx:pt idx="17">1.4105821031690682e-08</cx:pt>
          <cx:pt idx="18">1.621325056117884e-08</cx:pt>
          <cx:pt idx="19">2.3622531731610023e-08</cx:pt>
          <cx:pt idx="20">3.4251317547372868e-09</cx:pt>
          <cx:pt idx="21">1.1936968267428383e-09</cx:pt>
          <cx:pt idx="22">6.6712586538470614e-08</cx:pt>
          <cx:pt idx="23">4.7208971104242237e-08</cx:pt>
          <cx:pt idx="24">5.0936169413818963e-08</cx:pt>
          <cx:pt idx="25">3.6340618116732262e-08</cx:pt>
          <cx:pt idx="26">1.4023040391833344e-08</cx:pt>
          <cx:pt idx="27">2.9575867008230328e-08</cx:pt>
          <cx:pt idx="28">2.6699239773187771e-08</cx:pt>
          <cx:pt idx="29">1.4622372224400483e-08</cx:pt>
          <cx:pt idx="30">8.4047183647156988e-09</cx:pt>
          <cx:pt idx="31">1.2157992575847479e-08</cx:pt>
          <cx:pt idx="32">1.0596749708138053e-08</cx:pt>
          <cx:pt idx="33">1.2677027187752997e-08</cx:pt>
          <cx:pt idx="34">1.5006474393338534e-07</cx:pt>
          <cx:pt idx="35">9.8277175638633673e-09</cx:pt>
          <cx:pt idx="36">1.9893843370515871e-08</cx:pt>
          <cx:pt idx="37">1.4776344214535138e-08</cx:pt>
          <cx:pt idx="38">8.9527262005712869e-09</cx:pt>
          <cx:pt idx="39">1.5030894682096455e-08</cx:pt>
          <cx:pt idx="40">9.0462683236100821e-09</cx:pt>
          <cx:pt idx="41">8.1356812851793439e-09</cx:pt>
          <cx:pt idx="42">8.727562860159324e-09</cx:pt>
          <cx:pt idx="43">1.269275550932589e-08</cx:pt>
          <cx:pt idx="44">1.5162764241389195e-08</cx:pt>
          <cx:pt idx="45">1.8667365410389526e-08</cx:pt>
          <cx:pt idx="46">1.7080543324964189e-08</cx:pt>
          <cx:pt idx="47">2.9622803631029441e-08</cx:pt>
          <cx:pt idx="48">9.8015588816684491e-09</cx:pt>
          <cx:pt idx="49">8.2492563230636142e-09</cx:pt>
          <cx:pt idx="50">7.6610998768772152e-09</cx:pt>
          <cx:pt idx="51">2.060567409264914e-08</cx:pt>
          <cx:pt idx="52">1.2107661946814219e-08</cx:pt>
          <cx:pt idx="53">9.2768124056127686e-09</cx:pt>
          <cx:pt idx="54">1.1504439424173785e-08</cx:pt>
          <cx:pt idx="55">8.8767335731822505e-09</cx:pt>
          <cx:pt idx="56">1.2167098446231788e-08</cx:pt>
          <cx:pt idx="57">1.1421244881117158e-08</cx:pt>
          <cx:pt idx="58">4.7701350350113707e-08</cx:pt>
          <cx:pt idx="59">9.0373280145054877e-09</cx:pt>
          <cx:pt idx="60">3.4374660700760309e-09</cx:pt>
          <cx:pt idx="61">4.7023542470961817e-08</cx:pt>
          <cx:pt idx="62">1.9211730898091395e-09</cx:pt>
          <cx:pt idx="63">1.8469188558571056e-09</cx:pt>
          <cx:pt idx="64">4.6893576866385797e-08</cx:pt>
          <cx:pt idx="65">7.703566345124031e-08</cx:pt>
          <cx:pt idx="66">2.4880135212322723e-08</cx:pt>
          <cx:pt idx="67">5.9729542882664883e-08</cx:pt>
          <cx:pt idx="68">6.8322504422416188e-08</cx:pt>
          <cx:pt idx="69">6.6301332319659361e-08</cx:pt>
          <cx:pt idx="70">3.288278800925133e-08</cx:pt>
          <cx:pt idx="71">4.5882659692447954e-08</cx:pt>
          <cx:pt idx="72">3.6340618116732262e-08</cx:pt>
          <cx:pt idx="73">5.1598000629478401e-08</cx:pt>
          <cx:pt idx="74">3.5497000615946104e-08</cx:pt>
          <cx:pt idx="75">6.2402529743658378e-08</cx:pt>
          <cx:pt idx="76">2.3891320469226813e-08</cx:pt>
          <cx:pt idx="77">4.675185641095002e-08</cx:pt>
          <cx:pt idx="78">2.6493612663782135e-08</cx:pt>
          <cx:pt idx="79">6.5480313933554278e-08</cx:pt>
          <cx:pt idx="80">6.9744344692605827e-08</cx:pt>
        </cx:lvl>
      </cx:numDim>
    </cx:data>
  </cx:chartData>
  <cx:chart>
    <cx:title pos="t" align="ctr" overlay="0">
      <cx:tx>
        <cx:rich>
          <a:bodyPr spcFirstLastPara="1" vertOverflow="ellipsis" horzOverflow="overflow" wrap="square" lIns="0" tIns="0" rIns="0" bIns="0" anchor="ctr" anchorCtr="1"/>
          <a:lstStyle/>
          <a:p>
            <a:pPr algn="ctr" rtl="0">
              <a:defRPr b="1"/>
            </a:pPr>
            <a:r>
              <a:rPr lang="it-IT" sz="1400" b="1" i="0" u="none" strike="noStrike" baseline="0" dirty="0" err="1">
                <a:solidFill>
                  <a:sysClr val="windowText" lastClr="000000">
                    <a:lumMod val="65000"/>
                    <a:lumOff val="35000"/>
                  </a:sysClr>
                </a:solidFill>
                <a:latin typeface="Calibri" panose="020F0502020204030204"/>
              </a:rPr>
              <a:t>Particulate</a:t>
            </a:r>
            <a:r>
              <a:rPr lang="it-IT" sz="1400" b="1" i="0" u="none" strike="noStrike" baseline="0" dirty="0">
                <a:solidFill>
                  <a:sysClr val="windowText" lastClr="000000">
                    <a:lumMod val="65000"/>
                    <a:lumOff val="35000"/>
                  </a:sysClr>
                </a:solidFill>
                <a:latin typeface="Calibri" panose="020F0502020204030204"/>
              </a:rPr>
              <a:t> flow per </a:t>
            </a:r>
            <a:r>
              <a:rPr lang="it-IT" sz="1400" b="1" i="0" u="none" strike="noStrike" baseline="0" dirty="0" err="1">
                <a:solidFill>
                  <a:sysClr val="windowText" lastClr="000000">
                    <a:lumMod val="65000"/>
                    <a:lumOff val="35000"/>
                  </a:sysClr>
                </a:solidFill>
                <a:latin typeface="Calibri" panose="020F0502020204030204"/>
              </a:rPr>
              <a:t>unit</a:t>
            </a:r>
            <a:r>
              <a:rPr lang="it-IT" sz="1400" b="1" i="0" u="none" strike="noStrike" baseline="0" dirty="0">
                <a:solidFill>
                  <a:sysClr val="windowText" lastClr="000000">
                    <a:lumMod val="65000"/>
                    <a:lumOff val="35000"/>
                  </a:sysClr>
                </a:solidFill>
                <a:latin typeface="Calibri" panose="020F0502020204030204"/>
              </a:rPr>
              <a:t> area P</a:t>
            </a:r>
            <a:r>
              <a:rPr lang="it-IT" sz="1400" b="1" i="0" u="none" strike="noStrike" baseline="-25000" dirty="0">
                <a:solidFill>
                  <a:sysClr val="windowText" lastClr="000000">
                    <a:lumMod val="65000"/>
                    <a:lumOff val="35000"/>
                  </a:sysClr>
                </a:solidFill>
                <a:latin typeface="Calibri" panose="020F0502020204030204"/>
              </a:rPr>
              <a:t>e</a:t>
            </a:r>
            <a:r>
              <a:rPr lang="it-IT" sz="1400" b="1" i="0" u="none" strike="noStrike" baseline="0" dirty="0">
                <a:solidFill>
                  <a:sysClr val="windowText" lastClr="000000">
                    <a:lumMod val="65000"/>
                    <a:lumOff val="35000"/>
                  </a:sysClr>
                </a:solidFill>
                <a:latin typeface="Calibri" panose="020F0502020204030204"/>
              </a:rPr>
              <a:t> [kg/m</a:t>
            </a:r>
            <a:r>
              <a:rPr lang="it-IT" sz="1400" b="1" i="0" u="none" strike="noStrike" baseline="30000" dirty="0">
                <a:solidFill>
                  <a:sysClr val="windowText" lastClr="000000">
                    <a:lumMod val="65000"/>
                    <a:lumOff val="35000"/>
                  </a:sysClr>
                </a:solidFill>
                <a:latin typeface="Calibri" panose="020F0502020204030204"/>
              </a:rPr>
              <a:t>2</a:t>
            </a:r>
            <a:r>
              <a:rPr lang="it-IT" sz="1400" b="1" i="0" u="none" strike="noStrike" baseline="0" dirty="0">
                <a:solidFill>
                  <a:sysClr val="windowText" lastClr="000000">
                    <a:lumMod val="65000"/>
                    <a:lumOff val="35000"/>
                  </a:sysClr>
                </a:solidFill>
                <a:latin typeface="Calibri" panose="020F0502020204030204"/>
              </a:rPr>
              <a:t>*s]</a:t>
            </a:r>
          </a:p>
        </cx:rich>
      </cx:tx>
    </cx:title>
    <cx:plotArea>
      <cx:plotAreaRegion>
        <cx:series layoutId="boxWhisker" uniqueId="{DA760814-B4BD-43C0-8307-3265C2241FB1}" formatIdx="0">
          <cx:spPr>
            <a:solidFill>
              <a:schemeClr val="accent2">
                <a:lumMod val="60000"/>
                <a:lumOff val="40000"/>
              </a:schemeClr>
            </a:solidFill>
            <a:ln>
              <a:solidFill>
                <a:schemeClr val="accent2">
                  <a:lumMod val="50000"/>
                </a:schemeClr>
              </a:solidFill>
            </a:ln>
          </cx:spPr>
          <cx:dataLabels>
            <cx:numFmt formatCode="0,00E+00" sourceLinked="0"/>
            <cx:visibility seriesName="0" categoryName="0" value="1"/>
            <cx:separator>, </cx:separator>
          </cx:dataLabels>
          <cx:dataId val="0"/>
          <cx:layoutPr>
            <cx:visibility meanLine="0" meanMarker="1" nonoutliers="0" outliers="1"/>
            <cx:statistics quartileMethod="inclusive"/>
          </cx:layoutPr>
        </cx:series>
      </cx:plotAreaRegion>
      <cx:axis id="0" hidden="1">
        <cx:catScaling gapWidth="1"/>
        <cx:tickLabels/>
      </cx:axis>
      <cx:axis id="1">
        <cx:valScaling/>
        <cx:majorTickMarks type="out"/>
        <cx:tickLabels/>
        <cx:numFmt formatCode="0,0E+00" sourceLinked="0"/>
      </cx:axis>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406">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solidFill>
      <a:ln>
        <a:solidFill>
          <a:schemeClr val="phClr"/>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406">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solidFill>
      <a:ln>
        <a:solidFill>
          <a:schemeClr val="phClr"/>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406">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solidFill>
      <a:ln>
        <a:solidFill>
          <a:schemeClr val="phClr"/>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6.xml><?xml version="1.0" encoding="utf-8"?>
<cs:chartStyle xmlns:cs="http://schemas.microsoft.com/office/drawing/2012/chartStyle" xmlns:a="http://schemas.openxmlformats.org/drawingml/2006/main" id="406">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solidFill>
      <a:ln>
        <a:solidFill>
          <a:schemeClr val="phClr"/>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7.xml><?xml version="1.0" encoding="utf-8"?>
<cs:chartStyle xmlns:cs="http://schemas.microsoft.com/office/drawing/2012/chartStyle" xmlns:a="http://schemas.openxmlformats.org/drawingml/2006/main" id="406">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solidFill>
      <a:ln>
        <a:solidFill>
          <a:schemeClr val="phClr"/>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8.xml><?xml version="1.0" encoding="utf-8"?>
<cs:chartStyle xmlns:cs="http://schemas.microsoft.com/office/drawing/2012/chartStyle" xmlns:a="http://schemas.openxmlformats.org/drawingml/2006/main" id="406">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solidFill>
      <a:ln>
        <a:solidFill>
          <a:schemeClr val="phClr"/>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9.xml><?xml version="1.0" encoding="utf-8"?>
<cs:chartStyle xmlns:cs="http://schemas.microsoft.com/office/drawing/2012/chartStyle" xmlns:a="http://schemas.openxmlformats.org/drawingml/2006/main" id="406">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solidFill>
      <a:ln>
        <a:solidFill>
          <a:schemeClr val="phClr"/>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DDE2C35-90EF-465D-8A49-5C7D58694C46}" type="doc">
      <dgm:prSet loTypeId="urn:microsoft.com/office/officeart/2005/8/layout/cycle2" loCatId="cycle" qsTypeId="urn:microsoft.com/office/officeart/2005/8/quickstyle/simple1" qsCatId="simple" csTypeId="urn:microsoft.com/office/officeart/2005/8/colors/colorful1" csCatId="colorful" phldr="1"/>
      <dgm:spPr/>
      <dgm:t>
        <a:bodyPr/>
        <a:lstStyle/>
        <a:p>
          <a:endParaRPr lang="it-IT"/>
        </a:p>
      </dgm:t>
    </dgm:pt>
    <dgm:pt modelId="{FEA55E4B-FAEE-4F89-8E62-6873EEE7CAD7}">
      <dgm:prSet phldrT="[Testo]" custT="1"/>
      <dgm:spPr/>
      <dgm:t>
        <a:bodyPr/>
        <a:lstStyle/>
        <a:p>
          <a:r>
            <a:rPr lang="it-IT" sz="1100" b="1" dirty="0"/>
            <a:t>Natural </a:t>
          </a:r>
          <a:r>
            <a:rPr lang="it-IT" sz="1100" b="1" dirty="0" err="1"/>
            <a:t>backgound</a:t>
          </a:r>
          <a:endParaRPr lang="it-IT" sz="1100" b="1" dirty="0"/>
        </a:p>
      </dgm:t>
    </dgm:pt>
    <dgm:pt modelId="{D117DCB6-1E0D-4DCE-97FE-92CF0B3553B5}" type="parTrans" cxnId="{A94DA009-6CFD-405C-8BE7-7DA7A7E064C2}">
      <dgm:prSet/>
      <dgm:spPr/>
      <dgm:t>
        <a:bodyPr/>
        <a:lstStyle/>
        <a:p>
          <a:endParaRPr lang="it-IT"/>
        </a:p>
      </dgm:t>
    </dgm:pt>
    <dgm:pt modelId="{2DA5F732-83FC-4810-AB05-A689DD9E7EEA}" type="sibTrans" cxnId="{A94DA009-6CFD-405C-8BE7-7DA7A7E064C2}">
      <dgm:prSet/>
      <dgm:spPr/>
      <dgm:t>
        <a:bodyPr/>
        <a:lstStyle/>
        <a:p>
          <a:endParaRPr lang="it-IT"/>
        </a:p>
      </dgm:t>
    </dgm:pt>
    <dgm:pt modelId="{C3E3C0B7-AE02-41A4-851E-92CE6A45ED05}">
      <dgm:prSet phldrT="[Testo]" custT="1"/>
      <dgm:spPr/>
      <dgm:t>
        <a:bodyPr/>
        <a:lstStyle/>
        <a:p>
          <a:r>
            <a:rPr lang="it-IT" sz="1200" b="1" dirty="0"/>
            <a:t>Local </a:t>
          </a:r>
          <a:r>
            <a:rPr lang="it-IT" sz="1200" b="1" dirty="0" err="1"/>
            <a:t>soil</a:t>
          </a:r>
          <a:r>
            <a:rPr lang="it-IT" sz="1200" b="1" dirty="0"/>
            <a:t> contamina-</a:t>
          </a:r>
          <a:r>
            <a:rPr lang="it-IT" sz="1200" b="1" dirty="0" err="1"/>
            <a:t>tion</a:t>
          </a:r>
          <a:endParaRPr lang="it-IT" sz="1200" b="1" dirty="0"/>
        </a:p>
      </dgm:t>
    </dgm:pt>
    <dgm:pt modelId="{E69CADA7-704C-4617-B605-4CBA9B0ADC66}" type="parTrans" cxnId="{7CE16F4C-73CC-4562-B72C-8CF5FA9B0733}">
      <dgm:prSet/>
      <dgm:spPr/>
      <dgm:t>
        <a:bodyPr/>
        <a:lstStyle/>
        <a:p>
          <a:endParaRPr lang="it-IT"/>
        </a:p>
      </dgm:t>
    </dgm:pt>
    <dgm:pt modelId="{B480E4A6-1E0D-4521-A216-EEF789EE806C}" type="sibTrans" cxnId="{7CE16F4C-73CC-4562-B72C-8CF5FA9B0733}">
      <dgm:prSet/>
      <dgm:spPr/>
      <dgm:t>
        <a:bodyPr/>
        <a:lstStyle/>
        <a:p>
          <a:endParaRPr lang="it-IT"/>
        </a:p>
      </dgm:t>
    </dgm:pt>
    <dgm:pt modelId="{B162F2AE-62C6-4801-BEC9-1AA404F0081B}">
      <dgm:prSet phldrT="[Testo]" custT="1"/>
      <dgm:spPr/>
      <dgm:t>
        <a:bodyPr/>
        <a:lstStyle/>
        <a:p>
          <a:r>
            <a:rPr lang="it-IT" sz="1200" b="1" dirty="0"/>
            <a:t>Food </a:t>
          </a:r>
        </a:p>
        <a:p>
          <a:r>
            <a:rPr lang="it-IT" sz="1200" b="1" dirty="0"/>
            <a:t>(</a:t>
          </a:r>
          <a:r>
            <a:rPr lang="it-IT" sz="1200" b="1" dirty="0" err="1"/>
            <a:t>not</a:t>
          </a:r>
          <a:r>
            <a:rPr lang="it-IT" sz="1200" b="1" dirty="0"/>
            <a:t> coming from </a:t>
          </a:r>
          <a:r>
            <a:rPr lang="it-IT" sz="1200" b="1" dirty="0" err="1"/>
            <a:t>cont</a:t>
          </a:r>
          <a:r>
            <a:rPr lang="it-IT" sz="1200" b="1" dirty="0"/>
            <a:t>. </a:t>
          </a:r>
          <a:r>
            <a:rPr lang="it-IT" sz="1200" b="1" dirty="0" err="1"/>
            <a:t>soil</a:t>
          </a:r>
          <a:r>
            <a:rPr lang="it-IT" sz="1200" b="1" dirty="0"/>
            <a:t>)</a:t>
          </a:r>
        </a:p>
      </dgm:t>
    </dgm:pt>
    <dgm:pt modelId="{2369027F-76BC-487F-A46C-5A8470E6A45C}" type="parTrans" cxnId="{98F4C041-2198-467F-B3FD-91874EB301B7}">
      <dgm:prSet/>
      <dgm:spPr/>
      <dgm:t>
        <a:bodyPr/>
        <a:lstStyle/>
        <a:p>
          <a:endParaRPr lang="it-IT"/>
        </a:p>
      </dgm:t>
    </dgm:pt>
    <dgm:pt modelId="{B20E9555-8D31-4737-8A95-7AE8FE14EFE3}" type="sibTrans" cxnId="{98F4C041-2198-467F-B3FD-91874EB301B7}">
      <dgm:prSet/>
      <dgm:spPr/>
      <dgm:t>
        <a:bodyPr/>
        <a:lstStyle/>
        <a:p>
          <a:endParaRPr lang="it-IT"/>
        </a:p>
      </dgm:t>
    </dgm:pt>
    <dgm:pt modelId="{45B38B6D-2BE2-4A28-99F7-BEE7A6D3FA54}">
      <dgm:prSet phldrT="[Testo]" custT="1"/>
      <dgm:spPr/>
      <dgm:t>
        <a:bodyPr/>
        <a:lstStyle/>
        <a:p>
          <a:r>
            <a:rPr lang="it-IT" sz="1200" b="1" dirty="0" err="1"/>
            <a:t>Other</a:t>
          </a:r>
          <a:r>
            <a:rPr lang="it-IT" sz="1200" b="1" dirty="0"/>
            <a:t> sources</a:t>
          </a:r>
        </a:p>
      </dgm:t>
    </dgm:pt>
    <dgm:pt modelId="{96E68A23-2BC3-4137-991B-A411A9F8D296}" type="parTrans" cxnId="{E75B8FD5-C711-4A45-99D6-55D7E646F99F}">
      <dgm:prSet/>
      <dgm:spPr/>
      <dgm:t>
        <a:bodyPr/>
        <a:lstStyle/>
        <a:p>
          <a:endParaRPr lang="it-IT"/>
        </a:p>
      </dgm:t>
    </dgm:pt>
    <dgm:pt modelId="{685511F5-F8A1-4FD6-ADA5-10EDF95F0C03}" type="sibTrans" cxnId="{E75B8FD5-C711-4A45-99D6-55D7E646F99F}">
      <dgm:prSet/>
      <dgm:spPr/>
      <dgm:t>
        <a:bodyPr/>
        <a:lstStyle/>
        <a:p>
          <a:endParaRPr lang="it-IT"/>
        </a:p>
      </dgm:t>
    </dgm:pt>
    <dgm:pt modelId="{1342C50F-B753-41F6-98C1-CC1B1446711C}">
      <dgm:prSet phldrT="[Testo]" custT="1"/>
      <dgm:spPr/>
      <dgm:t>
        <a:bodyPr/>
        <a:lstStyle/>
        <a:p>
          <a:r>
            <a:rPr lang="it-IT" sz="1200" b="1" dirty="0"/>
            <a:t>Diffuse </a:t>
          </a:r>
          <a:r>
            <a:rPr lang="it-IT" sz="1200" b="1" dirty="0" err="1"/>
            <a:t>pollution</a:t>
          </a:r>
          <a:endParaRPr lang="it-IT" sz="1200" b="1" dirty="0"/>
        </a:p>
      </dgm:t>
    </dgm:pt>
    <dgm:pt modelId="{EED69E98-2A31-4BC7-B1BA-F68E2C467FBA}" type="sibTrans" cxnId="{E661E41F-145F-4EEC-9FB4-3B7407EF652B}">
      <dgm:prSet/>
      <dgm:spPr/>
      <dgm:t>
        <a:bodyPr/>
        <a:lstStyle/>
        <a:p>
          <a:endParaRPr lang="it-IT"/>
        </a:p>
      </dgm:t>
    </dgm:pt>
    <dgm:pt modelId="{B927EFF0-4E87-4CA7-8743-979E1B691E74}" type="parTrans" cxnId="{E661E41F-145F-4EEC-9FB4-3B7407EF652B}">
      <dgm:prSet/>
      <dgm:spPr/>
      <dgm:t>
        <a:bodyPr/>
        <a:lstStyle/>
        <a:p>
          <a:endParaRPr lang="it-IT"/>
        </a:p>
      </dgm:t>
    </dgm:pt>
    <dgm:pt modelId="{C4766933-2864-452E-912B-DB775DBA9868}" type="pres">
      <dgm:prSet presAssocID="{2DDE2C35-90EF-465D-8A49-5C7D58694C46}" presName="cycle" presStyleCnt="0">
        <dgm:presLayoutVars>
          <dgm:dir/>
          <dgm:resizeHandles val="exact"/>
        </dgm:presLayoutVars>
      </dgm:prSet>
      <dgm:spPr/>
    </dgm:pt>
    <dgm:pt modelId="{8BE71F94-14A5-4D20-A64C-32FDFA670006}" type="pres">
      <dgm:prSet presAssocID="{1342C50F-B753-41F6-98C1-CC1B1446711C}" presName="node" presStyleLbl="node1" presStyleIdx="0" presStyleCnt="5">
        <dgm:presLayoutVars>
          <dgm:bulletEnabled val="1"/>
        </dgm:presLayoutVars>
      </dgm:prSet>
      <dgm:spPr/>
    </dgm:pt>
    <dgm:pt modelId="{3DEA02A4-FEE4-42C9-961E-9EC4737B771C}" type="pres">
      <dgm:prSet presAssocID="{EED69E98-2A31-4BC7-B1BA-F68E2C467FBA}" presName="sibTrans" presStyleLbl="sibTrans2D1" presStyleIdx="0" presStyleCnt="5"/>
      <dgm:spPr/>
    </dgm:pt>
    <dgm:pt modelId="{8D18EE2A-313B-4355-B8D1-7E408CE98475}" type="pres">
      <dgm:prSet presAssocID="{EED69E98-2A31-4BC7-B1BA-F68E2C467FBA}" presName="connectorText" presStyleLbl="sibTrans2D1" presStyleIdx="0" presStyleCnt="5"/>
      <dgm:spPr/>
    </dgm:pt>
    <dgm:pt modelId="{9A91EB79-69A9-45AD-BF4E-295451258F5E}" type="pres">
      <dgm:prSet presAssocID="{FEA55E4B-FAEE-4F89-8E62-6873EEE7CAD7}" presName="node" presStyleLbl="node1" presStyleIdx="1" presStyleCnt="5">
        <dgm:presLayoutVars>
          <dgm:bulletEnabled val="1"/>
        </dgm:presLayoutVars>
      </dgm:prSet>
      <dgm:spPr/>
    </dgm:pt>
    <dgm:pt modelId="{645704CE-7EDA-4CEB-AA54-ACAC000B075F}" type="pres">
      <dgm:prSet presAssocID="{2DA5F732-83FC-4810-AB05-A689DD9E7EEA}" presName="sibTrans" presStyleLbl="sibTrans2D1" presStyleIdx="1" presStyleCnt="5"/>
      <dgm:spPr/>
    </dgm:pt>
    <dgm:pt modelId="{AF4A9073-8FF2-47F6-A8E6-86E904CC88FD}" type="pres">
      <dgm:prSet presAssocID="{2DA5F732-83FC-4810-AB05-A689DD9E7EEA}" presName="connectorText" presStyleLbl="sibTrans2D1" presStyleIdx="1" presStyleCnt="5"/>
      <dgm:spPr/>
    </dgm:pt>
    <dgm:pt modelId="{911F1DA7-2E20-402F-B692-A3FB3F01B253}" type="pres">
      <dgm:prSet presAssocID="{C3E3C0B7-AE02-41A4-851E-92CE6A45ED05}" presName="node" presStyleLbl="node1" presStyleIdx="2" presStyleCnt="5">
        <dgm:presLayoutVars>
          <dgm:bulletEnabled val="1"/>
        </dgm:presLayoutVars>
      </dgm:prSet>
      <dgm:spPr/>
    </dgm:pt>
    <dgm:pt modelId="{00246004-30F3-44C6-B2AB-77D26578B769}" type="pres">
      <dgm:prSet presAssocID="{B480E4A6-1E0D-4521-A216-EEF789EE806C}" presName="sibTrans" presStyleLbl="sibTrans2D1" presStyleIdx="2" presStyleCnt="5"/>
      <dgm:spPr/>
    </dgm:pt>
    <dgm:pt modelId="{2D6F13D0-51B4-4D93-A3A9-5DB0068EBC43}" type="pres">
      <dgm:prSet presAssocID="{B480E4A6-1E0D-4521-A216-EEF789EE806C}" presName="connectorText" presStyleLbl="sibTrans2D1" presStyleIdx="2" presStyleCnt="5"/>
      <dgm:spPr/>
    </dgm:pt>
    <dgm:pt modelId="{980101ED-7A48-4C22-976F-A9FC821A3694}" type="pres">
      <dgm:prSet presAssocID="{B162F2AE-62C6-4801-BEC9-1AA404F0081B}" presName="node" presStyleLbl="node1" presStyleIdx="3" presStyleCnt="5">
        <dgm:presLayoutVars>
          <dgm:bulletEnabled val="1"/>
        </dgm:presLayoutVars>
      </dgm:prSet>
      <dgm:spPr/>
    </dgm:pt>
    <dgm:pt modelId="{EB253127-D831-4757-A8B9-1EFBF1AFD985}" type="pres">
      <dgm:prSet presAssocID="{B20E9555-8D31-4737-8A95-7AE8FE14EFE3}" presName="sibTrans" presStyleLbl="sibTrans2D1" presStyleIdx="3" presStyleCnt="5"/>
      <dgm:spPr/>
    </dgm:pt>
    <dgm:pt modelId="{A99A89C0-A73D-4CEE-8C87-A3E84BDE9790}" type="pres">
      <dgm:prSet presAssocID="{B20E9555-8D31-4737-8A95-7AE8FE14EFE3}" presName="connectorText" presStyleLbl="sibTrans2D1" presStyleIdx="3" presStyleCnt="5"/>
      <dgm:spPr/>
    </dgm:pt>
    <dgm:pt modelId="{18E40F8C-93E7-43F7-A63E-E0DB66AC5589}" type="pres">
      <dgm:prSet presAssocID="{45B38B6D-2BE2-4A28-99F7-BEE7A6D3FA54}" presName="node" presStyleLbl="node1" presStyleIdx="4" presStyleCnt="5">
        <dgm:presLayoutVars>
          <dgm:bulletEnabled val="1"/>
        </dgm:presLayoutVars>
      </dgm:prSet>
      <dgm:spPr/>
    </dgm:pt>
    <dgm:pt modelId="{008A1086-C897-4FA2-B6DB-1972A0A71CC3}" type="pres">
      <dgm:prSet presAssocID="{685511F5-F8A1-4FD6-ADA5-10EDF95F0C03}" presName="sibTrans" presStyleLbl="sibTrans2D1" presStyleIdx="4" presStyleCnt="5"/>
      <dgm:spPr/>
    </dgm:pt>
    <dgm:pt modelId="{5C57DD7F-E877-40CE-AD7A-7D2A2277A767}" type="pres">
      <dgm:prSet presAssocID="{685511F5-F8A1-4FD6-ADA5-10EDF95F0C03}" presName="connectorText" presStyleLbl="sibTrans2D1" presStyleIdx="4" presStyleCnt="5"/>
      <dgm:spPr/>
    </dgm:pt>
  </dgm:ptLst>
  <dgm:cxnLst>
    <dgm:cxn modelId="{A94DA009-6CFD-405C-8BE7-7DA7A7E064C2}" srcId="{2DDE2C35-90EF-465D-8A49-5C7D58694C46}" destId="{FEA55E4B-FAEE-4F89-8E62-6873EEE7CAD7}" srcOrd="1" destOrd="0" parTransId="{D117DCB6-1E0D-4DCE-97FE-92CF0B3553B5}" sibTransId="{2DA5F732-83FC-4810-AB05-A689DD9E7EEA}"/>
    <dgm:cxn modelId="{6D7EC70E-A5F8-45B5-A05E-E01669F8DDB7}" type="presOf" srcId="{2DDE2C35-90EF-465D-8A49-5C7D58694C46}" destId="{C4766933-2864-452E-912B-DB775DBA9868}" srcOrd="0" destOrd="0" presId="urn:microsoft.com/office/officeart/2005/8/layout/cycle2"/>
    <dgm:cxn modelId="{382DC71F-D692-417C-9F01-592D06A57E7D}" type="presOf" srcId="{685511F5-F8A1-4FD6-ADA5-10EDF95F0C03}" destId="{5C57DD7F-E877-40CE-AD7A-7D2A2277A767}" srcOrd="1" destOrd="0" presId="urn:microsoft.com/office/officeart/2005/8/layout/cycle2"/>
    <dgm:cxn modelId="{E661E41F-145F-4EEC-9FB4-3B7407EF652B}" srcId="{2DDE2C35-90EF-465D-8A49-5C7D58694C46}" destId="{1342C50F-B753-41F6-98C1-CC1B1446711C}" srcOrd="0" destOrd="0" parTransId="{B927EFF0-4E87-4CA7-8743-979E1B691E74}" sibTransId="{EED69E98-2A31-4BC7-B1BA-F68E2C467FBA}"/>
    <dgm:cxn modelId="{3C7CEE20-B2AB-4445-9D30-420F2486FFE4}" type="presOf" srcId="{C3E3C0B7-AE02-41A4-851E-92CE6A45ED05}" destId="{911F1DA7-2E20-402F-B692-A3FB3F01B253}" srcOrd="0" destOrd="0" presId="urn:microsoft.com/office/officeart/2005/8/layout/cycle2"/>
    <dgm:cxn modelId="{84D4403A-2E7C-485C-B19D-1B92F6BABFFE}" type="presOf" srcId="{B20E9555-8D31-4737-8A95-7AE8FE14EFE3}" destId="{EB253127-D831-4757-A8B9-1EFBF1AFD985}" srcOrd="0" destOrd="0" presId="urn:microsoft.com/office/officeart/2005/8/layout/cycle2"/>
    <dgm:cxn modelId="{98F4C041-2198-467F-B3FD-91874EB301B7}" srcId="{2DDE2C35-90EF-465D-8A49-5C7D58694C46}" destId="{B162F2AE-62C6-4801-BEC9-1AA404F0081B}" srcOrd="3" destOrd="0" parTransId="{2369027F-76BC-487F-A46C-5A8470E6A45C}" sibTransId="{B20E9555-8D31-4737-8A95-7AE8FE14EFE3}"/>
    <dgm:cxn modelId="{7CE16F4C-73CC-4562-B72C-8CF5FA9B0733}" srcId="{2DDE2C35-90EF-465D-8A49-5C7D58694C46}" destId="{C3E3C0B7-AE02-41A4-851E-92CE6A45ED05}" srcOrd="2" destOrd="0" parTransId="{E69CADA7-704C-4617-B605-4CBA9B0ADC66}" sibTransId="{B480E4A6-1E0D-4521-A216-EEF789EE806C}"/>
    <dgm:cxn modelId="{C3D0E14F-6325-494F-BC0E-BC287F0F3361}" type="presOf" srcId="{2DA5F732-83FC-4810-AB05-A689DD9E7EEA}" destId="{AF4A9073-8FF2-47F6-A8E6-86E904CC88FD}" srcOrd="1" destOrd="0" presId="urn:microsoft.com/office/officeart/2005/8/layout/cycle2"/>
    <dgm:cxn modelId="{2EE0397A-AF33-4A06-9A66-A8D241CA4190}" type="presOf" srcId="{1342C50F-B753-41F6-98C1-CC1B1446711C}" destId="{8BE71F94-14A5-4D20-A64C-32FDFA670006}" srcOrd="0" destOrd="0" presId="urn:microsoft.com/office/officeart/2005/8/layout/cycle2"/>
    <dgm:cxn modelId="{2515468A-F3E1-4AAD-AD93-32C49DC98C57}" type="presOf" srcId="{2DA5F732-83FC-4810-AB05-A689DD9E7EEA}" destId="{645704CE-7EDA-4CEB-AA54-ACAC000B075F}" srcOrd="0" destOrd="0" presId="urn:microsoft.com/office/officeart/2005/8/layout/cycle2"/>
    <dgm:cxn modelId="{3FB2E799-4CFC-440E-89D9-4A373BE58C26}" type="presOf" srcId="{685511F5-F8A1-4FD6-ADA5-10EDF95F0C03}" destId="{008A1086-C897-4FA2-B6DB-1972A0A71CC3}" srcOrd="0" destOrd="0" presId="urn:microsoft.com/office/officeart/2005/8/layout/cycle2"/>
    <dgm:cxn modelId="{24692CA6-6F6F-4E6F-863C-AC0ACEB197CE}" type="presOf" srcId="{B480E4A6-1E0D-4521-A216-EEF789EE806C}" destId="{00246004-30F3-44C6-B2AB-77D26578B769}" srcOrd="0" destOrd="0" presId="urn:microsoft.com/office/officeart/2005/8/layout/cycle2"/>
    <dgm:cxn modelId="{2C49CCBA-660B-41B7-A92E-51D646744DD6}" type="presOf" srcId="{B162F2AE-62C6-4801-BEC9-1AA404F0081B}" destId="{980101ED-7A48-4C22-976F-A9FC821A3694}" srcOrd="0" destOrd="0" presId="urn:microsoft.com/office/officeart/2005/8/layout/cycle2"/>
    <dgm:cxn modelId="{BC0876BE-1178-4572-AAE6-1F563A3674F9}" type="presOf" srcId="{EED69E98-2A31-4BC7-B1BA-F68E2C467FBA}" destId="{8D18EE2A-313B-4355-B8D1-7E408CE98475}" srcOrd="1" destOrd="0" presId="urn:microsoft.com/office/officeart/2005/8/layout/cycle2"/>
    <dgm:cxn modelId="{810F92C8-B879-4002-801C-27E0E0F2EE1F}" type="presOf" srcId="{EED69E98-2A31-4BC7-B1BA-F68E2C467FBA}" destId="{3DEA02A4-FEE4-42C9-961E-9EC4737B771C}" srcOrd="0" destOrd="0" presId="urn:microsoft.com/office/officeart/2005/8/layout/cycle2"/>
    <dgm:cxn modelId="{E75B8FD5-C711-4A45-99D6-55D7E646F99F}" srcId="{2DDE2C35-90EF-465D-8A49-5C7D58694C46}" destId="{45B38B6D-2BE2-4A28-99F7-BEE7A6D3FA54}" srcOrd="4" destOrd="0" parTransId="{96E68A23-2BC3-4137-991B-A411A9F8D296}" sibTransId="{685511F5-F8A1-4FD6-ADA5-10EDF95F0C03}"/>
    <dgm:cxn modelId="{663FDBDA-3073-417B-B0BF-537E4727BE4D}" type="presOf" srcId="{45B38B6D-2BE2-4A28-99F7-BEE7A6D3FA54}" destId="{18E40F8C-93E7-43F7-A63E-E0DB66AC5589}" srcOrd="0" destOrd="0" presId="urn:microsoft.com/office/officeart/2005/8/layout/cycle2"/>
    <dgm:cxn modelId="{0F277DE7-07BC-4D89-9D27-DE6E9AB1ECD1}" type="presOf" srcId="{B480E4A6-1E0D-4521-A216-EEF789EE806C}" destId="{2D6F13D0-51B4-4D93-A3A9-5DB0068EBC43}" srcOrd="1" destOrd="0" presId="urn:microsoft.com/office/officeart/2005/8/layout/cycle2"/>
    <dgm:cxn modelId="{B731A2E9-825E-4CFC-81F1-9CC8F62973FD}" type="presOf" srcId="{B20E9555-8D31-4737-8A95-7AE8FE14EFE3}" destId="{A99A89C0-A73D-4CEE-8C87-A3E84BDE9790}" srcOrd="1" destOrd="0" presId="urn:microsoft.com/office/officeart/2005/8/layout/cycle2"/>
    <dgm:cxn modelId="{DBEA1CF6-F694-4E5C-A55B-BCA848875EF7}" type="presOf" srcId="{FEA55E4B-FAEE-4F89-8E62-6873EEE7CAD7}" destId="{9A91EB79-69A9-45AD-BF4E-295451258F5E}" srcOrd="0" destOrd="0" presId="urn:microsoft.com/office/officeart/2005/8/layout/cycle2"/>
    <dgm:cxn modelId="{BDE14544-D68B-477B-BFDF-B0DA4C25A253}" type="presParOf" srcId="{C4766933-2864-452E-912B-DB775DBA9868}" destId="{8BE71F94-14A5-4D20-A64C-32FDFA670006}" srcOrd="0" destOrd="0" presId="urn:microsoft.com/office/officeart/2005/8/layout/cycle2"/>
    <dgm:cxn modelId="{96E8270E-7765-44CC-BD0C-7E1FB92B35A9}" type="presParOf" srcId="{C4766933-2864-452E-912B-DB775DBA9868}" destId="{3DEA02A4-FEE4-42C9-961E-9EC4737B771C}" srcOrd="1" destOrd="0" presId="urn:microsoft.com/office/officeart/2005/8/layout/cycle2"/>
    <dgm:cxn modelId="{AC12EDF3-AD7D-4485-9DE9-148386686229}" type="presParOf" srcId="{3DEA02A4-FEE4-42C9-961E-9EC4737B771C}" destId="{8D18EE2A-313B-4355-B8D1-7E408CE98475}" srcOrd="0" destOrd="0" presId="urn:microsoft.com/office/officeart/2005/8/layout/cycle2"/>
    <dgm:cxn modelId="{965E1E49-A302-4956-9B69-FFA97E8FEA4C}" type="presParOf" srcId="{C4766933-2864-452E-912B-DB775DBA9868}" destId="{9A91EB79-69A9-45AD-BF4E-295451258F5E}" srcOrd="2" destOrd="0" presId="urn:microsoft.com/office/officeart/2005/8/layout/cycle2"/>
    <dgm:cxn modelId="{537F9718-4550-4DAF-909F-518C1C44AD31}" type="presParOf" srcId="{C4766933-2864-452E-912B-DB775DBA9868}" destId="{645704CE-7EDA-4CEB-AA54-ACAC000B075F}" srcOrd="3" destOrd="0" presId="urn:microsoft.com/office/officeart/2005/8/layout/cycle2"/>
    <dgm:cxn modelId="{8AD6CDFE-3654-4FCC-AEA2-CC0687BEF1AF}" type="presParOf" srcId="{645704CE-7EDA-4CEB-AA54-ACAC000B075F}" destId="{AF4A9073-8FF2-47F6-A8E6-86E904CC88FD}" srcOrd="0" destOrd="0" presId="urn:microsoft.com/office/officeart/2005/8/layout/cycle2"/>
    <dgm:cxn modelId="{E3ECA245-52EC-41B5-BA1D-D751E6672DF6}" type="presParOf" srcId="{C4766933-2864-452E-912B-DB775DBA9868}" destId="{911F1DA7-2E20-402F-B692-A3FB3F01B253}" srcOrd="4" destOrd="0" presId="urn:microsoft.com/office/officeart/2005/8/layout/cycle2"/>
    <dgm:cxn modelId="{B475CFF3-2458-420A-8829-5B2BBE9F9177}" type="presParOf" srcId="{C4766933-2864-452E-912B-DB775DBA9868}" destId="{00246004-30F3-44C6-B2AB-77D26578B769}" srcOrd="5" destOrd="0" presId="urn:microsoft.com/office/officeart/2005/8/layout/cycle2"/>
    <dgm:cxn modelId="{00A90CD7-F29B-495F-98F4-DB17E99C5F3C}" type="presParOf" srcId="{00246004-30F3-44C6-B2AB-77D26578B769}" destId="{2D6F13D0-51B4-4D93-A3A9-5DB0068EBC43}" srcOrd="0" destOrd="0" presId="urn:microsoft.com/office/officeart/2005/8/layout/cycle2"/>
    <dgm:cxn modelId="{B6BD153A-C4D2-491F-84A2-07A8AFCFD67C}" type="presParOf" srcId="{C4766933-2864-452E-912B-DB775DBA9868}" destId="{980101ED-7A48-4C22-976F-A9FC821A3694}" srcOrd="6" destOrd="0" presId="urn:microsoft.com/office/officeart/2005/8/layout/cycle2"/>
    <dgm:cxn modelId="{2BECC168-2BD4-4781-B1FE-BE26CFA460F0}" type="presParOf" srcId="{C4766933-2864-452E-912B-DB775DBA9868}" destId="{EB253127-D831-4757-A8B9-1EFBF1AFD985}" srcOrd="7" destOrd="0" presId="urn:microsoft.com/office/officeart/2005/8/layout/cycle2"/>
    <dgm:cxn modelId="{DE5DB636-F99F-4575-8473-CF4874362D30}" type="presParOf" srcId="{EB253127-D831-4757-A8B9-1EFBF1AFD985}" destId="{A99A89C0-A73D-4CEE-8C87-A3E84BDE9790}" srcOrd="0" destOrd="0" presId="urn:microsoft.com/office/officeart/2005/8/layout/cycle2"/>
    <dgm:cxn modelId="{62D7892A-4D7F-41F6-89BD-2BE7C7292D2D}" type="presParOf" srcId="{C4766933-2864-452E-912B-DB775DBA9868}" destId="{18E40F8C-93E7-43F7-A63E-E0DB66AC5589}" srcOrd="8" destOrd="0" presId="urn:microsoft.com/office/officeart/2005/8/layout/cycle2"/>
    <dgm:cxn modelId="{B0BB89BB-C79B-474C-B6D5-EED28632942D}" type="presParOf" srcId="{C4766933-2864-452E-912B-DB775DBA9868}" destId="{008A1086-C897-4FA2-B6DB-1972A0A71CC3}" srcOrd="9" destOrd="0" presId="urn:microsoft.com/office/officeart/2005/8/layout/cycle2"/>
    <dgm:cxn modelId="{EF9C5F63-3F81-4A51-8C8A-B279770211BE}" type="presParOf" srcId="{008A1086-C897-4FA2-B6DB-1972A0A71CC3}" destId="{5C57DD7F-E877-40CE-AD7A-7D2A2277A767}"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1DF2E84-FAAA-411E-93A9-A336DB372EEB}" type="doc">
      <dgm:prSet loTypeId="urn:microsoft.com/office/officeart/2005/8/layout/chevron2" loCatId="process" qsTypeId="urn:microsoft.com/office/officeart/2005/8/quickstyle/simple1" qsCatId="simple" csTypeId="urn:microsoft.com/office/officeart/2005/8/colors/colorful2" csCatId="colorful" phldr="1"/>
      <dgm:spPr/>
      <dgm:t>
        <a:bodyPr/>
        <a:lstStyle/>
        <a:p>
          <a:endParaRPr lang="it-IT"/>
        </a:p>
      </dgm:t>
    </dgm:pt>
    <dgm:pt modelId="{709AF1E5-8A1F-4C08-84C0-6FBB542B88A3}">
      <dgm:prSet phldrT="[Testo]" custT="1"/>
      <dgm:spPr/>
      <dgm:t>
        <a:bodyPr/>
        <a:lstStyle/>
        <a:p>
          <a:r>
            <a:rPr lang="en-US" sz="1050" noProof="0" dirty="0"/>
            <a:t>Source Identification</a:t>
          </a:r>
        </a:p>
      </dgm:t>
    </dgm:pt>
    <dgm:pt modelId="{5B987E38-E694-4877-8314-583BA0F1719A}" type="parTrans" cxnId="{BD3FC3A8-6B41-4FAE-B495-25D9B493740F}">
      <dgm:prSet/>
      <dgm:spPr/>
      <dgm:t>
        <a:bodyPr/>
        <a:lstStyle/>
        <a:p>
          <a:endParaRPr lang="en-US" sz="1600" noProof="0" dirty="0"/>
        </a:p>
      </dgm:t>
    </dgm:pt>
    <dgm:pt modelId="{844D8049-ED0C-4891-B7CF-8020C1DB3A98}" type="sibTrans" cxnId="{BD3FC3A8-6B41-4FAE-B495-25D9B493740F}">
      <dgm:prSet/>
      <dgm:spPr/>
      <dgm:t>
        <a:bodyPr/>
        <a:lstStyle/>
        <a:p>
          <a:endParaRPr lang="en-US" sz="1600" noProof="0" dirty="0"/>
        </a:p>
      </dgm:t>
    </dgm:pt>
    <dgm:pt modelId="{CE7EFEFE-33CA-4679-86B2-2F34FB8EC364}">
      <dgm:prSet phldrT="[Testo]" custT="1"/>
      <dgm:spPr/>
      <dgm:t>
        <a:bodyPr/>
        <a:lstStyle/>
        <a:p>
          <a:r>
            <a:rPr lang="en-US" sz="1200" noProof="0" dirty="0"/>
            <a:t>Preliminary investigation/ Main site investigation</a:t>
          </a:r>
        </a:p>
      </dgm:t>
    </dgm:pt>
    <dgm:pt modelId="{33FFE71F-3573-4E7C-A942-ED29E24EC10B}" type="parTrans" cxnId="{9D8F2564-2409-41C5-9822-AE24376166E8}">
      <dgm:prSet/>
      <dgm:spPr/>
      <dgm:t>
        <a:bodyPr/>
        <a:lstStyle/>
        <a:p>
          <a:endParaRPr lang="en-US" sz="1600" noProof="0" dirty="0"/>
        </a:p>
      </dgm:t>
    </dgm:pt>
    <dgm:pt modelId="{795C55DD-6E8C-483B-9C05-DC80A96E2DF8}" type="sibTrans" cxnId="{9D8F2564-2409-41C5-9822-AE24376166E8}">
      <dgm:prSet/>
      <dgm:spPr/>
      <dgm:t>
        <a:bodyPr/>
        <a:lstStyle/>
        <a:p>
          <a:endParaRPr lang="en-US" sz="1600" noProof="0" dirty="0"/>
        </a:p>
      </dgm:t>
    </dgm:pt>
    <dgm:pt modelId="{E55292E0-B39D-41A9-B95D-C39F24BFF8E6}">
      <dgm:prSet phldrT="[Testo]" custT="1"/>
      <dgm:spPr/>
      <dgm:t>
        <a:bodyPr/>
        <a:lstStyle/>
        <a:p>
          <a:r>
            <a:rPr lang="en-US" sz="1050" noProof="0" dirty="0"/>
            <a:t>Risk assessment</a:t>
          </a:r>
        </a:p>
      </dgm:t>
    </dgm:pt>
    <dgm:pt modelId="{D1E3F495-992D-4DBC-81C1-A670A597DE55}" type="parTrans" cxnId="{FC63965C-3D7E-495B-9B32-5A2686751440}">
      <dgm:prSet/>
      <dgm:spPr/>
      <dgm:t>
        <a:bodyPr/>
        <a:lstStyle/>
        <a:p>
          <a:endParaRPr lang="en-US" sz="1600" noProof="0" dirty="0"/>
        </a:p>
      </dgm:t>
    </dgm:pt>
    <dgm:pt modelId="{7BD7D1D5-5927-45F2-9D21-CB148F905DA3}" type="sibTrans" cxnId="{FC63965C-3D7E-495B-9B32-5A2686751440}">
      <dgm:prSet/>
      <dgm:spPr/>
      <dgm:t>
        <a:bodyPr/>
        <a:lstStyle/>
        <a:p>
          <a:endParaRPr lang="en-US" sz="1600" noProof="0" dirty="0"/>
        </a:p>
      </dgm:t>
    </dgm:pt>
    <dgm:pt modelId="{DF709C1E-51F4-46D4-9E63-ACC63F0323D0}">
      <dgm:prSet phldrT="[Testo]" custT="1"/>
      <dgm:spPr/>
      <dgm:t>
        <a:bodyPr/>
        <a:lstStyle/>
        <a:p>
          <a:pPr algn="l"/>
          <a:r>
            <a:rPr lang="en-US" sz="1200" noProof="0" dirty="0"/>
            <a:t>Establishes if risks (both HH and environmental)  associated to soil/GW sources are unacceptable/ significant</a:t>
          </a:r>
        </a:p>
      </dgm:t>
    </dgm:pt>
    <dgm:pt modelId="{949F8EC2-B891-4763-A3B8-534B5B6083A0}" type="parTrans" cxnId="{C0914C5D-03D9-4B73-BD51-243AF349ADDE}">
      <dgm:prSet/>
      <dgm:spPr/>
      <dgm:t>
        <a:bodyPr/>
        <a:lstStyle/>
        <a:p>
          <a:endParaRPr lang="en-US" sz="1600" noProof="0" dirty="0"/>
        </a:p>
      </dgm:t>
    </dgm:pt>
    <dgm:pt modelId="{1D185D98-2ED6-434C-80BC-5993FEC491EE}" type="sibTrans" cxnId="{C0914C5D-03D9-4B73-BD51-243AF349ADDE}">
      <dgm:prSet/>
      <dgm:spPr/>
      <dgm:t>
        <a:bodyPr/>
        <a:lstStyle/>
        <a:p>
          <a:endParaRPr lang="en-US" sz="1600" noProof="0" dirty="0"/>
        </a:p>
      </dgm:t>
    </dgm:pt>
    <dgm:pt modelId="{A3C07FDB-40C2-455A-B6D4-E0C4D35C0E53}">
      <dgm:prSet phldrT="[Testo]" custT="1"/>
      <dgm:spPr/>
      <dgm:t>
        <a:bodyPr/>
        <a:lstStyle/>
        <a:p>
          <a:r>
            <a:rPr lang="en-US" sz="1050" noProof="0" dirty="0"/>
            <a:t>Action</a:t>
          </a:r>
        </a:p>
      </dgm:t>
    </dgm:pt>
    <dgm:pt modelId="{0D87BD3C-FA8B-4918-AF79-FD2A5A2BEE4E}" type="parTrans" cxnId="{17F42889-7B24-425A-9F62-4AB111AC232B}">
      <dgm:prSet/>
      <dgm:spPr/>
      <dgm:t>
        <a:bodyPr/>
        <a:lstStyle/>
        <a:p>
          <a:endParaRPr lang="en-US" sz="1600" noProof="0" dirty="0"/>
        </a:p>
      </dgm:t>
    </dgm:pt>
    <dgm:pt modelId="{81A32570-DA40-477A-A1E3-A08CF09566ED}" type="sibTrans" cxnId="{17F42889-7B24-425A-9F62-4AB111AC232B}">
      <dgm:prSet/>
      <dgm:spPr/>
      <dgm:t>
        <a:bodyPr/>
        <a:lstStyle/>
        <a:p>
          <a:endParaRPr lang="en-US" sz="1600" noProof="0" dirty="0"/>
        </a:p>
      </dgm:t>
    </dgm:pt>
    <dgm:pt modelId="{97F8B73E-3920-4B94-A575-BED8443582CE}">
      <dgm:prSet phldrT="[Testo]" custT="1"/>
      <dgm:spPr/>
      <dgm:t>
        <a:bodyPr/>
        <a:lstStyle/>
        <a:p>
          <a:r>
            <a:rPr lang="en-US" sz="1200" noProof="0" dirty="0"/>
            <a:t>Interventions are focused on the source removal (remediation) or on reduction/mitigation of the migration pathways (risk reduction)</a:t>
          </a:r>
        </a:p>
      </dgm:t>
    </dgm:pt>
    <dgm:pt modelId="{2A19F9A5-2B62-4B60-B537-108B44960920}" type="parTrans" cxnId="{AC2F0F1B-E2F5-463A-AD7C-F9CDBFDB6A03}">
      <dgm:prSet/>
      <dgm:spPr/>
      <dgm:t>
        <a:bodyPr/>
        <a:lstStyle/>
        <a:p>
          <a:endParaRPr lang="en-US" sz="1600" noProof="0" dirty="0"/>
        </a:p>
      </dgm:t>
    </dgm:pt>
    <dgm:pt modelId="{631F5A79-35E3-4DC3-9561-A82463DE5882}" type="sibTrans" cxnId="{AC2F0F1B-E2F5-463A-AD7C-F9CDBFDB6A03}">
      <dgm:prSet/>
      <dgm:spPr/>
      <dgm:t>
        <a:bodyPr/>
        <a:lstStyle/>
        <a:p>
          <a:endParaRPr lang="en-US" sz="1600" noProof="0" dirty="0"/>
        </a:p>
      </dgm:t>
    </dgm:pt>
    <dgm:pt modelId="{4B2DE5A5-6508-43E3-8BD2-A54592CC31C2}">
      <dgm:prSet phldrT="[Testo]" custT="1"/>
      <dgm:spPr/>
      <dgm:t>
        <a:bodyPr/>
        <a:lstStyle/>
        <a:p>
          <a:r>
            <a:rPr lang="en-US" sz="1200" noProof="0" dirty="0"/>
            <a:t>Identification of contaminant sources in soil and/ or groundwater</a:t>
          </a:r>
        </a:p>
      </dgm:t>
    </dgm:pt>
    <dgm:pt modelId="{278F8BEF-7671-431C-A410-9AB6D51E9BCC}" type="parTrans" cxnId="{C0B42401-9030-4C95-B168-593AC5D92C4A}">
      <dgm:prSet/>
      <dgm:spPr/>
      <dgm:t>
        <a:bodyPr/>
        <a:lstStyle/>
        <a:p>
          <a:endParaRPr lang="en-US" sz="1600" noProof="0" dirty="0"/>
        </a:p>
      </dgm:t>
    </dgm:pt>
    <dgm:pt modelId="{3F9167FA-9F63-4718-969F-6C4814E1C84D}" type="sibTrans" cxnId="{C0B42401-9030-4C95-B168-593AC5D92C4A}">
      <dgm:prSet/>
      <dgm:spPr/>
      <dgm:t>
        <a:bodyPr/>
        <a:lstStyle/>
        <a:p>
          <a:endParaRPr lang="en-US" sz="1600" noProof="0" dirty="0"/>
        </a:p>
      </dgm:t>
    </dgm:pt>
    <dgm:pt modelId="{46824FD9-EECA-4E6F-9587-02884D6225F7}">
      <dgm:prSet phldrT="[Testo]" custT="1"/>
      <dgm:spPr/>
      <dgm:t>
        <a:bodyPr/>
        <a:lstStyle/>
        <a:p>
          <a:r>
            <a:rPr lang="en-US" sz="1200" noProof="0" dirty="0"/>
            <a:t>Affected areas are generally not wide</a:t>
          </a:r>
        </a:p>
      </dgm:t>
    </dgm:pt>
    <dgm:pt modelId="{5BB421DB-4F09-4D0F-9096-386F577CC5B7}" type="parTrans" cxnId="{5EFE9B2C-F2D3-4AA8-B2DB-54DBC97DB695}">
      <dgm:prSet/>
      <dgm:spPr/>
      <dgm:t>
        <a:bodyPr/>
        <a:lstStyle/>
        <a:p>
          <a:endParaRPr lang="en-US" sz="1600" noProof="0" dirty="0"/>
        </a:p>
      </dgm:t>
    </dgm:pt>
    <dgm:pt modelId="{D077328A-5A39-4A45-B5FD-C91EED42998E}" type="sibTrans" cxnId="{5EFE9B2C-F2D3-4AA8-B2DB-54DBC97DB695}">
      <dgm:prSet/>
      <dgm:spPr/>
      <dgm:t>
        <a:bodyPr/>
        <a:lstStyle/>
        <a:p>
          <a:endParaRPr lang="en-US" sz="1600" noProof="0" dirty="0"/>
        </a:p>
      </dgm:t>
    </dgm:pt>
    <dgm:pt modelId="{D6809E80-E989-4A15-A64A-419D0EAC0A8C}" type="pres">
      <dgm:prSet presAssocID="{31DF2E84-FAAA-411E-93A9-A336DB372EEB}" presName="linearFlow" presStyleCnt="0">
        <dgm:presLayoutVars>
          <dgm:dir/>
          <dgm:animLvl val="lvl"/>
          <dgm:resizeHandles val="exact"/>
        </dgm:presLayoutVars>
      </dgm:prSet>
      <dgm:spPr/>
    </dgm:pt>
    <dgm:pt modelId="{542FC831-1221-4415-A01E-A22902DDF016}" type="pres">
      <dgm:prSet presAssocID="{709AF1E5-8A1F-4C08-84C0-6FBB542B88A3}" presName="composite" presStyleCnt="0"/>
      <dgm:spPr/>
    </dgm:pt>
    <dgm:pt modelId="{4E015D27-B213-4426-A93F-1C589FC0EBE5}" type="pres">
      <dgm:prSet presAssocID="{709AF1E5-8A1F-4C08-84C0-6FBB542B88A3}" presName="parentText" presStyleLbl="alignNode1" presStyleIdx="0" presStyleCnt="3">
        <dgm:presLayoutVars>
          <dgm:chMax val="1"/>
          <dgm:bulletEnabled val="1"/>
        </dgm:presLayoutVars>
      </dgm:prSet>
      <dgm:spPr/>
    </dgm:pt>
    <dgm:pt modelId="{E42AA5A5-2C0E-4D3F-8DA4-26910DDD6381}" type="pres">
      <dgm:prSet presAssocID="{709AF1E5-8A1F-4C08-84C0-6FBB542B88A3}" presName="descendantText" presStyleLbl="alignAcc1" presStyleIdx="0" presStyleCnt="3">
        <dgm:presLayoutVars>
          <dgm:bulletEnabled val="1"/>
        </dgm:presLayoutVars>
      </dgm:prSet>
      <dgm:spPr/>
    </dgm:pt>
    <dgm:pt modelId="{8A737DB8-4171-4025-BBBD-2ACCEABE902D}" type="pres">
      <dgm:prSet presAssocID="{844D8049-ED0C-4891-B7CF-8020C1DB3A98}" presName="sp" presStyleCnt="0"/>
      <dgm:spPr/>
    </dgm:pt>
    <dgm:pt modelId="{642E1B2C-EB98-4F6C-8FAF-F0F75CF0986B}" type="pres">
      <dgm:prSet presAssocID="{E55292E0-B39D-41A9-B95D-C39F24BFF8E6}" presName="composite" presStyleCnt="0"/>
      <dgm:spPr/>
    </dgm:pt>
    <dgm:pt modelId="{83E6AC0A-AB1F-49B5-B49B-7EBF91084A81}" type="pres">
      <dgm:prSet presAssocID="{E55292E0-B39D-41A9-B95D-C39F24BFF8E6}" presName="parentText" presStyleLbl="alignNode1" presStyleIdx="1" presStyleCnt="3">
        <dgm:presLayoutVars>
          <dgm:chMax val="1"/>
          <dgm:bulletEnabled val="1"/>
        </dgm:presLayoutVars>
      </dgm:prSet>
      <dgm:spPr/>
    </dgm:pt>
    <dgm:pt modelId="{22E578B8-78EE-4487-A7A8-E162EB5723BE}" type="pres">
      <dgm:prSet presAssocID="{E55292E0-B39D-41A9-B95D-C39F24BFF8E6}" presName="descendantText" presStyleLbl="alignAcc1" presStyleIdx="1" presStyleCnt="3">
        <dgm:presLayoutVars>
          <dgm:bulletEnabled val="1"/>
        </dgm:presLayoutVars>
      </dgm:prSet>
      <dgm:spPr/>
    </dgm:pt>
    <dgm:pt modelId="{0D62CD37-9F32-44B7-AE8E-5ABFFDE97605}" type="pres">
      <dgm:prSet presAssocID="{7BD7D1D5-5927-45F2-9D21-CB148F905DA3}" presName="sp" presStyleCnt="0"/>
      <dgm:spPr/>
    </dgm:pt>
    <dgm:pt modelId="{904B8C21-2823-43E1-A7A6-EE11FBF4D2D5}" type="pres">
      <dgm:prSet presAssocID="{A3C07FDB-40C2-455A-B6D4-E0C4D35C0E53}" presName="composite" presStyleCnt="0"/>
      <dgm:spPr/>
    </dgm:pt>
    <dgm:pt modelId="{673C288B-C86C-4545-AE26-30318CA7F5C5}" type="pres">
      <dgm:prSet presAssocID="{A3C07FDB-40C2-455A-B6D4-E0C4D35C0E53}" presName="parentText" presStyleLbl="alignNode1" presStyleIdx="2" presStyleCnt="3">
        <dgm:presLayoutVars>
          <dgm:chMax val="1"/>
          <dgm:bulletEnabled val="1"/>
        </dgm:presLayoutVars>
      </dgm:prSet>
      <dgm:spPr/>
    </dgm:pt>
    <dgm:pt modelId="{C17519D0-0A6F-424A-8A54-99681A471521}" type="pres">
      <dgm:prSet presAssocID="{A3C07FDB-40C2-455A-B6D4-E0C4D35C0E53}" presName="descendantText" presStyleLbl="alignAcc1" presStyleIdx="2" presStyleCnt="3">
        <dgm:presLayoutVars>
          <dgm:bulletEnabled val="1"/>
        </dgm:presLayoutVars>
      </dgm:prSet>
      <dgm:spPr/>
    </dgm:pt>
  </dgm:ptLst>
  <dgm:cxnLst>
    <dgm:cxn modelId="{C0B42401-9030-4C95-B168-593AC5D92C4A}" srcId="{709AF1E5-8A1F-4C08-84C0-6FBB542B88A3}" destId="{4B2DE5A5-6508-43E3-8BD2-A54592CC31C2}" srcOrd="1" destOrd="0" parTransId="{278F8BEF-7671-431C-A410-9AB6D51E9BCC}" sibTransId="{3F9167FA-9F63-4718-969F-6C4814E1C84D}"/>
    <dgm:cxn modelId="{AC2F0F1B-E2F5-463A-AD7C-F9CDBFDB6A03}" srcId="{A3C07FDB-40C2-455A-B6D4-E0C4D35C0E53}" destId="{97F8B73E-3920-4B94-A575-BED8443582CE}" srcOrd="0" destOrd="0" parTransId="{2A19F9A5-2B62-4B60-B537-108B44960920}" sibTransId="{631F5A79-35E3-4DC3-9561-A82463DE5882}"/>
    <dgm:cxn modelId="{BF336A20-F266-44FE-AD04-9B91C58828BA}" type="presOf" srcId="{A3C07FDB-40C2-455A-B6D4-E0C4D35C0E53}" destId="{673C288B-C86C-4545-AE26-30318CA7F5C5}" srcOrd="0" destOrd="0" presId="urn:microsoft.com/office/officeart/2005/8/layout/chevron2"/>
    <dgm:cxn modelId="{5EFE9B2C-F2D3-4AA8-B2DB-54DBC97DB695}" srcId="{709AF1E5-8A1F-4C08-84C0-6FBB542B88A3}" destId="{46824FD9-EECA-4E6F-9587-02884D6225F7}" srcOrd="2" destOrd="0" parTransId="{5BB421DB-4F09-4D0F-9096-386F577CC5B7}" sibTransId="{D077328A-5A39-4A45-B5FD-C91EED42998E}"/>
    <dgm:cxn modelId="{FC63965C-3D7E-495B-9B32-5A2686751440}" srcId="{31DF2E84-FAAA-411E-93A9-A336DB372EEB}" destId="{E55292E0-B39D-41A9-B95D-C39F24BFF8E6}" srcOrd="1" destOrd="0" parTransId="{D1E3F495-992D-4DBC-81C1-A670A597DE55}" sibTransId="{7BD7D1D5-5927-45F2-9D21-CB148F905DA3}"/>
    <dgm:cxn modelId="{C0914C5D-03D9-4B73-BD51-243AF349ADDE}" srcId="{E55292E0-B39D-41A9-B95D-C39F24BFF8E6}" destId="{DF709C1E-51F4-46D4-9E63-ACC63F0323D0}" srcOrd="0" destOrd="0" parTransId="{949F8EC2-B891-4763-A3B8-534B5B6083A0}" sibTransId="{1D185D98-2ED6-434C-80BC-5993FEC491EE}"/>
    <dgm:cxn modelId="{9D8F2564-2409-41C5-9822-AE24376166E8}" srcId="{709AF1E5-8A1F-4C08-84C0-6FBB542B88A3}" destId="{CE7EFEFE-33CA-4679-86B2-2F34FB8EC364}" srcOrd="0" destOrd="0" parTransId="{33FFE71F-3573-4E7C-A942-ED29E24EC10B}" sibTransId="{795C55DD-6E8C-483B-9C05-DC80A96E2DF8}"/>
    <dgm:cxn modelId="{A8B74F65-6925-4396-962A-7E68518FFF62}" type="presOf" srcId="{CE7EFEFE-33CA-4679-86B2-2F34FB8EC364}" destId="{E42AA5A5-2C0E-4D3F-8DA4-26910DDD6381}" srcOrd="0" destOrd="0" presId="urn:microsoft.com/office/officeart/2005/8/layout/chevron2"/>
    <dgm:cxn modelId="{17F42889-7B24-425A-9F62-4AB111AC232B}" srcId="{31DF2E84-FAAA-411E-93A9-A336DB372EEB}" destId="{A3C07FDB-40C2-455A-B6D4-E0C4D35C0E53}" srcOrd="2" destOrd="0" parTransId="{0D87BD3C-FA8B-4918-AF79-FD2A5A2BEE4E}" sibTransId="{81A32570-DA40-477A-A1E3-A08CF09566ED}"/>
    <dgm:cxn modelId="{30536894-98EE-4733-B3FC-55B4C81A410B}" type="presOf" srcId="{DF709C1E-51F4-46D4-9E63-ACC63F0323D0}" destId="{22E578B8-78EE-4487-A7A8-E162EB5723BE}" srcOrd="0" destOrd="0" presId="urn:microsoft.com/office/officeart/2005/8/layout/chevron2"/>
    <dgm:cxn modelId="{C3E93E97-288B-4707-ACF3-97993C0C3DBA}" type="presOf" srcId="{97F8B73E-3920-4B94-A575-BED8443582CE}" destId="{C17519D0-0A6F-424A-8A54-99681A471521}" srcOrd="0" destOrd="0" presId="urn:microsoft.com/office/officeart/2005/8/layout/chevron2"/>
    <dgm:cxn modelId="{1683EEA6-0E5E-47AA-B7AF-21F74BFEADBF}" type="presOf" srcId="{709AF1E5-8A1F-4C08-84C0-6FBB542B88A3}" destId="{4E015D27-B213-4426-A93F-1C589FC0EBE5}" srcOrd="0" destOrd="0" presId="urn:microsoft.com/office/officeart/2005/8/layout/chevron2"/>
    <dgm:cxn modelId="{BD3FC3A8-6B41-4FAE-B495-25D9B493740F}" srcId="{31DF2E84-FAAA-411E-93A9-A336DB372EEB}" destId="{709AF1E5-8A1F-4C08-84C0-6FBB542B88A3}" srcOrd="0" destOrd="0" parTransId="{5B987E38-E694-4877-8314-583BA0F1719A}" sibTransId="{844D8049-ED0C-4891-B7CF-8020C1DB3A98}"/>
    <dgm:cxn modelId="{5919FCD4-644D-43F7-B8E5-23841119144F}" type="presOf" srcId="{4B2DE5A5-6508-43E3-8BD2-A54592CC31C2}" destId="{E42AA5A5-2C0E-4D3F-8DA4-26910DDD6381}" srcOrd="0" destOrd="1" presId="urn:microsoft.com/office/officeart/2005/8/layout/chevron2"/>
    <dgm:cxn modelId="{04D4E1DB-568D-4ED7-9DAF-2BDCCB64294A}" type="presOf" srcId="{E55292E0-B39D-41A9-B95D-C39F24BFF8E6}" destId="{83E6AC0A-AB1F-49B5-B49B-7EBF91084A81}" srcOrd="0" destOrd="0" presId="urn:microsoft.com/office/officeart/2005/8/layout/chevron2"/>
    <dgm:cxn modelId="{7D2C6FE7-42E1-4B0C-9AF8-1C8F6C896044}" type="presOf" srcId="{46824FD9-EECA-4E6F-9587-02884D6225F7}" destId="{E42AA5A5-2C0E-4D3F-8DA4-26910DDD6381}" srcOrd="0" destOrd="2" presId="urn:microsoft.com/office/officeart/2005/8/layout/chevron2"/>
    <dgm:cxn modelId="{0B9E72E7-4CC4-4CF8-B47B-0E4516A8F1EF}" type="presOf" srcId="{31DF2E84-FAAA-411E-93A9-A336DB372EEB}" destId="{D6809E80-E989-4A15-A64A-419D0EAC0A8C}" srcOrd="0" destOrd="0" presId="urn:microsoft.com/office/officeart/2005/8/layout/chevron2"/>
    <dgm:cxn modelId="{DA5794C6-6F4D-489C-9798-A34B57D3411C}" type="presParOf" srcId="{D6809E80-E989-4A15-A64A-419D0EAC0A8C}" destId="{542FC831-1221-4415-A01E-A22902DDF016}" srcOrd="0" destOrd="0" presId="urn:microsoft.com/office/officeart/2005/8/layout/chevron2"/>
    <dgm:cxn modelId="{EE275F71-7BB3-48D7-AE77-30B059319EB6}" type="presParOf" srcId="{542FC831-1221-4415-A01E-A22902DDF016}" destId="{4E015D27-B213-4426-A93F-1C589FC0EBE5}" srcOrd="0" destOrd="0" presId="urn:microsoft.com/office/officeart/2005/8/layout/chevron2"/>
    <dgm:cxn modelId="{C9C40A5A-B669-449C-97D9-0931399ACB89}" type="presParOf" srcId="{542FC831-1221-4415-A01E-A22902DDF016}" destId="{E42AA5A5-2C0E-4D3F-8DA4-26910DDD6381}" srcOrd="1" destOrd="0" presId="urn:microsoft.com/office/officeart/2005/8/layout/chevron2"/>
    <dgm:cxn modelId="{0E857779-B841-436B-A9DE-A73E34891D78}" type="presParOf" srcId="{D6809E80-E989-4A15-A64A-419D0EAC0A8C}" destId="{8A737DB8-4171-4025-BBBD-2ACCEABE902D}" srcOrd="1" destOrd="0" presId="urn:microsoft.com/office/officeart/2005/8/layout/chevron2"/>
    <dgm:cxn modelId="{039FA818-3675-49DF-8C8C-422ED678D762}" type="presParOf" srcId="{D6809E80-E989-4A15-A64A-419D0EAC0A8C}" destId="{642E1B2C-EB98-4F6C-8FAF-F0F75CF0986B}" srcOrd="2" destOrd="0" presId="urn:microsoft.com/office/officeart/2005/8/layout/chevron2"/>
    <dgm:cxn modelId="{CC74FAE9-CBCF-4069-A79E-48745D21004F}" type="presParOf" srcId="{642E1B2C-EB98-4F6C-8FAF-F0F75CF0986B}" destId="{83E6AC0A-AB1F-49B5-B49B-7EBF91084A81}" srcOrd="0" destOrd="0" presId="urn:microsoft.com/office/officeart/2005/8/layout/chevron2"/>
    <dgm:cxn modelId="{5D618D48-C90C-4F78-BA44-1BF04988E7A1}" type="presParOf" srcId="{642E1B2C-EB98-4F6C-8FAF-F0F75CF0986B}" destId="{22E578B8-78EE-4487-A7A8-E162EB5723BE}" srcOrd="1" destOrd="0" presId="urn:microsoft.com/office/officeart/2005/8/layout/chevron2"/>
    <dgm:cxn modelId="{7EBF2424-0FC3-47B2-9317-BF611810588B}" type="presParOf" srcId="{D6809E80-E989-4A15-A64A-419D0EAC0A8C}" destId="{0D62CD37-9F32-44B7-AE8E-5ABFFDE97605}" srcOrd="3" destOrd="0" presId="urn:microsoft.com/office/officeart/2005/8/layout/chevron2"/>
    <dgm:cxn modelId="{AD5351BB-2229-42CA-A183-050A0F9FCA71}" type="presParOf" srcId="{D6809E80-E989-4A15-A64A-419D0EAC0A8C}" destId="{904B8C21-2823-43E1-A7A6-EE11FBF4D2D5}" srcOrd="4" destOrd="0" presId="urn:microsoft.com/office/officeart/2005/8/layout/chevron2"/>
    <dgm:cxn modelId="{78A9061D-C3DF-4B7C-889F-91BAC1BFD326}" type="presParOf" srcId="{904B8C21-2823-43E1-A7A6-EE11FBF4D2D5}" destId="{673C288B-C86C-4545-AE26-30318CA7F5C5}" srcOrd="0" destOrd="0" presId="urn:microsoft.com/office/officeart/2005/8/layout/chevron2"/>
    <dgm:cxn modelId="{CAAABDCC-2747-4014-87AF-5AF4DCDA9EBA}" type="presParOf" srcId="{904B8C21-2823-43E1-A7A6-EE11FBF4D2D5}" destId="{C17519D0-0A6F-424A-8A54-99681A471521}" srcOrd="1" destOrd="0" presId="urn:microsoft.com/office/officeart/2005/8/layout/chevron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1DF2E84-FAAA-411E-93A9-A336DB372EEB}" type="doc">
      <dgm:prSet loTypeId="urn:microsoft.com/office/officeart/2005/8/layout/chevron2" loCatId="process" qsTypeId="urn:microsoft.com/office/officeart/2005/8/quickstyle/simple1" qsCatId="simple" csTypeId="urn:microsoft.com/office/officeart/2005/8/colors/colorful2" csCatId="colorful" phldr="1"/>
      <dgm:spPr/>
      <dgm:t>
        <a:bodyPr/>
        <a:lstStyle/>
        <a:p>
          <a:endParaRPr lang="it-IT"/>
        </a:p>
      </dgm:t>
    </dgm:pt>
    <dgm:pt modelId="{709AF1E5-8A1F-4C08-84C0-6FBB542B88A3}">
      <dgm:prSet phldrT="[Testo]"/>
      <dgm:spPr/>
      <dgm:t>
        <a:bodyPr/>
        <a:lstStyle/>
        <a:p>
          <a:r>
            <a:rPr lang="en-US" noProof="0" dirty="0"/>
            <a:t>No Source Identification</a:t>
          </a:r>
        </a:p>
      </dgm:t>
    </dgm:pt>
    <dgm:pt modelId="{5B987E38-E694-4877-8314-583BA0F1719A}" type="parTrans" cxnId="{BD3FC3A8-6B41-4FAE-B495-25D9B493740F}">
      <dgm:prSet/>
      <dgm:spPr/>
      <dgm:t>
        <a:bodyPr/>
        <a:lstStyle/>
        <a:p>
          <a:endParaRPr lang="en-US" noProof="0" dirty="0"/>
        </a:p>
      </dgm:t>
    </dgm:pt>
    <dgm:pt modelId="{844D8049-ED0C-4891-B7CF-8020C1DB3A98}" type="sibTrans" cxnId="{BD3FC3A8-6B41-4FAE-B495-25D9B493740F}">
      <dgm:prSet/>
      <dgm:spPr/>
      <dgm:t>
        <a:bodyPr/>
        <a:lstStyle/>
        <a:p>
          <a:endParaRPr lang="en-US" noProof="0" dirty="0"/>
        </a:p>
      </dgm:t>
    </dgm:pt>
    <dgm:pt modelId="{CE7EFEFE-33CA-4679-86B2-2F34FB8EC364}">
      <dgm:prSet phldrT="[Testo]"/>
      <dgm:spPr/>
      <dgm:t>
        <a:bodyPr/>
        <a:lstStyle/>
        <a:p>
          <a:r>
            <a:rPr lang="en-US" noProof="0" dirty="0"/>
            <a:t>Source is not known, or it is «diffused»</a:t>
          </a:r>
        </a:p>
      </dgm:t>
    </dgm:pt>
    <dgm:pt modelId="{33FFE71F-3573-4E7C-A942-ED29E24EC10B}" type="parTrans" cxnId="{9D8F2564-2409-41C5-9822-AE24376166E8}">
      <dgm:prSet/>
      <dgm:spPr/>
      <dgm:t>
        <a:bodyPr/>
        <a:lstStyle/>
        <a:p>
          <a:endParaRPr lang="en-US" noProof="0" dirty="0"/>
        </a:p>
      </dgm:t>
    </dgm:pt>
    <dgm:pt modelId="{795C55DD-6E8C-483B-9C05-DC80A96E2DF8}" type="sibTrans" cxnId="{9D8F2564-2409-41C5-9822-AE24376166E8}">
      <dgm:prSet/>
      <dgm:spPr/>
      <dgm:t>
        <a:bodyPr/>
        <a:lstStyle/>
        <a:p>
          <a:endParaRPr lang="en-US" noProof="0" dirty="0"/>
        </a:p>
      </dgm:t>
    </dgm:pt>
    <dgm:pt modelId="{E55292E0-B39D-41A9-B95D-C39F24BFF8E6}">
      <dgm:prSet phldrT="[Testo]"/>
      <dgm:spPr/>
      <dgm:t>
        <a:bodyPr/>
        <a:lstStyle/>
        <a:p>
          <a:r>
            <a:rPr lang="en-US" noProof="0" dirty="0"/>
            <a:t>Exposure assessment</a:t>
          </a:r>
        </a:p>
      </dgm:t>
    </dgm:pt>
    <dgm:pt modelId="{D1E3F495-992D-4DBC-81C1-A670A597DE55}" type="parTrans" cxnId="{FC63965C-3D7E-495B-9B32-5A2686751440}">
      <dgm:prSet/>
      <dgm:spPr/>
      <dgm:t>
        <a:bodyPr/>
        <a:lstStyle/>
        <a:p>
          <a:endParaRPr lang="en-US" noProof="0" dirty="0"/>
        </a:p>
      </dgm:t>
    </dgm:pt>
    <dgm:pt modelId="{7BD7D1D5-5927-45F2-9D21-CB148F905DA3}" type="sibTrans" cxnId="{FC63965C-3D7E-495B-9B32-5A2686751440}">
      <dgm:prSet/>
      <dgm:spPr/>
      <dgm:t>
        <a:bodyPr/>
        <a:lstStyle/>
        <a:p>
          <a:endParaRPr lang="en-US" noProof="0" dirty="0"/>
        </a:p>
      </dgm:t>
    </dgm:pt>
    <dgm:pt modelId="{DF709C1E-51F4-46D4-9E63-ACC63F0323D0}">
      <dgm:prSet phldrT="[Testo]"/>
      <dgm:spPr/>
      <dgm:t>
        <a:bodyPr/>
        <a:lstStyle/>
        <a:p>
          <a:r>
            <a:rPr lang="en-US" noProof="0" dirty="0"/>
            <a:t>Evaluation of HH exposure to chemical levels in different media/routes (including soil and GW) </a:t>
          </a:r>
        </a:p>
      </dgm:t>
    </dgm:pt>
    <dgm:pt modelId="{949F8EC2-B891-4763-A3B8-534B5B6083A0}" type="parTrans" cxnId="{C0914C5D-03D9-4B73-BD51-243AF349ADDE}">
      <dgm:prSet/>
      <dgm:spPr/>
      <dgm:t>
        <a:bodyPr/>
        <a:lstStyle/>
        <a:p>
          <a:endParaRPr lang="en-US" noProof="0" dirty="0"/>
        </a:p>
      </dgm:t>
    </dgm:pt>
    <dgm:pt modelId="{1D185D98-2ED6-434C-80BC-5993FEC491EE}" type="sibTrans" cxnId="{C0914C5D-03D9-4B73-BD51-243AF349ADDE}">
      <dgm:prSet/>
      <dgm:spPr/>
      <dgm:t>
        <a:bodyPr/>
        <a:lstStyle/>
        <a:p>
          <a:endParaRPr lang="en-US" noProof="0" dirty="0"/>
        </a:p>
      </dgm:t>
    </dgm:pt>
    <dgm:pt modelId="{A3C07FDB-40C2-455A-B6D4-E0C4D35C0E53}">
      <dgm:prSet phldrT="[Testo]"/>
      <dgm:spPr/>
      <dgm:t>
        <a:bodyPr/>
        <a:lstStyle/>
        <a:p>
          <a:r>
            <a:rPr lang="en-US" noProof="0" dirty="0"/>
            <a:t>Action</a:t>
          </a:r>
        </a:p>
      </dgm:t>
    </dgm:pt>
    <dgm:pt modelId="{0D87BD3C-FA8B-4918-AF79-FD2A5A2BEE4E}" type="parTrans" cxnId="{17F42889-7B24-425A-9F62-4AB111AC232B}">
      <dgm:prSet/>
      <dgm:spPr/>
      <dgm:t>
        <a:bodyPr/>
        <a:lstStyle/>
        <a:p>
          <a:endParaRPr lang="en-US" noProof="0" dirty="0"/>
        </a:p>
      </dgm:t>
    </dgm:pt>
    <dgm:pt modelId="{81A32570-DA40-477A-A1E3-A08CF09566ED}" type="sibTrans" cxnId="{17F42889-7B24-425A-9F62-4AB111AC232B}">
      <dgm:prSet/>
      <dgm:spPr/>
      <dgm:t>
        <a:bodyPr/>
        <a:lstStyle/>
        <a:p>
          <a:endParaRPr lang="en-US" noProof="0" dirty="0"/>
        </a:p>
      </dgm:t>
    </dgm:pt>
    <dgm:pt modelId="{97F8B73E-3920-4B94-A575-BED8443582CE}">
      <dgm:prSet phldrT="[Testo]"/>
      <dgm:spPr/>
      <dgm:t>
        <a:bodyPr/>
        <a:lstStyle/>
        <a:p>
          <a:r>
            <a:rPr lang="en-US" noProof="0" dirty="0"/>
            <a:t>Action on sources (when known) is the prevention of soil/GW contamination</a:t>
          </a:r>
        </a:p>
      </dgm:t>
    </dgm:pt>
    <dgm:pt modelId="{2A19F9A5-2B62-4B60-B537-108B44960920}" type="parTrans" cxnId="{AC2F0F1B-E2F5-463A-AD7C-F9CDBFDB6A03}">
      <dgm:prSet/>
      <dgm:spPr/>
      <dgm:t>
        <a:bodyPr/>
        <a:lstStyle/>
        <a:p>
          <a:endParaRPr lang="en-US" noProof="0" dirty="0"/>
        </a:p>
      </dgm:t>
    </dgm:pt>
    <dgm:pt modelId="{631F5A79-35E3-4DC3-9561-A82463DE5882}" type="sibTrans" cxnId="{AC2F0F1B-E2F5-463A-AD7C-F9CDBFDB6A03}">
      <dgm:prSet/>
      <dgm:spPr/>
      <dgm:t>
        <a:bodyPr/>
        <a:lstStyle/>
        <a:p>
          <a:endParaRPr lang="en-US" noProof="0" dirty="0"/>
        </a:p>
      </dgm:t>
    </dgm:pt>
    <dgm:pt modelId="{85D47FE9-363B-4F20-8F14-23373042AD4B}">
      <dgm:prSet phldrT="[Testo]"/>
      <dgm:spPr/>
      <dgm:t>
        <a:bodyPr/>
        <a:lstStyle/>
        <a:p>
          <a:r>
            <a:rPr lang="en-US" noProof="0" dirty="0"/>
            <a:t>No acceptable risk level can be pre-defined </a:t>
          </a:r>
        </a:p>
      </dgm:t>
    </dgm:pt>
    <dgm:pt modelId="{2C5B4563-61DB-4806-85D1-5B9F3BEC51B6}" type="parTrans" cxnId="{728F4D35-70C3-4229-9FF7-88247E7C62D6}">
      <dgm:prSet/>
      <dgm:spPr/>
      <dgm:t>
        <a:bodyPr/>
        <a:lstStyle/>
        <a:p>
          <a:endParaRPr lang="en-US" noProof="0" dirty="0"/>
        </a:p>
      </dgm:t>
    </dgm:pt>
    <dgm:pt modelId="{97254A18-1AD7-4D28-9BA7-677EBBEE9715}" type="sibTrans" cxnId="{728F4D35-70C3-4229-9FF7-88247E7C62D6}">
      <dgm:prSet/>
      <dgm:spPr/>
      <dgm:t>
        <a:bodyPr/>
        <a:lstStyle/>
        <a:p>
          <a:endParaRPr lang="en-US" noProof="0" dirty="0"/>
        </a:p>
      </dgm:t>
    </dgm:pt>
    <dgm:pt modelId="{1D23EBFA-772A-4678-9A23-94835DF5192E}">
      <dgm:prSet phldrT="[Testo]"/>
      <dgm:spPr/>
      <dgm:t>
        <a:bodyPr/>
        <a:lstStyle/>
        <a:p>
          <a:r>
            <a:rPr lang="en-US" noProof="0" dirty="0"/>
            <a:t>Management/reduction of high exposure levels (e.g. use limitations)</a:t>
          </a:r>
        </a:p>
      </dgm:t>
    </dgm:pt>
    <dgm:pt modelId="{18053169-7EFC-4FC3-AC4B-087B4D52C5C4}" type="parTrans" cxnId="{D1AE3626-FEFE-4E37-899B-FD71DC740434}">
      <dgm:prSet/>
      <dgm:spPr/>
      <dgm:t>
        <a:bodyPr/>
        <a:lstStyle/>
        <a:p>
          <a:endParaRPr lang="en-US" noProof="0" dirty="0"/>
        </a:p>
      </dgm:t>
    </dgm:pt>
    <dgm:pt modelId="{F07183C4-F35E-4C40-B165-7B9C4885CB71}" type="sibTrans" cxnId="{D1AE3626-FEFE-4E37-899B-FD71DC740434}">
      <dgm:prSet/>
      <dgm:spPr/>
      <dgm:t>
        <a:bodyPr/>
        <a:lstStyle/>
        <a:p>
          <a:endParaRPr lang="en-US" noProof="0" dirty="0"/>
        </a:p>
      </dgm:t>
    </dgm:pt>
    <dgm:pt modelId="{D3ED0F20-8305-4D0E-BE4E-A325FB165D2D}">
      <dgm:prSet phldrT="[Testo]"/>
      <dgm:spPr/>
      <dgm:t>
        <a:bodyPr/>
        <a:lstStyle/>
        <a:p>
          <a:r>
            <a:rPr lang="en-US" noProof="0" dirty="0"/>
            <a:t>Potentially affected areas are generally wide</a:t>
          </a:r>
        </a:p>
      </dgm:t>
    </dgm:pt>
    <dgm:pt modelId="{911A5193-881C-407B-8852-CE71391F47A0}" type="parTrans" cxnId="{F8934BE2-EB3C-4AEF-8EC7-E7E51894802E}">
      <dgm:prSet/>
      <dgm:spPr/>
      <dgm:t>
        <a:bodyPr/>
        <a:lstStyle/>
        <a:p>
          <a:endParaRPr lang="en-US" noProof="0" dirty="0"/>
        </a:p>
      </dgm:t>
    </dgm:pt>
    <dgm:pt modelId="{7746D5B1-33E9-481C-A8A8-015EE7AB4C09}" type="sibTrans" cxnId="{F8934BE2-EB3C-4AEF-8EC7-E7E51894802E}">
      <dgm:prSet/>
      <dgm:spPr/>
      <dgm:t>
        <a:bodyPr/>
        <a:lstStyle/>
        <a:p>
          <a:endParaRPr lang="en-US" noProof="0" dirty="0"/>
        </a:p>
      </dgm:t>
    </dgm:pt>
    <dgm:pt modelId="{D6809E80-E989-4A15-A64A-419D0EAC0A8C}" type="pres">
      <dgm:prSet presAssocID="{31DF2E84-FAAA-411E-93A9-A336DB372EEB}" presName="linearFlow" presStyleCnt="0">
        <dgm:presLayoutVars>
          <dgm:dir/>
          <dgm:animLvl val="lvl"/>
          <dgm:resizeHandles val="exact"/>
        </dgm:presLayoutVars>
      </dgm:prSet>
      <dgm:spPr/>
    </dgm:pt>
    <dgm:pt modelId="{542FC831-1221-4415-A01E-A22902DDF016}" type="pres">
      <dgm:prSet presAssocID="{709AF1E5-8A1F-4C08-84C0-6FBB542B88A3}" presName="composite" presStyleCnt="0"/>
      <dgm:spPr/>
    </dgm:pt>
    <dgm:pt modelId="{4E015D27-B213-4426-A93F-1C589FC0EBE5}" type="pres">
      <dgm:prSet presAssocID="{709AF1E5-8A1F-4C08-84C0-6FBB542B88A3}" presName="parentText" presStyleLbl="alignNode1" presStyleIdx="0" presStyleCnt="3">
        <dgm:presLayoutVars>
          <dgm:chMax val="1"/>
          <dgm:bulletEnabled val="1"/>
        </dgm:presLayoutVars>
      </dgm:prSet>
      <dgm:spPr/>
    </dgm:pt>
    <dgm:pt modelId="{E42AA5A5-2C0E-4D3F-8DA4-26910DDD6381}" type="pres">
      <dgm:prSet presAssocID="{709AF1E5-8A1F-4C08-84C0-6FBB542B88A3}" presName="descendantText" presStyleLbl="alignAcc1" presStyleIdx="0" presStyleCnt="3">
        <dgm:presLayoutVars>
          <dgm:bulletEnabled val="1"/>
        </dgm:presLayoutVars>
      </dgm:prSet>
      <dgm:spPr/>
    </dgm:pt>
    <dgm:pt modelId="{8A737DB8-4171-4025-BBBD-2ACCEABE902D}" type="pres">
      <dgm:prSet presAssocID="{844D8049-ED0C-4891-B7CF-8020C1DB3A98}" presName="sp" presStyleCnt="0"/>
      <dgm:spPr/>
    </dgm:pt>
    <dgm:pt modelId="{642E1B2C-EB98-4F6C-8FAF-F0F75CF0986B}" type="pres">
      <dgm:prSet presAssocID="{E55292E0-B39D-41A9-B95D-C39F24BFF8E6}" presName="composite" presStyleCnt="0"/>
      <dgm:spPr/>
    </dgm:pt>
    <dgm:pt modelId="{83E6AC0A-AB1F-49B5-B49B-7EBF91084A81}" type="pres">
      <dgm:prSet presAssocID="{E55292E0-B39D-41A9-B95D-C39F24BFF8E6}" presName="parentText" presStyleLbl="alignNode1" presStyleIdx="1" presStyleCnt="3" custLinFactNeighborX="0" custLinFactNeighborY="0">
        <dgm:presLayoutVars>
          <dgm:chMax val="1"/>
          <dgm:bulletEnabled val="1"/>
        </dgm:presLayoutVars>
      </dgm:prSet>
      <dgm:spPr/>
    </dgm:pt>
    <dgm:pt modelId="{22E578B8-78EE-4487-A7A8-E162EB5723BE}" type="pres">
      <dgm:prSet presAssocID="{E55292E0-B39D-41A9-B95D-C39F24BFF8E6}" presName="descendantText" presStyleLbl="alignAcc1" presStyleIdx="1" presStyleCnt="3">
        <dgm:presLayoutVars>
          <dgm:bulletEnabled val="1"/>
        </dgm:presLayoutVars>
      </dgm:prSet>
      <dgm:spPr/>
    </dgm:pt>
    <dgm:pt modelId="{0D62CD37-9F32-44B7-AE8E-5ABFFDE97605}" type="pres">
      <dgm:prSet presAssocID="{7BD7D1D5-5927-45F2-9D21-CB148F905DA3}" presName="sp" presStyleCnt="0"/>
      <dgm:spPr/>
    </dgm:pt>
    <dgm:pt modelId="{904B8C21-2823-43E1-A7A6-EE11FBF4D2D5}" type="pres">
      <dgm:prSet presAssocID="{A3C07FDB-40C2-455A-B6D4-E0C4D35C0E53}" presName="composite" presStyleCnt="0"/>
      <dgm:spPr/>
    </dgm:pt>
    <dgm:pt modelId="{673C288B-C86C-4545-AE26-30318CA7F5C5}" type="pres">
      <dgm:prSet presAssocID="{A3C07FDB-40C2-455A-B6D4-E0C4D35C0E53}" presName="parentText" presStyleLbl="alignNode1" presStyleIdx="2" presStyleCnt="3">
        <dgm:presLayoutVars>
          <dgm:chMax val="1"/>
          <dgm:bulletEnabled val="1"/>
        </dgm:presLayoutVars>
      </dgm:prSet>
      <dgm:spPr/>
    </dgm:pt>
    <dgm:pt modelId="{C17519D0-0A6F-424A-8A54-99681A471521}" type="pres">
      <dgm:prSet presAssocID="{A3C07FDB-40C2-455A-B6D4-E0C4D35C0E53}" presName="descendantText" presStyleLbl="alignAcc1" presStyleIdx="2" presStyleCnt="3">
        <dgm:presLayoutVars>
          <dgm:bulletEnabled val="1"/>
        </dgm:presLayoutVars>
      </dgm:prSet>
      <dgm:spPr/>
    </dgm:pt>
  </dgm:ptLst>
  <dgm:cxnLst>
    <dgm:cxn modelId="{0F3A4718-D41C-44FC-BB7F-C309FC1BAD7A}" type="presOf" srcId="{1D23EBFA-772A-4678-9A23-94835DF5192E}" destId="{C17519D0-0A6F-424A-8A54-99681A471521}" srcOrd="0" destOrd="1" presId="urn:microsoft.com/office/officeart/2005/8/layout/chevron2"/>
    <dgm:cxn modelId="{AC2F0F1B-E2F5-463A-AD7C-F9CDBFDB6A03}" srcId="{A3C07FDB-40C2-455A-B6D4-E0C4D35C0E53}" destId="{97F8B73E-3920-4B94-A575-BED8443582CE}" srcOrd="0" destOrd="0" parTransId="{2A19F9A5-2B62-4B60-B537-108B44960920}" sibTransId="{631F5A79-35E3-4DC3-9561-A82463DE5882}"/>
    <dgm:cxn modelId="{BF336A20-F266-44FE-AD04-9B91C58828BA}" type="presOf" srcId="{A3C07FDB-40C2-455A-B6D4-E0C4D35C0E53}" destId="{673C288B-C86C-4545-AE26-30318CA7F5C5}" srcOrd="0" destOrd="0" presId="urn:microsoft.com/office/officeart/2005/8/layout/chevron2"/>
    <dgm:cxn modelId="{D1AE3626-FEFE-4E37-899B-FD71DC740434}" srcId="{A3C07FDB-40C2-455A-B6D4-E0C4D35C0E53}" destId="{1D23EBFA-772A-4678-9A23-94835DF5192E}" srcOrd="1" destOrd="0" parTransId="{18053169-7EFC-4FC3-AC4B-087B4D52C5C4}" sibTransId="{F07183C4-F35E-4C40-B165-7B9C4885CB71}"/>
    <dgm:cxn modelId="{728F4D35-70C3-4229-9FF7-88247E7C62D6}" srcId="{E55292E0-B39D-41A9-B95D-C39F24BFF8E6}" destId="{85D47FE9-363B-4F20-8F14-23373042AD4B}" srcOrd="1" destOrd="0" parTransId="{2C5B4563-61DB-4806-85D1-5B9F3BEC51B6}" sibTransId="{97254A18-1AD7-4D28-9BA7-677EBBEE9715}"/>
    <dgm:cxn modelId="{FC63965C-3D7E-495B-9B32-5A2686751440}" srcId="{31DF2E84-FAAA-411E-93A9-A336DB372EEB}" destId="{E55292E0-B39D-41A9-B95D-C39F24BFF8E6}" srcOrd="1" destOrd="0" parTransId="{D1E3F495-992D-4DBC-81C1-A670A597DE55}" sibTransId="{7BD7D1D5-5927-45F2-9D21-CB148F905DA3}"/>
    <dgm:cxn modelId="{C0914C5D-03D9-4B73-BD51-243AF349ADDE}" srcId="{E55292E0-B39D-41A9-B95D-C39F24BFF8E6}" destId="{DF709C1E-51F4-46D4-9E63-ACC63F0323D0}" srcOrd="0" destOrd="0" parTransId="{949F8EC2-B891-4763-A3B8-534B5B6083A0}" sibTransId="{1D185D98-2ED6-434C-80BC-5993FEC491EE}"/>
    <dgm:cxn modelId="{9D8F2564-2409-41C5-9822-AE24376166E8}" srcId="{709AF1E5-8A1F-4C08-84C0-6FBB542B88A3}" destId="{CE7EFEFE-33CA-4679-86B2-2F34FB8EC364}" srcOrd="0" destOrd="0" parTransId="{33FFE71F-3573-4E7C-A942-ED29E24EC10B}" sibTransId="{795C55DD-6E8C-483B-9C05-DC80A96E2DF8}"/>
    <dgm:cxn modelId="{A8B74F65-6925-4396-962A-7E68518FFF62}" type="presOf" srcId="{CE7EFEFE-33CA-4679-86B2-2F34FB8EC364}" destId="{E42AA5A5-2C0E-4D3F-8DA4-26910DDD6381}" srcOrd="0" destOrd="0" presId="urn:microsoft.com/office/officeart/2005/8/layout/chevron2"/>
    <dgm:cxn modelId="{0C308053-6B9E-47F5-A594-231835B82166}" type="presOf" srcId="{D3ED0F20-8305-4D0E-BE4E-A325FB165D2D}" destId="{E42AA5A5-2C0E-4D3F-8DA4-26910DDD6381}" srcOrd="0" destOrd="1" presId="urn:microsoft.com/office/officeart/2005/8/layout/chevron2"/>
    <dgm:cxn modelId="{17F42889-7B24-425A-9F62-4AB111AC232B}" srcId="{31DF2E84-FAAA-411E-93A9-A336DB372EEB}" destId="{A3C07FDB-40C2-455A-B6D4-E0C4D35C0E53}" srcOrd="2" destOrd="0" parTransId="{0D87BD3C-FA8B-4918-AF79-FD2A5A2BEE4E}" sibTransId="{81A32570-DA40-477A-A1E3-A08CF09566ED}"/>
    <dgm:cxn modelId="{30536894-98EE-4733-B3FC-55B4C81A410B}" type="presOf" srcId="{DF709C1E-51F4-46D4-9E63-ACC63F0323D0}" destId="{22E578B8-78EE-4487-A7A8-E162EB5723BE}" srcOrd="0" destOrd="0" presId="urn:microsoft.com/office/officeart/2005/8/layout/chevron2"/>
    <dgm:cxn modelId="{C3E93E97-288B-4707-ACF3-97993C0C3DBA}" type="presOf" srcId="{97F8B73E-3920-4B94-A575-BED8443582CE}" destId="{C17519D0-0A6F-424A-8A54-99681A471521}" srcOrd="0" destOrd="0" presId="urn:microsoft.com/office/officeart/2005/8/layout/chevron2"/>
    <dgm:cxn modelId="{1683EEA6-0E5E-47AA-B7AF-21F74BFEADBF}" type="presOf" srcId="{709AF1E5-8A1F-4C08-84C0-6FBB542B88A3}" destId="{4E015D27-B213-4426-A93F-1C589FC0EBE5}" srcOrd="0" destOrd="0" presId="urn:microsoft.com/office/officeart/2005/8/layout/chevron2"/>
    <dgm:cxn modelId="{BD3FC3A8-6B41-4FAE-B495-25D9B493740F}" srcId="{31DF2E84-FAAA-411E-93A9-A336DB372EEB}" destId="{709AF1E5-8A1F-4C08-84C0-6FBB542B88A3}" srcOrd="0" destOrd="0" parTransId="{5B987E38-E694-4877-8314-583BA0F1719A}" sibTransId="{844D8049-ED0C-4891-B7CF-8020C1DB3A98}"/>
    <dgm:cxn modelId="{861B57CD-CB48-4AE6-8385-CCC58F6EA5C0}" type="presOf" srcId="{85D47FE9-363B-4F20-8F14-23373042AD4B}" destId="{22E578B8-78EE-4487-A7A8-E162EB5723BE}" srcOrd="0" destOrd="1" presId="urn:microsoft.com/office/officeart/2005/8/layout/chevron2"/>
    <dgm:cxn modelId="{04D4E1DB-568D-4ED7-9DAF-2BDCCB64294A}" type="presOf" srcId="{E55292E0-B39D-41A9-B95D-C39F24BFF8E6}" destId="{83E6AC0A-AB1F-49B5-B49B-7EBF91084A81}" srcOrd="0" destOrd="0" presId="urn:microsoft.com/office/officeart/2005/8/layout/chevron2"/>
    <dgm:cxn modelId="{F8934BE2-EB3C-4AEF-8EC7-E7E51894802E}" srcId="{709AF1E5-8A1F-4C08-84C0-6FBB542B88A3}" destId="{D3ED0F20-8305-4D0E-BE4E-A325FB165D2D}" srcOrd="1" destOrd="0" parTransId="{911A5193-881C-407B-8852-CE71391F47A0}" sibTransId="{7746D5B1-33E9-481C-A8A8-015EE7AB4C09}"/>
    <dgm:cxn modelId="{0B9E72E7-4CC4-4CF8-B47B-0E4516A8F1EF}" type="presOf" srcId="{31DF2E84-FAAA-411E-93A9-A336DB372EEB}" destId="{D6809E80-E989-4A15-A64A-419D0EAC0A8C}" srcOrd="0" destOrd="0" presId="urn:microsoft.com/office/officeart/2005/8/layout/chevron2"/>
    <dgm:cxn modelId="{DA5794C6-6F4D-489C-9798-A34B57D3411C}" type="presParOf" srcId="{D6809E80-E989-4A15-A64A-419D0EAC0A8C}" destId="{542FC831-1221-4415-A01E-A22902DDF016}" srcOrd="0" destOrd="0" presId="urn:microsoft.com/office/officeart/2005/8/layout/chevron2"/>
    <dgm:cxn modelId="{EE275F71-7BB3-48D7-AE77-30B059319EB6}" type="presParOf" srcId="{542FC831-1221-4415-A01E-A22902DDF016}" destId="{4E015D27-B213-4426-A93F-1C589FC0EBE5}" srcOrd="0" destOrd="0" presId="urn:microsoft.com/office/officeart/2005/8/layout/chevron2"/>
    <dgm:cxn modelId="{C9C40A5A-B669-449C-97D9-0931399ACB89}" type="presParOf" srcId="{542FC831-1221-4415-A01E-A22902DDF016}" destId="{E42AA5A5-2C0E-4D3F-8DA4-26910DDD6381}" srcOrd="1" destOrd="0" presId="urn:microsoft.com/office/officeart/2005/8/layout/chevron2"/>
    <dgm:cxn modelId="{0E857779-B841-436B-A9DE-A73E34891D78}" type="presParOf" srcId="{D6809E80-E989-4A15-A64A-419D0EAC0A8C}" destId="{8A737DB8-4171-4025-BBBD-2ACCEABE902D}" srcOrd="1" destOrd="0" presId="urn:microsoft.com/office/officeart/2005/8/layout/chevron2"/>
    <dgm:cxn modelId="{039FA818-3675-49DF-8C8C-422ED678D762}" type="presParOf" srcId="{D6809E80-E989-4A15-A64A-419D0EAC0A8C}" destId="{642E1B2C-EB98-4F6C-8FAF-F0F75CF0986B}" srcOrd="2" destOrd="0" presId="urn:microsoft.com/office/officeart/2005/8/layout/chevron2"/>
    <dgm:cxn modelId="{CC74FAE9-CBCF-4069-A79E-48745D21004F}" type="presParOf" srcId="{642E1B2C-EB98-4F6C-8FAF-F0F75CF0986B}" destId="{83E6AC0A-AB1F-49B5-B49B-7EBF91084A81}" srcOrd="0" destOrd="0" presId="urn:microsoft.com/office/officeart/2005/8/layout/chevron2"/>
    <dgm:cxn modelId="{5D618D48-C90C-4F78-BA44-1BF04988E7A1}" type="presParOf" srcId="{642E1B2C-EB98-4F6C-8FAF-F0F75CF0986B}" destId="{22E578B8-78EE-4487-A7A8-E162EB5723BE}" srcOrd="1" destOrd="0" presId="urn:microsoft.com/office/officeart/2005/8/layout/chevron2"/>
    <dgm:cxn modelId="{7EBF2424-0FC3-47B2-9317-BF611810588B}" type="presParOf" srcId="{D6809E80-E989-4A15-A64A-419D0EAC0A8C}" destId="{0D62CD37-9F32-44B7-AE8E-5ABFFDE97605}" srcOrd="3" destOrd="0" presId="urn:microsoft.com/office/officeart/2005/8/layout/chevron2"/>
    <dgm:cxn modelId="{AD5351BB-2229-42CA-A183-050A0F9FCA71}" type="presParOf" srcId="{D6809E80-E989-4A15-A64A-419D0EAC0A8C}" destId="{904B8C21-2823-43E1-A7A6-EE11FBF4D2D5}" srcOrd="4" destOrd="0" presId="urn:microsoft.com/office/officeart/2005/8/layout/chevron2"/>
    <dgm:cxn modelId="{78A9061D-C3DF-4B7C-889F-91BAC1BFD326}" type="presParOf" srcId="{904B8C21-2823-43E1-A7A6-EE11FBF4D2D5}" destId="{673C288B-C86C-4545-AE26-30318CA7F5C5}" srcOrd="0" destOrd="0" presId="urn:microsoft.com/office/officeart/2005/8/layout/chevron2"/>
    <dgm:cxn modelId="{CAAABDCC-2747-4014-87AF-5AF4DCDA9EBA}" type="presParOf" srcId="{904B8C21-2823-43E1-A7A6-EE11FBF4D2D5}" destId="{C17519D0-0A6F-424A-8A54-99681A471521}" srcOrd="1" destOrd="0" presId="urn:microsoft.com/office/officeart/2005/8/layout/chevron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E71F94-14A5-4D20-A64C-32FDFA670006}">
      <dsp:nvSpPr>
        <dsp:cNvPr id="0" name=""/>
        <dsp:cNvSpPr/>
      </dsp:nvSpPr>
      <dsp:spPr>
        <a:xfrm>
          <a:off x="2708656" y="38"/>
          <a:ext cx="1170963" cy="1170963"/>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it-IT" sz="1200" b="1" kern="1200" dirty="0"/>
            <a:t>Diffuse </a:t>
          </a:r>
          <a:r>
            <a:rPr lang="it-IT" sz="1200" b="1" kern="1200" dirty="0" err="1"/>
            <a:t>pollution</a:t>
          </a:r>
          <a:endParaRPr lang="it-IT" sz="1200" b="1" kern="1200" dirty="0"/>
        </a:p>
      </dsp:txBody>
      <dsp:txXfrm>
        <a:off x="2880140" y="171522"/>
        <a:ext cx="827995" cy="827995"/>
      </dsp:txXfrm>
    </dsp:sp>
    <dsp:sp modelId="{3DEA02A4-FEE4-42C9-961E-9EC4737B771C}">
      <dsp:nvSpPr>
        <dsp:cNvPr id="0" name=""/>
        <dsp:cNvSpPr/>
      </dsp:nvSpPr>
      <dsp:spPr>
        <a:xfrm rot="2160000">
          <a:off x="3842500" y="899240"/>
          <a:ext cx="310819" cy="395200"/>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it-IT" sz="1800" kern="1200"/>
        </a:p>
      </dsp:txBody>
      <dsp:txXfrm>
        <a:off x="3851404" y="950876"/>
        <a:ext cx="217573" cy="237120"/>
      </dsp:txXfrm>
    </dsp:sp>
    <dsp:sp modelId="{9A91EB79-69A9-45AD-BF4E-295451258F5E}">
      <dsp:nvSpPr>
        <dsp:cNvPr id="0" name=""/>
        <dsp:cNvSpPr/>
      </dsp:nvSpPr>
      <dsp:spPr>
        <a:xfrm>
          <a:off x="4130435" y="1033020"/>
          <a:ext cx="1170963" cy="1170963"/>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it-IT" sz="1100" b="1" kern="1200" dirty="0"/>
            <a:t>Natural </a:t>
          </a:r>
          <a:r>
            <a:rPr lang="it-IT" sz="1100" b="1" kern="1200" dirty="0" err="1"/>
            <a:t>backgound</a:t>
          </a:r>
          <a:endParaRPr lang="it-IT" sz="1100" b="1" kern="1200" dirty="0"/>
        </a:p>
      </dsp:txBody>
      <dsp:txXfrm>
        <a:off x="4301919" y="1204504"/>
        <a:ext cx="827995" cy="827995"/>
      </dsp:txXfrm>
    </dsp:sp>
    <dsp:sp modelId="{645704CE-7EDA-4CEB-AA54-ACAC000B075F}">
      <dsp:nvSpPr>
        <dsp:cNvPr id="0" name=""/>
        <dsp:cNvSpPr/>
      </dsp:nvSpPr>
      <dsp:spPr>
        <a:xfrm rot="6480000">
          <a:off x="4291689" y="2248236"/>
          <a:ext cx="310819" cy="395200"/>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it-IT" sz="1800" kern="1200"/>
        </a:p>
      </dsp:txBody>
      <dsp:txXfrm rot="10800000">
        <a:off x="4352719" y="2282935"/>
        <a:ext cx="217573" cy="237120"/>
      </dsp:txXfrm>
    </dsp:sp>
    <dsp:sp modelId="{911F1DA7-2E20-402F-B692-A3FB3F01B253}">
      <dsp:nvSpPr>
        <dsp:cNvPr id="0" name=""/>
        <dsp:cNvSpPr/>
      </dsp:nvSpPr>
      <dsp:spPr>
        <a:xfrm>
          <a:off x="3587364" y="2704421"/>
          <a:ext cx="1170963" cy="1170963"/>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it-IT" sz="1200" b="1" kern="1200" dirty="0"/>
            <a:t>Local </a:t>
          </a:r>
          <a:r>
            <a:rPr lang="it-IT" sz="1200" b="1" kern="1200" dirty="0" err="1"/>
            <a:t>soil</a:t>
          </a:r>
          <a:r>
            <a:rPr lang="it-IT" sz="1200" b="1" kern="1200" dirty="0"/>
            <a:t> contamina-</a:t>
          </a:r>
          <a:r>
            <a:rPr lang="it-IT" sz="1200" b="1" kern="1200" dirty="0" err="1"/>
            <a:t>tion</a:t>
          </a:r>
          <a:endParaRPr lang="it-IT" sz="1200" b="1" kern="1200" dirty="0"/>
        </a:p>
      </dsp:txBody>
      <dsp:txXfrm>
        <a:off x="3758848" y="2875905"/>
        <a:ext cx="827995" cy="827995"/>
      </dsp:txXfrm>
    </dsp:sp>
    <dsp:sp modelId="{00246004-30F3-44C6-B2AB-77D26578B769}">
      <dsp:nvSpPr>
        <dsp:cNvPr id="0" name=""/>
        <dsp:cNvSpPr/>
      </dsp:nvSpPr>
      <dsp:spPr>
        <a:xfrm rot="10800000">
          <a:off x="3147524" y="3092303"/>
          <a:ext cx="310819" cy="395200"/>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it-IT" sz="1800" kern="1200"/>
        </a:p>
      </dsp:txBody>
      <dsp:txXfrm rot="10800000">
        <a:off x="3240770" y="3171343"/>
        <a:ext cx="217573" cy="237120"/>
      </dsp:txXfrm>
    </dsp:sp>
    <dsp:sp modelId="{980101ED-7A48-4C22-976F-A9FC821A3694}">
      <dsp:nvSpPr>
        <dsp:cNvPr id="0" name=""/>
        <dsp:cNvSpPr/>
      </dsp:nvSpPr>
      <dsp:spPr>
        <a:xfrm>
          <a:off x="1829948" y="2704421"/>
          <a:ext cx="1170963" cy="1170963"/>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it-IT" sz="1200" b="1" kern="1200" dirty="0"/>
            <a:t>Food </a:t>
          </a:r>
        </a:p>
        <a:p>
          <a:pPr marL="0" lvl="0" indent="0" algn="ctr" defTabSz="533400">
            <a:lnSpc>
              <a:spcPct val="90000"/>
            </a:lnSpc>
            <a:spcBef>
              <a:spcPct val="0"/>
            </a:spcBef>
            <a:spcAft>
              <a:spcPct val="35000"/>
            </a:spcAft>
            <a:buNone/>
          </a:pPr>
          <a:r>
            <a:rPr lang="it-IT" sz="1200" b="1" kern="1200" dirty="0"/>
            <a:t>(</a:t>
          </a:r>
          <a:r>
            <a:rPr lang="it-IT" sz="1200" b="1" kern="1200" dirty="0" err="1"/>
            <a:t>not</a:t>
          </a:r>
          <a:r>
            <a:rPr lang="it-IT" sz="1200" b="1" kern="1200" dirty="0"/>
            <a:t> coming from </a:t>
          </a:r>
          <a:r>
            <a:rPr lang="it-IT" sz="1200" b="1" kern="1200" dirty="0" err="1"/>
            <a:t>cont</a:t>
          </a:r>
          <a:r>
            <a:rPr lang="it-IT" sz="1200" b="1" kern="1200" dirty="0"/>
            <a:t>. </a:t>
          </a:r>
          <a:r>
            <a:rPr lang="it-IT" sz="1200" b="1" kern="1200" dirty="0" err="1"/>
            <a:t>soil</a:t>
          </a:r>
          <a:r>
            <a:rPr lang="it-IT" sz="1200" b="1" kern="1200" dirty="0"/>
            <a:t>)</a:t>
          </a:r>
        </a:p>
      </dsp:txBody>
      <dsp:txXfrm>
        <a:off x="2001432" y="2875905"/>
        <a:ext cx="827995" cy="827995"/>
      </dsp:txXfrm>
    </dsp:sp>
    <dsp:sp modelId="{EB253127-D831-4757-A8B9-1EFBF1AFD985}">
      <dsp:nvSpPr>
        <dsp:cNvPr id="0" name=""/>
        <dsp:cNvSpPr/>
      </dsp:nvSpPr>
      <dsp:spPr>
        <a:xfrm rot="15120000">
          <a:off x="1991203" y="2264969"/>
          <a:ext cx="310819" cy="395200"/>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it-IT" sz="1800" kern="1200"/>
        </a:p>
      </dsp:txBody>
      <dsp:txXfrm rot="10800000">
        <a:off x="2052233" y="2388350"/>
        <a:ext cx="217573" cy="237120"/>
      </dsp:txXfrm>
    </dsp:sp>
    <dsp:sp modelId="{18E40F8C-93E7-43F7-A63E-E0DB66AC5589}">
      <dsp:nvSpPr>
        <dsp:cNvPr id="0" name=""/>
        <dsp:cNvSpPr/>
      </dsp:nvSpPr>
      <dsp:spPr>
        <a:xfrm>
          <a:off x="1286877" y="1033020"/>
          <a:ext cx="1170963" cy="1170963"/>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it-IT" sz="1200" b="1" kern="1200" dirty="0" err="1"/>
            <a:t>Other</a:t>
          </a:r>
          <a:r>
            <a:rPr lang="it-IT" sz="1200" b="1" kern="1200" dirty="0"/>
            <a:t> sources</a:t>
          </a:r>
        </a:p>
      </dsp:txBody>
      <dsp:txXfrm>
        <a:off x="1458361" y="1204504"/>
        <a:ext cx="827995" cy="827995"/>
      </dsp:txXfrm>
    </dsp:sp>
    <dsp:sp modelId="{008A1086-C897-4FA2-B6DB-1972A0A71CC3}">
      <dsp:nvSpPr>
        <dsp:cNvPr id="0" name=""/>
        <dsp:cNvSpPr/>
      </dsp:nvSpPr>
      <dsp:spPr>
        <a:xfrm rot="19440000">
          <a:off x="2420722" y="909581"/>
          <a:ext cx="310819" cy="395200"/>
        </a:xfrm>
        <a:prstGeom prst="righ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it-IT" sz="1800" kern="1200"/>
        </a:p>
      </dsp:txBody>
      <dsp:txXfrm>
        <a:off x="2429626" y="1016025"/>
        <a:ext cx="217573" cy="2371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015D27-B213-4426-A93F-1C589FC0EBE5}">
      <dsp:nvSpPr>
        <dsp:cNvPr id="0" name=""/>
        <dsp:cNvSpPr/>
      </dsp:nvSpPr>
      <dsp:spPr>
        <a:xfrm rot="5400000">
          <a:off x="-172401" y="174410"/>
          <a:ext cx="1149343" cy="804540"/>
        </a:xfrm>
        <a:prstGeom prst="chevron">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kern="1200" noProof="0" dirty="0"/>
            <a:t>Source Identification</a:t>
          </a:r>
        </a:p>
      </dsp:txBody>
      <dsp:txXfrm rot="-5400000">
        <a:off x="1" y="404278"/>
        <a:ext cx="804540" cy="344803"/>
      </dsp:txXfrm>
    </dsp:sp>
    <dsp:sp modelId="{E42AA5A5-2C0E-4D3F-8DA4-26910DDD6381}">
      <dsp:nvSpPr>
        <dsp:cNvPr id="0" name=""/>
        <dsp:cNvSpPr/>
      </dsp:nvSpPr>
      <dsp:spPr>
        <a:xfrm rot="5400000">
          <a:off x="2513070" y="-1706521"/>
          <a:ext cx="747073" cy="4164133"/>
        </a:xfrm>
        <a:prstGeom prst="round2Same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US" sz="1200" kern="1200" noProof="0" dirty="0"/>
            <a:t>Preliminary investigation/ Main site investigation</a:t>
          </a:r>
        </a:p>
        <a:p>
          <a:pPr marL="114300" lvl="1" indent="-114300" algn="l" defTabSz="533400">
            <a:lnSpc>
              <a:spcPct val="90000"/>
            </a:lnSpc>
            <a:spcBef>
              <a:spcPct val="0"/>
            </a:spcBef>
            <a:spcAft>
              <a:spcPct val="15000"/>
            </a:spcAft>
            <a:buChar char="•"/>
          </a:pPr>
          <a:r>
            <a:rPr lang="en-US" sz="1200" kern="1200" noProof="0" dirty="0"/>
            <a:t>Identification of contaminant sources in soil and/ or groundwater</a:t>
          </a:r>
        </a:p>
        <a:p>
          <a:pPr marL="114300" lvl="1" indent="-114300" algn="l" defTabSz="533400">
            <a:lnSpc>
              <a:spcPct val="90000"/>
            </a:lnSpc>
            <a:spcBef>
              <a:spcPct val="0"/>
            </a:spcBef>
            <a:spcAft>
              <a:spcPct val="15000"/>
            </a:spcAft>
            <a:buChar char="•"/>
          </a:pPr>
          <a:r>
            <a:rPr lang="en-US" sz="1200" kern="1200" noProof="0" dirty="0"/>
            <a:t>Affected areas are generally not wide</a:t>
          </a:r>
        </a:p>
      </dsp:txBody>
      <dsp:txXfrm rot="-5400000">
        <a:off x="804541" y="38477"/>
        <a:ext cx="4127664" cy="674135"/>
      </dsp:txXfrm>
    </dsp:sp>
    <dsp:sp modelId="{83E6AC0A-AB1F-49B5-B49B-7EBF91084A81}">
      <dsp:nvSpPr>
        <dsp:cNvPr id="0" name=""/>
        <dsp:cNvSpPr/>
      </dsp:nvSpPr>
      <dsp:spPr>
        <a:xfrm rot="5400000">
          <a:off x="-172401" y="1121763"/>
          <a:ext cx="1149343" cy="804540"/>
        </a:xfrm>
        <a:prstGeom prst="chevron">
          <a:avLst/>
        </a:prstGeom>
        <a:solidFill>
          <a:schemeClr val="accent2">
            <a:hueOff val="2340759"/>
            <a:satOff val="-2919"/>
            <a:lumOff val="686"/>
            <a:alphaOff val="0"/>
          </a:schemeClr>
        </a:solidFill>
        <a:ln w="12700" cap="flat" cmpd="sng" algn="ctr">
          <a:solidFill>
            <a:schemeClr val="accent2">
              <a:hueOff val="2340759"/>
              <a:satOff val="-2919"/>
              <a:lumOff val="68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kern="1200" noProof="0" dirty="0"/>
            <a:t>Risk assessment</a:t>
          </a:r>
        </a:p>
      </dsp:txBody>
      <dsp:txXfrm rot="-5400000">
        <a:off x="1" y="1351631"/>
        <a:ext cx="804540" cy="344803"/>
      </dsp:txXfrm>
    </dsp:sp>
    <dsp:sp modelId="{22E578B8-78EE-4487-A7A8-E162EB5723BE}">
      <dsp:nvSpPr>
        <dsp:cNvPr id="0" name=""/>
        <dsp:cNvSpPr/>
      </dsp:nvSpPr>
      <dsp:spPr>
        <a:xfrm rot="5400000">
          <a:off x="2513070" y="-759168"/>
          <a:ext cx="747073" cy="4164133"/>
        </a:xfrm>
        <a:prstGeom prst="round2SameRect">
          <a:avLst/>
        </a:prstGeom>
        <a:solidFill>
          <a:schemeClr val="lt1">
            <a:alpha val="90000"/>
            <a:hueOff val="0"/>
            <a:satOff val="0"/>
            <a:lumOff val="0"/>
            <a:alphaOff val="0"/>
          </a:schemeClr>
        </a:solidFill>
        <a:ln w="12700" cap="flat" cmpd="sng" algn="ctr">
          <a:solidFill>
            <a:schemeClr val="accent2">
              <a:hueOff val="2340759"/>
              <a:satOff val="-2919"/>
              <a:lumOff val="68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US" sz="1200" kern="1200" noProof="0" dirty="0"/>
            <a:t>Establishes if risks (both HH and environmental)  associated to soil/GW sources are unacceptable/ significant</a:t>
          </a:r>
        </a:p>
      </dsp:txBody>
      <dsp:txXfrm rot="-5400000">
        <a:off x="804541" y="985830"/>
        <a:ext cx="4127664" cy="674135"/>
      </dsp:txXfrm>
    </dsp:sp>
    <dsp:sp modelId="{673C288B-C86C-4545-AE26-30318CA7F5C5}">
      <dsp:nvSpPr>
        <dsp:cNvPr id="0" name=""/>
        <dsp:cNvSpPr/>
      </dsp:nvSpPr>
      <dsp:spPr>
        <a:xfrm rot="5400000">
          <a:off x="-172401" y="2069116"/>
          <a:ext cx="1149343" cy="804540"/>
        </a:xfrm>
        <a:prstGeom prst="chevron">
          <a:avLst/>
        </a:prstGeom>
        <a:solidFill>
          <a:schemeClr val="accent2">
            <a:hueOff val="4681519"/>
            <a:satOff val="-5839"/>
            <a:lumOff val="1373"/>
            <a:alphaOff val="0"/>
          </a:schemeClr>
        </a:solidFill>
        <a:ln w="12700" cap="flat" cmpd="sng" algn="ctr">
          <a:solidFill>
            <a:schemeClr val="accent2">
              <a:hueOff val="4681519"/>
              <a:satOff val="-5839"/>
              <a:lumOff val="137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kern="1200" noProof="0" dirty="0"/>
            <a:t>Action</a:t>
          </a:r>
        </a:p>
      </dsp:txBody>
      <dsp:txXfrm rot="-5400000">
        <a:off x="1" y="2298984"/>
        <a:ext cx="804540" cy="344803"/>
      </dsp:txXfrm>
    </dsp:sp>
    <dsp:sp modelId="{C17519D0-0A6F-424A-8A54-99681A471521}">
      <dsp:nvSpPr>
        <dsp:cNvPr id="0" name=""/>
        <dsp:cNvSpPr/>
      </dsp:nvSpPr>
      <dsp:spPr>
        <a:xfrm rot="5400000">
          <a:off x="2513070" y="188184"/>
          <a:ext cx="747073" cy="4164133"/>
        </a:xfrm>
        <a:prstGeom prst="round2SameRect">
          <a:avLst/>
        </a:prstGeom>
        <a:solidFill>
          <a:schemeClr val="lt1">
            <a:alpha val="90000"/>
            <a:hueOff val="0"/>
            <a:satOff val="0"/>
            <a:lumOff val="0"/>
            <a:alphaOff val="0"/>
          </a:schemeClr>
        </a:solidFill>
        <a:ln w="12700" cap="flat" cmpd="sng" algn="ctr">
          <a:solidFill>
            <a:schemeClr val="accent2">
              <a:hueOff val="4681519"/>
              <a:satOff val="-5839"/>
              <a:lumOff val="137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US" sz="1200" kern="1200" noProof="0" dirty="0"/>
            <a:t>Interventions are focused on the source removal (remediation) or on reduction/mitigation of the migration pathways (risk reduction)</a:t>
          </a:r>
        </a:p>
      </dsp:txBody>
      <dsp:txXfrm rot="-5400000">
        <a:off x="804541" y="1933183"/>
        <a:ext cx="4127664" cy="6741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015D27-B213-4426-A93F-1C589FC0EBE5}">
      <dsp:nvSpPr>
        <dsp:cNvPr id="0" name=""/>
        <dsp:cNvSpPr/>
      </dsp:nvSpPr>
      <dsp:spPr>
        <a:xfrm rot="5400000">
          <a:off x="-172436" y="173113"/>
          <a:ext cx="1149578" cy="804705"/>
        </a:xfrm>
        <a:prstGeom prst="chevron">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noProof="0" dirty="0"/>
            <a:t>No Source Identification</a:t>
          </a:r>
        </a:p>
      </dsp:txBody>
      <dsp:txXfrm rot="-5400000">
        <a:off x="1" y="403030"/>
        <a:ext cx="804705" cy="344873"/>
      </dsp:txXfrm>
    </dsp:sp>
    <dsp:sp modelId="{E42AA5A5-2C0E-4D3F-8DA4-26910DDD6381}">
      <dsp:nvSpPr>
        <dsp:cNvPr id="0" name=""/>
        <dsp:cNvSpPr/>
      </dsp:nvSpPr>
      <dsp:spPr>
        <a:xfrm rot="5400000">
          <a:off x="2462375" y="-1656993"/>
          <a:ext cx="747226" cy="4062567"/>
        </a:xfrm>
        <a:prstGeom prst="round2Same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US" sz="1200" kern="1200" noProof="0" dirty="0"/>
            <a:t>Source is not known, or it is «diffused»</a:t>
          </a:r>
        </a:p>
        <a:p>
          <a:pPr marL="114300" lvl="1" indent="-114300" algn="l" defTabSz="533400">
            <a:lnSpc>
              <a:spcPct val="90000"/>
            </a:lnSpc>
            <a:spcBef>
              <a:spcPct val="0"/>
            </a:spcBef>
            <a:spcAft>
              <a:spcPct val="15000"/>
            </a:spcAft>
            <a:buChar char="•"/>
          </a:pPr>
          <a:r>
            <a:rPr lang="en-US" sz="1200" kern="1200" noProof="0" dirty="0"/>
            <a:t>Potentially affected areas are generally wide</a:t>
          </a:r>
        </a:p>
      </dsp:txBody>
      <dsp:txXfrm rot="-5400000">
        <a:off x="804705" y="37154"/>
        <a:ext cx="4026090" cy="674272"/>
      </dsp:txXfrm>
    </dsp:sp>
    <dsp:sp modelId="{83E6AC0A-AB1F-49B5-B49B-7EBF91084A81}">
      <dsp:nvSpPr>
        <dsp:cNvPr id="0" name=""/>
        <dsp:cNvSpPr/>
      </dsp:nvSpPr>
      <dsp:spPr>
        <a:xfrm rot="5400000">
          <a:off x="-172436" y="1120504"/>
          <a:ext cx="1149578" cy="804705"/>
        </a:xfrm>
        <a:prstGeom prst="chevron">
          <a:avLst/>
        </a:prstGeom>
        <a:solidFill>
          <a:schemeClr val="accent2">
            <a:hueOff val="2340759"/>
            <a:satOff val="-2919"/>
            <a:lumOff val="686"/>
            <a:alphaOff val="0"/>
          </a:schemeClr>
        </a:solidFill>
        <a:ln w="12700" cap="flat" cmpd="sng" algn="ctr">
          <a:solidFill>
            <a:schemeClr val="accent2">
              <a:hueOff val="2340759"/>
              <a:satOff val="-2919"/>
              <a:lumOff val="68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noProof="0" dirty="0"/>
            <a:t>Exposure assessment</a:t>
          </a:r>
        </a:p>
      </dsp:txBody>
      <dsp:txXfrm rot="-5400000">
        <a:off x="1" y="1350421"/>
        <a:ext cx="804705" cy="344873"/>
      </dsp:txXfrm>
    </dsp:sp>
    <dsp:sp modelId="{22E578B8-78EE-4487-A7A8-E162EB5723BE}">
      <dsp:nvSpPr>
        <dsp:cNvPr id="0" name=""/>
        <dsp:cNvSpPr/>
      </dsp:nvSpPr>
      <dsp:spPr>
        <a:xfrm rot="5400000">
          <a:off x="2462375" y="-709602"/>
          <a:ext cx="747226" cy="4062567"/>
        </a:xfrm>
        <a:prstGeom prst="round2SameRect">
          <a:avLst/>
        </a:prstGeom>
        <a:solidFill>
          <a:schemeClr val="lt1">
            <a:alpha val="90000"/>
            <a:hueOff val="0"/>
            <a:satOff val="0"/>
            <a:lumOff val="0"/>
            <a:alphaOff val="0"/>
          </a:schemeClr>
        </a:solidFill>
        <a:ln w="12700" cap="flat" cmpd="sng" algn="ctr">
          <a:solidFill>
            <a:schemeClr val="accent2">
              <a:hueOff val="2340759"/>
              <a:satOff val="-2919"/>
              <a:lumOff val="68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US" sz="1200" kern="1200" noProof="0" dirty="0"/>
            <a:t>Evaluation of HH exposure to chemical levels in different media/routes (including soil and GW) </a:t>
          </a:r>
        </a:p>
        <a:p>
          <a:pPr marL="114300" lvl="1" indent="-114300" algn="l" defTabSz="533400">
            <a:lnSpc>
              <a:spcPct val="90000"/>
            </a:lnSpc>
            <a:spcBef>
              <a:spcPct val="0"/>
            </a:spcBef>
            <a:spcAft>
              <a:spcPct val="15000"/>
            </a:spcAft>
            <a:buChar char="•"/>
          </a:pPr>
          <a:r>
            <a:rPr lang="en-US" sz="1200" kern="1200" noProof="0" dirty="0"/>
            <a:t>No acceptable risk level can be pre-defined </a:t>
          </a:r>
        </a:p>
      </dsp:txBody>
      <dsp:txXfrm rot="-5400000">
        <a:off x="804705" y="984545"/>
        <a:ext cx="4026090" cy="674272"/>
      </dsp:txXfrm>
    </dsp:sp>
    <dsp:sp modelId="{673C288B-C86C-4545-AE26-30318CA7F5C5}">
      <dsp:nvSpPr>
        <dsp:cNvPr id="0" name=""/>
        <dsp:cNvSpPr/>
      </dsp:nvSpPr>
      <dsp:spPr>
        <a:xfrm rot="5400000">
          <a:off x="-172436" y="2067896"/>
          <a:ext cx="1149578" cy="804705"/>
        </a:xfrm>
        <a:prstGeom prst="chevron">
          <a:avLst/>
        </a:prstGeom>
        <a:solidFill>
          <a:schemeClr val="accent2">
            <a:hueOff val="4681519"/>
            <a:satOff val="-5839"/>
            <a:lumOff val="1373"/>
            <a:alphaOff val="0"/>
          </a:schemeClr>
        </a:solidFill>
        <a:ln w="12700" cap="flat" cmpd="sng" algn="ctr">
          <a:solidFill>
            <a:schemeClr val="accent2">
              <a:hueOff val="4681519"/>
              <a:satOff val="-5839"/>
              <a:lumOff val="137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noProof="0" dirty="0"/>
            <a:t>Action</a:t>
          </a:r>
        </a:p>
      </dsp:txBody>
      <dsp:txXfrm rot="-5400000">
        <a:off x="1" y="2297813"/>
        <a:ext cx="804705" cy="344873"/>
      </dsp:txXfrm>
    </dsp:sp>
    <dsp:sp modelId="{C17519D0-0A6F-424A-8A54-99681A471521}">
      <dsp:nvSpPr>
        <dsp:cNvPr id="0" name=""/>
        <dsp:cNvSpPr/>
      </dsp:nvSpPr>
      <dsp:spPr>
        <a:xfrm rot="5400000">
          <a:off x="2462375" y="237788"/>
          <a:ext cx="747226" cy="4062567"/>
        </a:xfrm>
        <a:prstGeom prst="round2SameRect">
          <a:avLst/>
        </a:prstGeom>
        <a:solidFill>
          <a:schemeClr val="lt1">
            <a:alpha val="90000"/>
            <a:hueOff val="0"/>
            <a:satOff val="0"/>
            <a:lumOff val="0"/>
            <a:alphaOff val="0"/>
          </a:schemeClr>
        </a:solidFill>
        <a:ln w="12700" cap="flat" cmpd="sng" algn="ctr">
          <a:solidFill>
            <a:schemeClr val="accent2">
              <a:hueOff val="4681519"/>
              <a:satOff val="-5839"/>
              <a:lumOff val="137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US" sz="1200" kern="1200" noProof="0" dirty="0"/>
            <a:t>Action on sources (when known) is the prevention of soil/GW contamination</a:t>
          </a:r>
        </a:p>
        <a:p>
          <a:pPr marL="114300" lvl="1" indent="-114300" algn="l" defTabSz="533400">
            <a:lnSpc>
              <a:spcPct val="90000"/>
            </a:lnSpc>
            <a:spcBef>
              <a:spcPct val="0"/>
            </a:spcBef>
            <a:spcAft>
              <a:spcPct val="15000"/>
            </a:spcAft>
            <a:buChar char="•"/>
          </a:pPr>
          <a:r>
            <a:rPr lang="en-US" sz="1200" kern="1200" noProof="0" dirty="0"/>
            <a:t>Management/reduction of high exposure levels (e.g. use limitations)</a:t>
          </a:r>
        </a:p>
      </dsp:txBody>
      <dsp:txXfrm rot="-5400000">
        <a:off x="804705" y="1931936"/>
        <a:ext cx="4026090" cy="674272"/>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DCC0B7AC-F30C-9D4F-A048-A83FF29CEB13}"/>
              </a:ext>
            </a:extLst>
          </p:cNvPr>
          <p:cNvSpPr>
            <a:spLocks noGrp="1"/>
          </p:cNvSpPr>
          <p:nvPr>
            <p:ph type="hdr" sz="quarter"/>
          </p:nvPr>
        </p:nvSpPr>
        <p:spPr>
          <a:xfrm>
            <a:off x="0" y="2"/>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a:extLst>
              <a:ext uri="{FF2B5EF4-FFF2-40B4-BE49-F238E27FC236}">
                <a16:creationId xmlns:a16="http://schemas.microsoft.com/office/drawing/2014/main" id="{0CB409C5-8C37-4544-AB95-A53591BB5836}"/>
              </a:ext>
            </a:extLst>
          </p:cNvPr>
          <p:cNvSpPr>
            <a:spLocks noGrp="1"/>
          </p:cNvSpPr>
          <p:nvPr>
            <p:ph type="dt" sz="quarter" idx="1"/>
          </p:nvPr>
        </p:nvSpPr>
        <p:spPr>
          <a:xfrm>
            <a:off x="3884613" y="2"/>
            <a:ext cx="2971800" cy="458788"/>
          </a:xfrm>
          <a:prstGeom prst="rect">
            <a:avLst/>
          </a:prstGeom>
        </p:spPr>
        <p:txBody>
          <a:bodyPr vert="horz" lIns="91440" tIns="45720" rIns="91440" bIns="45720" rtlCol="0"/>
          <a:lstStyle>
            <a:lvl1pPr algn="r">
              <a:defRPr sz="1200"/>
            </a:lvl1pPr>
          </a:lstStyle>
          <a:p>
            <a:fld id="{6CD405CA-D89E-6740-A673-7AD83ED6CE86}" type="datetimeFigureOut">
              <a:rPr lang="it-IT" smtClean="0"/>
              <a:t>25/11/2021</a:t>
            </a:fld>
            <a:endParaRPr lang="it-IT"/>
          </a:p>
        </p:txBody>
      </p:sp>
      <p:sp>
        <p:nvSpPr>
          <p:cNvPr id="4" name="Segnaposto piè di pagina 3">
            <a:extLst>
              <a:ext uri="{FF2B5EF4-FFF2-40B4-BE49-F238E27FC236}">
                <a16:creationId xmlns:a16="http://schemas.microsoft.com/office/drawing/2014/main" id="{2304009A-267C-EA41-82CF-3EC7466F681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a:extLst>
              <a:ext uri="{FF2B5EF4-FFF2-40B4-BE49-F238E27FC236}">
                <a16:creationId xmlns:a16="http://schemas.microsoft.com/office/drawing/2014/main" id="{671137CF-F6DC-764F-9452-F350BAEBA94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3F5D501-0958-714E-BB2A-5FAAA6CB883F}" type="slidenum">
              <a:rPr lang="it-IT" smtClean="0"/>
              <a:t>‹nr.›</a:t>
            </a:fld>
            <a:endParaRPr lang="it-IT"/>
          </a:p>
        </p:txBody>
      </p:sp>
    </p:spTree>
    <p:extLst>
      <p:ext uri="{BB962C8B-B14F-4D97-AF65-F5344CB8AC3E}">
        <p14:creationId xmlns:p14="http://schemas.microsoft.com/office/powerpoint/2010/main" val="236189105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2"/>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2"/>
            <a:ext cx="2971800" cy="458788"/>
          </a:xfrm>
          <a:prstGeom prst="rect">
            <a:avLst/>
          </a:prstGeom>
        </p:spPr>
        <p:txBody>
          <a:bodyPr vert="horz" lIns="91440" tIns="45720" rIns="91440" bIns="45720" rtlCol="0"/>
          <a:lstStyle>
            <a:lvl1pPr algn="r">
              <a:defRPr sz="1200"/>
            </a:lvl1pPr>
          </a:lstStyle>
          <a:p>
            <a:fld id="{4E11A5C1-8E2A-7647-B71B-C137AD62CBAE}" type="datetimeFigureOut">
              <a:rPr lang="it-IT" smtClean="0"/>
              <a:t>25/11/2021</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49"/>
            <a:ext cx="5486400" cy="3600451"/>
          </a:xfrm>
          <a:prstGeom prst="rect">
            <a:avLst/>
          </a:prstGeom>
        </p:spPr>
        <p:txBody>
          <a:bodyPr vert="horz" lIns="91440" tIns="45720" rIns="91440" bIns="45720" rtlCol="0"/>
          <a:lstStyle/>
          <a:p>
            <a:r>
              <a:rPr lang="it-IT"/>
              <a:t>Modifica gli stili del testo dello schema
Secondo livello
Terzo livello
Quarto livello
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27FAD8-85BB-F144-96CF-B545D8023A3B}" type="slidenum">
              <a:rPr lang="it-IT" smtClean="0"/>
              <a:t>‹nr.›</a:t>
            </a:fld>
            <a:endParaRPr lang="it-IT"/>
          </a:p>
        </p:txBody>
      </p:sp>
    </p:spTree>
    <p:extLst>
      <p:ext uri="{BB962C8B-B14F-4D97-AF65-F5344CB8AC3E}">
        <p14:creationId xmlns:p14="http://schemas.microsoft.com/office/powerpoint/2010/main" val="287099985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fld id="{2727FAD8-85BB-F144-96CF-B545D8023A3B}" type="slidenum">
              <a:rPr lang="it-IT" smtClean="0"/>
              <a:t>23</a:t>
            </a:fld>
            <a:endParaRPr lang="it-IT"/>
          </a:p>
        </p:txBody>
      </p:sp>
    </p:spTree>
    <p:extLst>
      <p:ext uri="{BB962C8B-B14F-4D97-AF65-F5344CB8AC3E}">
        <p14:creationId xmlns:p14="http://schemas.microsoft.com/office/powerpoint/2010/main" val="8527765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4189319-D5F3-0D42-A2F5-1CF5956CDA4F}"/>
              </a:ext>
            </a:extLst>
          </p:cNvPr>
          <p:cNvSpPr>
            <a:spLocks noGrp="1"/>
          </p:cNvSpPr>
          <p:nvPr>
            <p:ph type="ctrTitle"/>
          </p:nvPr>
        </p:nvSpPr>
        <p:spPr>
          <a:xfrm>
            <a:off x="1524000" y="2471894"/>
            <a:ext cx="9144000" cy="673239"/>
          </a:xfrm>
          <a:prstGeom prst="rect">
            <a:avLst/>
          </a:prstGeom>
        </p:spPr>
        <p:txBody>
          <a:bodyPr anchor="t" anchorCtr="0"/>
          <a:lstStyle>
            <a:lvl1pPr algn="ctr">
              <a:defRPr sz="4000" baseline="0"/>
            </a:lvl1pPr>
          </a:lstStyle>
          <a:p>
            <a:r>
              <a:rPr lang="it-IT" dirty="0"/>
              <a:t>Fare clic per modificare lo stile del titolo dello schema</a:t>
            </a:r>
          </a:p>
        </p:txBody>
      </p:sp>
      <p:sp>
        <p:nvSpPr>
          <p:cNvPr id="3" name="Sottotitolo 2">
            <a:extLst>
              <a:ext uri="{FF2B5EF4-FFF2-40B4-BE49-F238E27FC236}">
                <a16:creationId xmlns:a16="http://schemas.microsoft.com/office/drawing/2014/main" id="{A2B24521-D493-CA49-9DBE-89A499C089BE}"/>
              </a:ext>
            </a:extLst>
          </p:cNvPr>
          <p:cNvSpPr>
            <a:spLocks noGrp="1"/>
          </p:cNvSpPr>
          <p:nvPr>
            <p:ph type="subTitle" idx="1"/>
          </p:nvPr>
        </p:nvSpPr>
        <p:spPr>
          <a:xfrm>
            <a:off x="1524000" y="3220201"/>
            <a:ext cx="9144000" cy="1655762"/>
          </a:xfrm>
          <a:prstGeom prst="rect">
            <a:avLst/>
          </a:prstGeom>
        </p:spPr>
        <p:txBody>
          <a:bodyPr>
            <a:normAutofit/>
          </a:bodyPr>
          <a:lstStyle>
            <a:lvl1pPr marL="0" indent="0" algn="ctr">
              <a:buNone/>
              <a:defRPr sz="30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dirty="0"/>
              <a:t>Fare clic per modificare lo stile del sottotitolo dello schema</a:t>
            </a:r>
          </a:p>
        </p:txBody>
      </p:sp>
      <p:pic>
        <p:nvPicPr>
          <p:cNvPr id="5" name="Immagine 4" descr="Immagine che contiene testo&#10;&#10;Descrizione generata automaticamente">
            <a:extLst>
              <a:ext uri="{FF2B5EF4-FFF2-40B4-BE49-F238E27FC236}">
                <a16:creationId xmlns:a16="http://schemas.microsoft.com/office/drawing/2014/main" id="{09820817-6689-4A26-9A0A-21F60ADA82E2}"/>
              </a:ext>
            </a:extLst>
          </p:cNvPr>
          <p:cNvPicPr>
            <a:picLocks noChangeAspect="1"/>
          </p:cNvPicPr>
          <p:nvPr userDrawn="1"/>
        </p:nvPicPr>
        <p:blipFill>
          <a:blip r:embed="rId2"/>
          <a:stretch>
            <a:fillRect/>
          </a:stretch>
        </p:blipFill>
        <p:spPr>
          <a:xfrm>
            <a:off x="1863968" y="6147640"/>
            <a:ext cx="1333499" cy="562730"/>
          </a:xfrm>
          <a:prstGeom prst="rect">
            <a:avLst/>
          </a:prstGeom>
        </p:spPr>
      </p:pic>
    </p:spTree>
    <p:extLst>
      <p:ext uri="{BB962C8B-B14F-4D97-AF65-F5344CB8AC3E}">
        <p14:creationId xmlns:p14="http://schemas.microsoft.com/office/powerpoint/2010/main" val="13057551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D23B46-0155-BA46-9C03-228161FA078A}"/>
              </a:ext>
            </a:extLst>
          </p:cNvPr>
          <p:cNvSpPr>
            <a:spLocks noGrp="1"/>
          </p:cNvSpPr>
          <p:nvPr>
            <p:ph type="title"/>
          </p:nvPr>
        </p:nvSpPr>
        <p:spPr>
          <a:xfrm>
            <a:off x="838200" y="681646"/>
            <a:ext cx="10515600" cy="807183"/>
          </a:xfrm>
          <a:prstGeom prst="rect">
            <a:avLst/>
          </a:prstGeom>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A5D9DB12-864A-C949-A33B-7254CF162531}"/>
              </a:ext>
            </a:extLst>
          </p:cNvPr>
          <p:cNvSpPr>
            <a:spLocks noGrp="1"/>
          </p:cNvSpPr>
          <p:nvPr>
            <p:ph idx="1"/>
          </p:nvPr>
        </p:nvSpPr>
        <p:spPr>
          <a:xfrm>
            <a:off x="838200" y="1825625"/>
            <a:ext cx="10515600" cy="4351338"/>
          </a:xfrm>
          <a:prstGeom prst="rect">
            <a:avLst/>
          </a:prstGeom>
        </p:spPr>
        <p:txBody>
          <a:body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5" name="CasellaDiTesto 4">
            <a:extLst>
              <a:ext uri="{FF2B5EF4-FFF2-40B4-BE49-F238E27FC236}">
                <a16:creationId xmlns:a16="http://schemas.microsoft.com/office/drawing/2014/main" id="{184092A4-6F50-495D-AE01-16615A82D289}"/>
              </a:ext>
            </a:extLst>
          </p:cNvPr>
          <p:cNvSpPr txBox="1"/>
          <p:nvPr userDrawn="1"/>
        </p:nvSpPr>
        <p:spPr>
          <a:xfrm>
            <a:off x="1820007" y="6193455"/>
            <a:ext cx="8428174" cy="307777"/>
          </a:xfrm>
          <a:prstGeom prst="rect">
            <a:avLst/>
          </a:prstGeom>
          <a:noFill/>
        </p:spPr>
        <p:txBody>
          <a:bodyPr wrap="square">
            <a:spAutoFit/>
          </a:bodyPr>
          <a:lstStyle/>
          <a:p>
            <a:pPr algn="l"/>
            <a:r>
              <a:rPr lang="it-IT" sz="1400" b="0" i="0" cap="none" baseline="0" dirty="0">
                <a:latin typeface="+mn-lt"/>
              </a:rPr>
              <a:t>Titolo Corso</a:t>
            </a:r>
          </a:p>
        </p:txBody>
      </p:sp>
    </p:spTree>
    <p:extLst>
      <p:ext uri="{BB962C8B-B14F-4D97-AF65-F5344CB8AC3E}">
        <p14:creationId xmlns:p14="http://schemas.microsoft.com/office/powerpoint/2010/main" val="7911398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277E1F9-6A08-0346-A017-9234F58BC9A8}"/>
              </a:ext>
            </a:extLst>
          </p:cNvPr>
          <p:cNvSpPr>
            <a:spLocks noGrp="1"/>
          </p:cNvSpPr>
          <p:nvPr>
            <p:ph type="title"/>
          </p:nvPr>
        </p:nvSpPr>
        <p:spPr>
          <a:xfrm>
            <a:off x="838200" y="681646"/>
            <a:ext cx="10515600" cy="807183"/>
          </a:xfrm>
          <a:prstGeom prst="rect">
            <a:avLst/>
          </a:prstGeom>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123E3C42-D785-F948-98A1-AFB048782DAE}"/>
              </a:ext>
            </a:extLst>
          </p:cNvPr>
          <p:cNvSpPr>
            <a:spLocks noGrp="1"/>
          </p:cNvSpPr>
          <p:nvPr>
            <p:ph sz="half" idx="1"/>
          </p:nvPr>
        </p:nvSpPr>
        <p:spPr>
          <a:xfrm>
            <a:off x="838200" y="1825625"/>
            <a:ext cx="5181600" cy="4351338"/>
          </a:xfrm>
          <a:prstGeom prst="rect">
            <a:avLst/>
          </a:prstGeo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D77A6219-49AB-CD4B-9215-C07ED57E0564}"/>
              </a:ext>
            </a:extLst>
          </p:cNvPr>
          <p:cNvSpPr>
            <a:spLocks noGrp="1"/>
          </p:cNvSpPr>
          <p:nvPr>
            <p:ph sz="half" idx="2"/>
          </p:nvPr>
        </p:nvSpPr>
        <p:spPr>
          <a:xfrm>
            <a:off x="6172200" y="1825625"/>
            <a:ext cx="5181600" cy="4351338"/>
          </a:xfrm>
          <a:prstGeom prst="rect">
            <a:avLst/>
          </a:prstGeo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CasellaDiTesto 5">
            <a:extLst>
              <a:ext uri="{FF2B5EF4-FFF2-40B4-BE49-F238E27FC236}">
                <a16:creationId xmlns:a16="http://schemas.microsoft.com/office/drawing/2014/main" id="{EBEE104B-1EBC-41B8-94C2-7F01973E2288}"/>
              </a:ext>
            </a:extLst>
          </p:cNvPr>
          <p:cNvSpPr txBox="1"/>
          <p:nvPr userDrawn="1"/>
        </p:nvSpPr>
        <p:spPr>
          <a:xfrm>
            <a:off x="1820007" y="6193455"/>
            <a:ext cx="8428174" cy="307777"/>
          </a:xfrm>
          <a:prstGeom prst="rect">
            <a:avLst/>
          </a:prstGeom>
          <a:noFill/>
        </p:spPr>
        <p:txBody>
          <a:bodyPr wrap="square">
            <a:spAutoFit/>
          </a:bodyPr>
          <a:lstStyle/>
          <a:p>
            <a:pPr algn="l"/>
            <a:r>
              <a:rPr lang="it-IT" sz="1400" b="0" i="0" cap="none" baseline="0" dirty="0">
                <a:latin typeface="+mn-lt"/>
              </a:rPr>
              <a:t>Titolo Corso</a:t>
            </a:r>
          </a:p>
        </p:txBody>
      </p:sp>
    </p:spTree>
    <p:extLst>
      <p:ext uri="{BB962C8B-B14F-4D97-AF65-F5344CB8AC3E}">
        <p14:creationId xmlns:p14="http://schemas.microsoft.com/office/powerpoint/2010/main" val="25039165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7164373-9421-7543-84A0-D10E5A8EDCCB}"/>
              </a:ext>
            </a:extLst>
          </p:cNvPr>
          <p:cNvSpPr>
            <a:spLocks noGrp="1"/>
          </p:cNvSpPr>
          <p:nvPr>
            <p:ph type="title"/>
          </p:nvPr>
        </p:nvSpPr>
        <p:spPr>
          <a:xfrm>
            <a:off x="838200" y="681646"/>
            <a:ext cx="10515600" cy="807183"/>
          </a:xfrm>
          <a:prstGeom prst="rect">
            <a:avLst/>
          </a:prstGeom>
        </p:spPr>
        <p:txBody>
          <a:bodyPr/>
          <a:lstStyle/>
          <a:p>
            <a:r>
              <a:rPr lang="it-IT"/>
              <a:t>Fare clic per modificare lo stile del titolo dello schema</a:t>
            </a:r>
          </a:p>
        </p:txBody>
      </p:sp>
      <p:sp>
        <p:nvSpPr>
          <p:cNvPr id="4" name="CasellaDiTesto 3">
            <a:extLst>
              <a:ext uri="{FF2B5EF4-FFF2-40B4-BE49-F238E27FC236}">
                <a16:creationId xmlns:a16="http://schemas.microsoft.com/office/drawing/2014/main" id="{B52085B8-F4D2-4274-8EA2-B8C7068C5A8B}"/>
              </a:ext>
            </a:extLst>
          </p:cNvPr>
          <p:cNvSpPr txBox="1"/>
          <p:nvPr userDrawn="1"/>
        </p:nvSpPr>
        <p:spPr>
          <a:xfrm>
            <a:off x="1820007" y="6193455"/>
            <a:ext cx="8428174" cy="307777"/>
          </a:xfrm>
          <a:prstGeom prst="rect">
            <a:avLst/>
          </a:prstGeom>
          <a:noFill/>
        </p:spPr>
        <p:txBody>
          <a:bodyPr wrap="square">
            <a:spAutoFit/>
          </a:bodyPr>
          <a:lstStyle/>
          <a:p>
            <a:pPr algn="l"/>
            <a:r>
              <a:rPr lang="it-IT" sz="1400" b="0" i="0" cap="none" baseline="0" dirty="0">
                <a:latin typeface="+mn-lt"/>
              </a:rPr>
              <a:t>Titolo Corso</a:t>
            </a:r>
          </a:p>
        </p:txBody>
      </p:sp>
    </p:spTree>
    <p:extLst>
      <p:ext uri="{BB962C8B-B14F-4D97-AF65-F5344CB8AC3E}">
        <p14:creationId xmlns:p14="http://schemas.microsoft.com/office/powerpoint/2010/main" val="5125339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F384DAE-704B-48B0-96DD-874647F255CE}"/>
              </a:ext>
            </a:extLst>
          </p:cNvPr>
          <p:cNvSpPr txBox="1"/>
          <p:nvPr userDrawn="1"/>
        </p:nvSpPr>
        <p:spPr>
          <a:xfrm>
            <a:off x="3295651" y="6176215"/>
            <a:ext cx="7032382" cy="523220"/>
          </a:xfrm>
          <a:prstGeom prst="rect">
            <a:avLst/>
          </a:prstGeom>
          <a:noFill/>
        </p:spPr>
        <p:txBody>
          <a:bodyPr wrap="square">
            <a:spAutoFit/>
          </a:bodyPr>
          <a:lstStyle>
            <a:defPPr>
              <a:defRPr lang="it-IT"/>
            </a:defPPr>
            <a:lvl1pPr>
              <a:defRPr sz="1400" b="0" i="0" cap="none" baseline="0"/>
            </a:lvl1pPr>
          </a:lstStyle>
          <a:p>
            <a:pPr lvl="0" algn="ctr"/>
            <a:r>
              <a:rPr lang="en-US" b="1" noProof="0">
                <a:solidFill>
                  <a:srgbClr val="822642"/>
                </a:solidFill>
              </a:rPr>
              <a:t>Assessment of lead contamination in a big mining area in SW Sardinia (Montevecchio Ponente, Italy)</a:t>
            </a:r>
          </a:p>
        </p:txBody>
      </p:sp>
      <p:sp>
        <p:nvSpPr>
          <p:cNvPr id="4" name="CasellaDiTesto 3">
            <a:extLst>
              <a:ext uri="{FF2B5EF4-FFF2-40B4-BE49-F238E27FC236}">
                <a16:creationId xmlns:a16="http://schemas.microsoft.com/office/drawing/2014/main" id="{8A0F9200-61DE-41B7-8250-87C2FDB95C96}"/>
              </a:ext>
            </a:extLst>
          </p:cNvPr>
          <p:cNvSpPr txBox="1"/>
          <p:nvPr userDrawn="1"/>
        </p:nvSpPr>
        <p:spPr>
          <a:xfrm>
            <a:off x="11369614" y="6448945"/>
            <a:ext cx="759125" cy="307777"/>
          </a:xfrm>
          <a:prstGeom prst="rect">
            <a:avLst/>
          </a:prstGeom>
          <a:noFill/>
        </p:spPr>
        <p:txBody>
          <a:bodyPr wrap="square" rtlCol="0">
            <a:spAutoFit/>
          </a:bodyPr>
          <a:lstStyle/>
          <a:p>
            <a:pPr algn="ctr"/>
            <a:fld id="{A909572E-A578-4A96-A391-DC1A4B2A9624}" type="slidenum">
              <a:rPr lang="it-IT" sz="1400" b="1" smtClean="0">
                <a:solidFill>
                  <a:schemeClr val="bg1"/>
                </a:solidFill>
              </a:rPr>
              <a:t>‹nr.›</a:t>
            </a:fld>
            <a:endParaRPr lang="it-IT" sz="1400" b="1" dirty="0">
              <a:solidFill>
                <a:schemeClr val="bg1"/>
              </a:solidFill>
            </a:endParaRPr>
          </a:p>
        </p:txBody>
      </p:sp>
      <p:pic>
        <p:nvPicPr>
          <p:cNvPr id="5" name="Immagine 4" descr="Immagine che contiene testo&#10;&#10;Descrizione generata automaticamente">
            <a:extLst>
              <a:ext uri="{FF2B5EF4-FFF2-40B4-BE49-F238E27FC236}">
                <a16:creationId xmlns:a16="http://schemas.microsoft.com/office/drawing/2014/main" id="{B7A6DC8D-A962-4070-9BDF-96CB8BBD6594}"/>
              </a:ext>
            </a:extLst>
          </p:cNvPr>
          <p:cNvPicPr>
            <a:picLocks noChangeAspect="1"/>
          </p:cNvPicPr>
          <p:nvPr userDrawn="1"/>
        </p:nvPicPr>
        <p:blipFill>
          <a:blip r:embed="rId2"/>
          <a:stretch>
            <a:fillRect/>
          </a:stretch>
        </p:blipFill>
        <p:spPr>
          <a:xfrm>
            <a:off x="1863968" y="6147640"/>
            <a:ext cx="1333499" cy="562730"/>
          </a:xfrm>
          <a:prstGeom prst="rect">
            <a:avLst/>
          </a:prstGeom>
        </p:spPr>
      </p:pic>
    </p:spTree>
    <p:extLst>
      <p:ext uri="{BB962C8B-B14F-4D97-AF65-F5344CB8AC3E}">
        <p14:creationId xmlns:p14="http://schemas.microsoft.com/office/powerpoint/2010/main" val="31064013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ayout personalizza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BB581ED-EEF0-4F21-B7BA-BBB882FCD6AA}"/>
              </a:ext>
            </a:extLst>
          </p:cNvPr>
          <p:cNvSpPr>
            <a:spLocks noGrp="1"/>
          </p:cNvSpPr>
          <p:nvPr>
            <p:ph type="title"/>
          </p:nvPr>
        </p:nvSpPr>
        <p:spPr>
          <a:xfrm>
            <a:off x="838200" y="365125"/>
            <a:ext cx="10515600" cy="1325563"/>
          </a:xfrm>
          <a:prstGeom prst="rect">
            <a:avLst/>
          </a:prstGeom>
        </p:spPr>
        <p:txBody>
          <a:bodyPr/>
          <a:lstStyle/>
          <a:p>
            <a:r>
              <a:rPr lang="it-IT"/>
              <a:t>Fare clic per modificare lo stile del titolo dello schema</a:t>
            </a:r>
          </a:p>
        </p:txBody>
      </p:sp>
    </p:spTree>
    <p:extLst>
      <p:ext uri="{BB962C8B-B14F-4D97-AF65-F5344CB8AC3E}">
        <p14:creationId xmlns:p14="http://schemas.microsoft.com/office/powerpoint/2010/main" val="26155538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t="-1000" b="-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9900845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700" r:id="rId3"/>
    <p:sldLayoutId id="2147483702" r:id="rId4"/>
    <p:sldLayoutId id="2147483703" r:id="rId5"/>
    <p:sldLayoutId id="2147483704" r:id="rId6"/>
  </p:sldLayoutIdLst>
  <p:hf hdr="0" dt="0"/>
  <p:txStyles>
    <p:titleStyle>
      <a:lvl1pPr algn="ctr" defTabSz="914400" rtl="0" eaLnBrk="1" latinLnBrk="0" hangingPunct="1">
        <a:lnSpc>
          <a:spcPct val="90000"/>
        </a:lnSpc>
        <a:spcBef>
          <a:spcPct val="0"/>
        </a:spcBef>
        <a:buNone/>
        <a:defRPr sz="3000" b="1" i="0" kern="1200" cap="all" baseline="0">
          <a:solidFill>
            <a:srgbClr val="82264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slideLayout" Target="../slideLayouts/slideLayout5.xml"/><Relationship Id="rId1" Type="http://schemas.openxmlformats.org/officeDocument/2006/relationships/themeOverride" Target="../theme/themeOverride2.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microsoft.com/office/2014/relationships/chartEx" Target="../charts/chartEx1.xml"/><Relationship Id="rId1" Type="http://schemas.openxmlformats.org/officeDocument/2006/relationships/slideLayout" Target="../slideLayouts/slideLayout5.xml"/><Relationship Id="rId5" Type="http://schemas.openxmlformats.org/officeDocument/2006/relationships/image" Target="../media/image27.png"/><Relationship Id="rId4" Type="http://schemas.microsoft.com/office/2014/relationships/chartEx" Target="../charts/chartEx2.xml"/></Relationships>
</file>

<file path=ppt/slides/_rels/slide1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microsoft.com/office/2014/relationships/chartEx" Target="../charts/chartEx3.xml"/><Relationship Id="rId1" Type="http://schemas.openxmlformats.org/officeDocument/2006/relationships/slideLayout" Target="../slideLayouts/slideLayout5.xml"/><Relationship Id="rId5" Type="http://schemas.openxmlformats.org/officeDocument/2006/relationships/image" Target="../media/image29.png"/><Relationship Id="rId4" Type="http://schemas.microsoft.com/office/2014/relationships/chartEx" Target="../charts/chartEx4.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microsoft.com/office/2014/relationships/chartEx" Target="../charts/chartEx5.xml"/><Relationship Id="rId1" Type="http://schemas.openxmlformats.org/officeDocument/2006/relationships/slideLayout" Target="../slideLayouts/slideLayout5.xml"/><Relationship Id="rId5" Type="http://schemas.openxmlformats.org/officeDocument/2006/relationships/image" Target="../media/image31.png"/><Relationship Id="rId4" Type="http://schemas.microsoft.com/office/2014/relationships/chartEx" Target="../charts/chartEx6.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5.xml"/><Relationship Id="rId5" Type="http://schemas.openxmlformats.org/officeDocument/2006/relationships/image" Target="../media/image35.emf"/><Relationship Id="rId4" Type="http://schemas.openxmlformats.org/officeDocument/2006/relationships/image" Target="../media/image34.emf"/></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tif"/><Relationship Id="rId1" Type="http://schemas.openxmlformats.org/officeDocument/2006/relationships/slideLayout" Target="../slideLayouts/slideLayout5.xml"/><Relationship Id="rId5" Type="http://schemas.openxmlformats.org/officeDocument/2006/relationships/image" Target="../media/image39.png"/><Relationship Id="rId4" Type="http://schemas.openxmlformats.org/officeDocument/2006/relationships/image" Target="../media/image38.tiff"/></Relationships>
</file>

<file path=ppt/slides/_rels/slide17.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tif"/><Relationship Id="rId1" Type="http://schemas.openxmlformats.org/officeDocument/2006/relationships/slideLayout" Target="../slideLayouts/slideLayout5.xml"/><Relationship Id="rId5" Type="http://schemas.openxmlformats.org/officeDocument/2006/relationships/image" Target="../media/image43.png"/><Relationship Id="rId4" Type="http://schemas.openxmlformats.org/officeDocument/2006/relationships/image" Target="../media/image42.tiff"/></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microsoft.com/office/2014/relationships/chartEx" Target="../charts/chartEx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5.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jpe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hyperlink" Target="mailto:antonella.vecchio@isprambiente.it" TargetMode="External"/><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47.jpe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emf"/><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image" Target="../media/image13.jpeg"/><Relationship Id="rId1" Type="http://schemas.openxmlformats.org/officeDocument/2006/relationships/slideLayout" Target="../slideLayouts/slideLayout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 Type="http://schemas.openxmlformats.org/officeDocument/2006/relationships/slideLayout" Target="../slideLayouts/slideLayout5.xml"/><Relationship Id="rId16" Type="http://schemas.openxmlformats.org/officeDocument/2006/relationships/diagramColors" Target="../diagrams/colors3.xml"/><Relationship Id="rId1" Type="http://schemas.openxmlformats.org/officeDocument/2006/relationships/themeOverride" Target="../theme/themeOverride1.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5.xml"/><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5.xml"/><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a:extLst>
              <a:ext uri="{FF2B5EF4-FFF2-40B4-BE49-F238E27FC236}">
                <a16:creationId xmlns:a16="http://schemas.microsoft.com/office/drawing/2014/main" id="{E8417945-302D-1649-A5FF-9ED4543BC4B6}"/>
              </a:ext>
            </a:extLst>
          </p:cNvPr>
          <p:cNvSpPr>
            <a:spLocks noGrp="1"/>
          </p:cNvSpPr>
          <p:nvPr>
            <p:ph type="subTitle" idx="1"/>
          </p:nvPr>
        </p:nvSpPr>
        <p:spPr>
          <a:xfrm>
            <a:off x="0" y="3167406"/>
            <a:ext cx="12192000" cy="2934518"/>
          </a:xfrm>
        </p:spPr>
        <p:txBody>
          <a:bodyPr>
            <a:normAutofit/>
          </a:bodyPr>
          <a:lstStyle/>
          <a:p>
            <a:pPr>
              <a:lnSpc>
                <a:spcPct val="110000"/>
              </a:lnSpc>
              <a:spcBef>
                <a:spcPts val="0"/>
              </a:spcBef>
            </a:pPr>
            <a:r>
              <a:rPr lang="it-IT" sz="2000" b="1" u="sng" dirty="0"/>
              <a:t>Antonella Vecchio</a:t>
            </a:r>
            <a:r>
              <a:rPr lang="it-IT" sz="2000" b="1" dirty="0"/>
              <a:t>, Maria Gabriella Andrisani, Elisa Mariani, Maurizio Guerra, </a:t>
            </a:r>
          </a:p>
          <a:p>
            <a:pPr>
              <a:lnSpc>
                <a:spcPct val="110000"/>
              </a:lnSpc>
              <a:spcBef>
                <a:spcPts val="0"/>
              </a:spcBef>
            </a:pPr>
            <a:r>
              <a:rPr lang="it-IT" sz="2000" i="1" dirty="0" err="1"/>
              <a:t>Italian</a:t>
            </a:r>
            <a:r>
              <a:rPr lang="it-IT" sz="2000" i="1" dirty="0"/>
              <a:t> Institute for </a:t>
            </a:r>
            <a:r>
              <a:rPr lang="it-IT" sz="2000" i="1" dirty="0" err="1"/>
              <a:t>Environmental</a:t>
            </a:r>
            <a:r>
              <a:rPr lang="it-IT" sz="2000" i="1" dirty="0"/>
              <a:t> </a:t>
            </a:r>
            <a:r>
              <a:rPr lang="it-IT" sz="2000" i="1" dirty="0" err="1"/>
              <a:t>Protection</a:t>
            </a:r>
            <a:r>
              <a:rPr lang="it-IT" sz="2000" i="1" dirty="0"/>
              <a:t> and </a:t>
            </a:r>
            <a:r>
              <a:rPr lang="it-IT" sz="2000" i="1" dirty="0" err="1"/>
              <a:t>Research</a:t>
            </a:r>
            <a:r>
              <a:rPr lang="it-IT" sz="2000" i="1" dirty="0"/>
              <a:t> (ISPRA)</a:t>
            </a:r>
          </a:p>
          <a:p>
            <a:pPr>
              <a:lnSpc>
                <a:spcPct val="110000"/>
              </a:lnSpc>
              <a:spcBef>
                <a:spcPts val="0"/>
              </a:spcBef>
            </a:pPr>
            <a:r>
              <a:rPr lang="it-IT" sz="2000" b="1" dirty="0"/>
              <a:t>Alessandro Murgia, Patrizia Olla </a:t>
            </a:r>
          </a:p>
          <a:p>
            <a:pPr>
              <a:lnSpc>
                <a:spcPct val="110000"/>
              </a:lnSpc>
              <a:spcBef>
                <a:spcPts val="0"/>
              </a:spcBef>
            </a:pPr>
            <a:r>
              <a:rPr lang="it-IT" sz="2000" i="1" dirty="0" err="1"/>
              <a:t>Autonomous</a:t>
            </a:r>
            <a:r>
              <a:rPr lang="it-IT" sz="2000" i="1" dirty="0"/>
              <a:t> </a:t>
            </a:r>
            <a:r>
              <a:rPr lang="it-IT" sz="2000" i="1" dirty="0" err="1"/>
              <a:t>Region</a:t>
            </a:r>
            <a:r>
              <a:rPr lang="it-IT" sz="2000" i="1" dirty="0"/>
              <a:t> of Sardinia (RAS)</a:t>
            </a:r>
          </a:p>
          <a:p>
            <a:pPr>
              <a:lnSpc>
                <a:spcPct val="110000"/>
              </a:lnSpc>
              <a:spcBef>
                <a:spcPts val="0"/>
              </a:spcBef>
            </a:pPr>
            <a:r>
              <a:rPr lang="it-IT" sz="2000" b="1" dirty="0"/>
              <a:t>Roberto Dessì</a:t>
            </a:r>
          </a:p>
          <a:p>
            <a:pPr>
              <a:lnSpc>
                <a:spcPct val="110000"/>
              </a:lnSpc>
              <a:spcBef>
                <a:spcPts val="0"/>
              </a:spcBef>
            </a:pPr>
            <a:r>
              <a:rPr lang="it-IT" sz="2000" i="1" dirty="0" err="1"/>
              <a:t>Regional</a:t>
            </a:r>
            <a:r>
              <a:rPr lang="it-IT" sz="2000" i="1" dirty="0"/>
              <a:t> </a:t>
            </a:r>
            <a:r>
              <a:rPr lang="it-IT" sz="2000" i="1" dirty="0" err="1"/>
              <a:t>Environmental</a:t>
            </a:r>
            <a:r>
              <a:rPr lang="it-IT" sz="2000" i="1" dirty="0"/>
              <a:t> </a:t>
            </a:r>
            <a:r>
              <a:rPr lang="it-IT" sz="2000" i="1" dirty="0" err="1"/>
              <a:t>Protection</a:t>
            </a:r>
            <a:r>
              <a:rPr lang="it-IT" sz="2000" i="1" dirty="0"/>
              <a:t> Agency of Sardina (ARPAS)</a:t>
            </a:r>
          </a:p>
          <a:p>
            <a:pPr>
              <a:lnSpc>
                <a:spcPct val="110000"/>
              </a:lnSpc>
              <a:spcBef>
                <a:spcPts val="0"/>
              </a:spcBef>
            </a:pPr>
            <a:r>
              <a:rPr lang="it-IT" sz="2000" b="1" dirty="0"/>
              <a:t>Giovanni De Giudici</a:t>
            </a:r>
          </a:p>
          <a:p>
            <a:pPr>
              <a:lnSpc>
                <a:spcPct val="110000"/>
              </a:lnSpc>
              <a:spcBef>
                <a:spcPts val="0"/>
              </a:spcBef>
            </a:pPr>
            <a:r>
              <a:rPr lang="it-IT" sz="2000" i="1" dirty="0"/>
              <a:t>University of Cagliari (</a:t>
            </a:r>
            <a:r>
              <a:rPr lang="it-IT" sz="2000" i="1" dirty="0" err="1"/>
              <a:t>UniCa</a:t>
            </a:r>
            <a:r>
              <a:rPr lang="it-IT" sz="2000" i="1" dirty="0"/>
              <a:t>)</a:t>
            </a:r>
          </a:p>
          <a:p>
            <a:pPr>
              <a:lnSpc>
                <a:spcPct val="110000"/>
              </a:lnSpc>
              <a:spcBef>
                <a:spcPts val="0"/>
              </a:spcBef>
            </a:pPr>
            <a:endParaRPr lang="it-IT" sz="2000" b="1" dirty="0"/>
          </a:p>
          <a:p>
            <a:pPr>
              <a:lnSpc>
                <a:spcPct val="110000"/>
              </a:lnSpc>
              <a:spcBef>
                <a:spcPts val="0"/>
              </a:spcBef>
            </a:pPr>
            <a:endParaRPr lang="it-IT" sz="2000" b="1" dirty="0"/>
          </a:p>
        </p:txBody>
      </p:sp>
      <p:sp>
        <p:nvSpPr>
          <p:cNvPr id="5" name="Titolo 1">
            <a:extLst>
              <a:ext uri="{FF2B5EF4-FFF2-40B4-BE49-F238E27FC236}">
                <a16:creationId xmlns:a16="http://schemas.microsoft.com/office/drawing/2014/main" id="{16A0B9FE-E0DA-4F31-AAB2-4A412F28E6CE}"/>
              </a:ext>
            </a:extLst>
          </p:cNvPr>
          <p:cNvSpPr txBox="1">
            <a:spLocks/>
          </p:cNvSpPr>
          <p:nvPr/>
        </p:nvSpPr>
        <p:spPr>
          <a:xfrm>
            <a:off x="1498599" y="793784"/>
            <a:ext cx="8974580" cy="2001914"/>
          </a:xfrm>
          <a:prstGeom prst="rect">
            <a:avLst/>
          </a:prstGeom>
        </p:spPr>
        <p:txBody>
          <a:bodyPr vert="horz" wrap="none" lIns="91440" tIns="45720" rIns="91440" bIns="45720" rtlCol="0" anchor="t" anchorCtr="0">
            <a:noAutofit/>
          </a:bodyPr>
          <a:lstStyle>
            <a:lvl1pPr algn="ctr" defTabSz="914400" rtl="0" eaLnBrk="1" latinLnBrk="0" hangingPunct="1">
              <a:lnSpc>
                <a:spcPct val="90000"/>
              </a:lnSpc>
              <a:spcBef>
                <a:spcPct val="0"/>
              </a:spcBef>
              <a:buNone/>
              <a:defRPr sz="4000" b="1" i="0" kern="1200" cap="all" baseline="0">
                <a:solidFill>
                  <a:srgbClr val="822642"/>
                </a:solidFill>
                <a:latin typeface="+mj-lt"/>
                <a:ea typeface="+mj-ea"/>
                <a:cs typeface="+mj-cs"/>
              </a:defRPr>
            </a:lvl1pPr>
          </a:lstStyle>
          <a:p>
            <a:pPr>
              <a:lnSpc>
                <a:spcPct val="120000"/>
              </a:lnSpc>
            </a:pPr>
            <a:r>
              <a:rPr lang="en-US" sz="3200" cap="none" dirty="0">
                <a:latin typeface="Arial" panose="020B0604020202020204" pitchFamily="34" charset="0"/>
                <a:cs typeface="Arial" panose="020B0604020202020204" pitchFamily="34" charset="0"/>
              </a:rPr>
              <a:t>ASSESSMENT OF LEAD CONTAMINATION </a:t>
            </a:r>
          </a:p>
          <a:p>
            <a:pPr>
              <a:lnSpc>
                <a:spcPct val="120000"/>
              </a:lnSpc>
            </a:pPr>
            <a:r>
              <a:rPr lang="en-US" sz="3200" cap="none" dirty="0">
                <a:latin typeface="Arial" panose="020B0604020202020204" pitchFamily="34" charset="0"/>
                <a:cs typeface="Arial" panose="020B0604020202020204" pitchFamily="34" charset="0"/>
              </a:rPr>
              <a:t>IN A BIG MINING AREA IN SW SARDINIA </a:t>
            </a:r>
          </a:p>
          <a:p>
            <a:pPr>
              <a:lnSpc>
                <a:spcPct val="120000"/>
              </a:lnSpc>
            </a:pPr>
            <a:r>
              <a:rPr lang="en-US" sz="3200" cap="none" dirty="0">
                <a:latin typeface="Arial" panose="020B0604020202020204" pitchFamily="34" charset="0"/>
                <a:cs typeface="Arial" panose="020B0604020202020204" pitchFamily="34" charset="0"/>
              </a:rPr>
              <a:t>(MONTEVECCHIO PONENTE, ITALY)</a:t>
            </a:r>
            <a:endParaRPr lang="it-IT" sz="3200" cap="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081528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stomShape 1">
            <a:extLst>
              <a:ext uri="{FF2B5EF4-FFF2-40B4-BE49-F238E27FC236}">
                <a16:creationId xmlns:a16="http://schemas.microsoft.com/office/drawing/2014/main" id="{44AFEDB9-0E9E-473E-B453-27AAABB3BD4D}"/>
              </a:ext>
            </a:extLst>
          </p:cNvPr>
          <p:cNvSpPr/>
          <p:nvPr/>
        </p:nvSpPr>
        <p:spPr>
          <a:xfrm>
            <a:off x="990847" y="281419"/>
            <a:ext cx="9755710" cy="398655"/>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en-US" sz="2000" b="1" strike="noStrike" spc="-1" dirty="0">
                <a:solidFill>
                  <a:srgbClr val="822642"/>
                </a:solidFill>
                <a:latin typeface="+mj-lt"/>
              </a:rPr>
              <a:t>Pb </a:t>
            </a:r>
            <a:r>
              <a:rPr lang="en-US" sz="2000" b="1" strike="noStrike" spc="-1" dirty="0" err="1">
                <a:solidFill>
                  <a:srgbClr val="822642"/>
                </a:solidFill>
                <a:latin typeface="+mj-lt"/>
              </a:rPr>
              <a:t>bioaccessibility</a:t>
            </a:r>
            <a:r>
              <a:rPr lang="en-US" sz="2000" b="1" strike="noStrike" spc="-1" dirty="0">
                <a:solidFill>
                  <a:srgbClr val="822642"/>
                </a:solidFill>
                <a:latin typeface="+mj-lt"/>
              </a:rPr>
              <a:t> for soil ingestion</a:t>
            </a:r>
            <a:endParaRPr lang="en-US" sz="2000" b="0" strike="noStrike" spc="-1" dirty="0">
              <a:solidFill>
                <a:srgbClr val="822642"/>
              </a:solidFill>
              <a:latin typeface="+mj-lt"/>
            </a:endParaRPr>
          </a:p>
        </p:txBody>
      </p:sp>
      <p:graphicFrame>
        <p:nvGraphicFramePr>
          <p:cNvPr id="3" name="Grafico 2">
            <a:extLst>
              <a:ext uri="{FF2B5EF4-FFF2-40B4-BE49-F238E27FC236}">
                <a16:creationId xmlns:a16="http://schemas.microsoft.com/office/drawing/2014/main" id="{62D4E811-98C6-4223-91C1-5E3729879879}"/>
              </a:ext>
            </a:extLst>
          </p:cNvPr>
          <p:cNvGraphicFramePr>
            <a:graphicFrameLocks/>
          </p:cNvGraphicFramePr>
          <p:nvPr>
            <p:extLst>
              <p:ext uri="{D42A27DB-BD31-4B8C-83A1-F6EECF244321}">
                <p14:modId xmlns:p14="http://schemas.microsoft.com/office/powerpoint/2010/main" val="841817406"/>
              </p:ext>
            </p:extLst>
          </p:nvPr>
        </p:nvGraphicFramePr>
        <p:xfrm>
          <a:off x="990847" y="2361674"/>
          <a:ext cx="10782123" cy="3662993"/>
        </p:xfrm>
        <a:graphic>
          <a:graphicData uri="http://schemas.openxmlformats.org/drawingml/2006/chart">
            <c:chart xmlns:c="http://schemas.openxmlformats.org/drawingml/2006/chart" xmlns:r="http://schemas.openxmlformats.org/officeDocument/2006/relationships" r:id="rId3"/>
          </a:graphicData>
        </a:graphic>
      </p:graphicFrame>
      <p:sp>
        <p:nvSpPr>
          <p:cNvPr id="4" name="Segnaposto testo 5">
            <a:extLst>
              <a:ext uri="{FF2B5EF4-FFF2-40B4-BE49-F238E27FC236}">
                <a16:creationId xmlns:a16="http://schemas.microsoft.com/office/drawing/2014/main" id="{29E47338-1116-43B1-91C4-9F27AA3A68E9}"/>
              </a:ext>
            </a:extLst>
          </p:cNvPr>
          <p:cNvSpPr txBox="1">
            <a:spLocks/>
          </p:cNvSpPr>
          <p:nvPr/>
        </p:nvSpPr>
        <p:spPr>
          <a:xfrm>
            <a:off x="990846" y="909286"/>
            <a:ext cx="10512987" cy="1898031"/>
          </a:xfrm>
          <a:prstGeom prst="rect">
            <a:avLst/>
          </a:prstGeom>
        </p:spPr>
        <p:txBody>
          <a:bodyPr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r>
              <a:rPr lang="en-US" sz="1800" dirty="0"/>
              <a:t>High variability of </a:t>
            </a:r>
            <a:r>
              <a:rPr lang="en-US" sz="1800" dirty="0" err="1"/>
              <a:t>bioaccessible</a:t>
            </a:r>
            <a:r>
              <a:rPr lang="en-US" sz="1800" dirty="0"/>
              <a:t> content of Lead has been found in natural deposits and it is almost correlated to total content</a:t>
            </a:r>
          </a:p>
          <a:p>
            <a:pPr marL="342900" indent="-342900"/>
            <a:r>
              <a:rPr lang="en-US" sz="1800" dirty="0" err="1"/>
              <a:t>Bioaccessibility</a:t>
            </a:r>
            <a:r>
              <a:rPr lang="en-US" sz="1800" dirty="0"/>
              <a:t> seems also to be not strictly influenced by the abundance of fine (&lt; 0,63 mm) or coarse fractions (between 2mm and 2cm) but high </a:t>
            </a:r>
            <a:r>
              <a:rPr lang="en-US" sz="1800" dirty="0" err="1"/>
              <a:t>bioaccessibility</a:t>
            </a:r>
            <a:r>
              <a:rPr lang="en-US" sz="1800" dirty="0"/>
              <a:t> values are generally associated to high abundance of fine fractions</a:t>
            </a:r>
          </a:p>
        </p:txBody>
      </p:sp>
    </p:spTree>
    <p:extLst>
      <p:ext uri="{BB962C8B-B14F-4D97-AF65-F5344CB8AC3E}">
        <p14:creationId xmlns:p14="http://schemas.microsoft.com/office/powerpoint/2010/main" val="32313831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5">
            <a:extLst>
              <a:ext uri="{FF2B5EF4-FFF2-40B4-BE49-F238E27FC236}">
                <a16:creationId xmlns:a16="http://schemas.microsoft.com/office/drawing/2014/main" id="{D5F406B8-EBDD-4913-B2E3-923B2AC9909D}"/>
              </a:ext>
            </a:extLst>
          </p:cNvPr>
          <p:cNvSpPr txBox="1">
            <a:spLocks/>
          </p:cNvSpPr>
          <p:nvPr/>
        </p:nvSpPr>
        <p:spPr>
          <a:xfrm>
            <a:off x="990846" y="909286"/>
            <a:ext cx="10971925" cy="805214"/>
          </a:xfrm>
          <a:prstGeom prst="rect">
            <a:avLst/>
          </a:prstGeom>
        </p:spPr>
        <p:txBody>
          <a:bodyPr anchor="t" anchorCtr="0">
            <a:noAutofit/>
          </a:bodyPr>
          <a:lstStyle>
            <a:defPPr>
              <a:defRPr lang="it-IT"/>
            </a:defPPr>
            <a:lvl1pPr marL="342900" indent="-342900">
              <a:lnSpc>
                <a:spcPct val="90000"/>
              </a:lnSpc>
              <a:spcBef>
                <a:spcPts val="1000"/>
              </a:spcBef>
              <a:buFont typeface="Arial" panose="020B0604020202020204" pitchFamily="34" charset="0"/>
              <a:buChar cha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Arsenic is another contaminant found at high concentration in mineral and natural deposits</a:t>
            </a:r>
          </a:p>
          <a:p>
            <a:r>
              <a:rPr lang="en-US" dirty="0"/>
              <a:t>But Lead showed a highest </a:t>
            </a:r>
            <a:r>
              <a:rPr lang="en-US" dirty="0" err="1"/>
              <a:t>bioaccessbility</a:t>
            </a:r>
            <a:r>
              <a:rPr lang="en-US" dirty="0"/>
              <a:t> for soil ingestion pathway with respect to Arsenic</a:t>
            </a:r>
          </a:p>
        </p:txBody>
      </p:sp>
      <mc:AlternateContent xmlns:mc="http://schemas.openxmlformats.org/markup-compatibility/2006" xmlns:cx1="http://schemas.microsoft.com/office/drawing/2015/9/8/chartex">
        <mc:Choice Requires="cx1">
          <p:graphicFrame>
            <p:nvGraphicFramePr>
              <p:cNvPr id="3" name="Grafico 2">
                <a:extLst>
                  <a:ext uri="{FF2B5EF4-FFF2-40B4-BE49-F238E27FC236}">
                    <a16:creationId xmlns:a16="http://schemas.microsoft.com/office/drawing/2014/main" id="{69E0E2DF-BD0E-42B5-8E84-4920E636176A}"/>
                  </a:ext>
                </a:extLst>
              </p:cNvPr>
              <p:cNvGraphicFramePr>
                <a:graphicFrameLocks noChangeAspect="1"/>
              </p:cNvGraphicFramePr>
              <p:nvPr>
                <p:extLst>
                  <p:ext uri="{D42A27DB-BD31-4B8C-83A1-F6EECF244321}">
                    <p14:modId xmlns:p14="http://schemas.microsoft.com/office/powerpoint/2010/main" val="3141372953"/>
                  </p:ext>
                </p:extLst>
              </p:nvPr>
            </p:nvGraphicFramePr>
            <p:xfrm>
              <a:off x="6241122" y="1688975"/>
              <a:ext cx="5577840" cy="3346699"/>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3" name="Grafico 2">
                <a:extLst>
                  <a:ext uri="{FF2B5EF4-FFF2-40B4-BE49-F238E27FC236}">
                    <a16:creationId xmlns:a16="http://schemas.microsoft.com/office/drawing/2014/main" id="{69E0E2DF-BD0E-42B5-8E84-4920E636176A}"/>
                  </a:ext>
                </a:extLst>
              </p:cNvPr>
              <p:cNvPicPr>
                <a:picLocks noGrp="1" noRot="1" noChangeAspect="1" noMove="1" noResize="1" noEditPoints="1" noAdjustHandles="1" noChangeArrowheads="1" noChangeShapeType="1"/>
              </p:cNvPicPr>
              <p:nvPr/>
            </p:nvPicPr>
            <p:blipFill>
              <a:blip r:embed="rId3"/>
              <a:stretch>
                <a:fillRect/>
              </a:stretch>
            </p:blipFill>
            <p:spPr>
              <a:xfrm>
                <a:off x="6241122" y="1688975"/>
                <a:ext cx="5577840" cy="3346699"/>
              </a:xfrm>
              <a:prstGeom prst="rect">
                <a:avLst/>
              </a:prstGeom>
            </p:spPr>
          </p:pic>
        </mc:Fallback>
      </mc:AlternateContent>
      <mc:AlternateContent xmlns:mc="http://schemas.openxmlformats.org/markup-compatibility/2006" xmlns:cx1="http://schemas.microsoft.com/office/drawing/2015/9/8/chartex">
        <mc:Choice Requires="cx1">
          <p:graphicFrame>
            <p:nvGraphicFramePr>
              <p:cNvPr id="4" name="Grafico 3">
                <a:extLst>
                  <a:ext uri="{FF2B5EF4-FFF2-40B4-BE49-F238E27FC236}">
                    <a16:creationId xmlns:a16="http://schemas.microsoft.com/office/drawing/2014/main" id="{D85B218E-C5F1-491C-A239-4926F615B24F}"/>
                  </a:ext>
                </a:extLst>
              </p:cNvPr>
              <p:cNvGraphicFramePr/>
              <p:nvPr>
                <p:extLst>
                  <p:ext uri="{D42A27DB-BD31-4B8C-83A1-F6EECF244321}">
                    <p14:modId xmlns:p14="http://schemas.microsoft.com/office/powerpoint/2010/main" val="3380431803"/>
                  </p:ext>
                </p:extLst>
              </p:nvPr>
            </p:nvGraphicFramePr>
            <p:xfrm>
              <a:off x="990846" y="1688975"/>
              <a:ext cx="5140037" cy="3346699"/>
            </p:xfrm>
            <a:graphic>
              <a:graphicData uri="http://schemas.microsoft.com/office/drawing/2014/chartex">
                <cx:chart xmlns:cx="http://schemas.microsoft.com/office/drawing/2014/chartex" xmlns:r="http://schemas.openxmlformats.org/officeDocument/2006/relationships" r:id="rId4"/>
              </a:graphicData>
            </a:graphic>
          </p:graphicFrame>
        </mc:Choice>
        <mc:Fallback xmlns="">
          <p:pic>
            <p:nvPicPr>
              <p:cNvPr id="4" name="Grafico 3">
                <a:extLst>
                  <a:ext uri="{FF2B5EF4-FFF2-40B4-BE49-F238E27FC236}">
                    <a16:creationId xmlns:a16="http://schemas.microsoft.com/office/drawing/2014/main" id="{D85B218E-C5F1-491C-A239-4926F615B24F}"/>
                  </a:ext>
                </a:extLst>
              </p:cNvPr>
              <p:cNvPicPr>
                <a:picLocks noGrp="1" noRot="1" noChangeAspect="1" noMove="1" noResize="1" noEditPoints="1" noAdjustHandles="1" noChangeArrowheads="1" noChangeShapeType="1"/>
              </p:cNvPicPr>
              <p:nvPr/>
            </p:nvPicPr>
            <p:blipFill>
              <a:blip r:embed="rId5"/>
              <a:stretch>
                <a:fillRect/>
              </a:stretch>
            </p:blipFill>
            <p:spPr>
              <a:xfrm>
                <a:off x="990846" y="1688975"/>
                <a:ext cx="5140037" cy="3346699"/>
              </a:xfrm>
              <a:prstGeom prst="rect">
                <a:avLst/>
              </a:prstGeom>
            </p:spPr>
          </p:pic>
        </mc:Fallback>
      </mc:AlternateContent>
      <p:sp>
        <p:nvSpPr>
          <p:cNvPr id="5" name="CustomShape 1">
            <a:extLst>
              <a:ext uri="{FF2B5EF4-FFF2-40B4-BE49-F238E27FC236}">
                <a16:creationId xmlns:a16="http://schemas.microsoft.com/office/drawing/2014/main" id="{ADC6E603-57F5-428E-A9BB-3823B1D8B0A0}"/>
              </a:ext>
            </a:extLst>
          </p:cNvPr>
          <p:cNvSpPr/>
          <p:nvPr/>
        </p:nvSpPr>
        <p:spPr>
          <a:xfrm>
            <a:off x="990847" y="281419"/>
            <a:ext cx="9755710" cy="398655"/>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en-US" sz="2000" b="1" strike="noStrike" spc="-1" dirty="0">
                <a:solidFill>
                  <a:srgbClr val="822642"/>
                </a:solidFill>
                <a:latin typeface="+mj-lt"/>
              </a:rPr>
              <a:t>As vs Pb </a:t>
            </a:r>
            <a:r>
              <a:rPr lang="en-US" sz="2000" b="1" strike="noStrike" spc="-1" dirty="0" err="1">
                <a:solidFill>
                  <a:srgbClr val="822642"/>
                </a:solidFill>
                <a:latin typeface="+mj-lt"/>
              </a:rPr>
              <a:t>bioaccessibility</a:t>
            </a:r>
            <a:r>
              <a:rPr lang="en-US" sz="2000" b="1" strike="noStrike" spc="-1" dirty="0">
                <a:solidFill>
                  <a:srgbClr val="822642"/>
                </a:solidFill>
                <a:latin typeface="+mj-lt"/>
              </a:rPr>
              <a:t> for soil ingestion</a:t>
            </a:r>
            <a:endParaRPr lang="en-US" sz="2000" b="0" strike="noStrike" spc="-1" dirty="0">
              <a:solidFill>
                <a:srgbClr val="822642"/>
              </a:solidFill>
              <a:latin typeface="+mj-lt"/>
            </a:endParaRPr>
          </a:p>
        </p:txBody>
      </p:sp>
      <p:sp>
        <p:nvSpPr>
          <p:cNvPr id="6" name="Rettangolo con angoli arrotondati 5">
            <a:extLst>
              <a:ext uri="{FF2B5EF4-FFF2-40B4-BE49-F238E27FC236}">
                <a16:creationId xmlns:a16="http://schemas.microsoft.com/office/drawing/2014/main" id="{C51A8078-7A8F-4DD4-A59A-B522B7A6F936}"/>
              </a:ext>
            </a:extLst>
          </p:cNvPr>
          <p:cNvSpPr/>
          <p:nvPr/>
        </p:nvSpPr>
        <p:spPr>
          <a:xfrm>
            <a:off x="995609" y="5169025"/>
            <a:ext cx="10291516" cy="805214"/>
          </a:xfrm>
          <a:prstGeom prst="roundRect">
            <a:avLst/>
          </a:prstGeom>
          <a:ln w="3810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600" b="1" dirty="0" err="1"/>
              <a:t>Bioaccessible</a:t>
            </a:r>
            <a:r>
              <a:rPr lang="en-US" sz="1600" b="1" dirty="0"/>
              <a:t> content has been used as input concentration for soil and dust ingestion pathways but not for dermal contact</a:t>
            </a:r>
          </a:p>
          <a:p>
            <a:pPr algn="ctr"/>
            <a:r>
              <a:rPr lang="en-US" sz="1600" b="1" dirty="0"/>
              <a:t>However dermal contact has been considered as a critical pathway only if combined with soil ingestion</a:t>
            </a:r>
          </a:p>
        </p:txBody>
      </p:sp>
    </p:spTree>
    <p:extLst>
      <p:ext uri="{BB962C8B-B14F-4D97-AF65-F5344CB8AC3E}">
        <p14:creationId xmlns:p14="http://schemas.microsoft.com/office/powerpoint/2010/main" val="14494326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stomShape 1">
            <a:extLst>
              <a:ext uri="{FF2B5EF4-FFF2-40B4-BE49-F238E27FC236}">
                <a16:creationId xmlns:a16="http://schemas.microsoft.com/office/drawing/2014/main" id="{A8C6282E-C0F2-4EB0-960B-28058C4B4421}"/>
              </a:ext>
            </a:extLst>
          </p:cNvPr>
          <p:cNvSpPr/>
          <p:nvPr/>
        </p:nvSpPr>
        <p:spPr>
          <a:xfrm>
            <a:off x="990847" y="281419"/>
            <a:ext cx="9755710" cy="398655"/>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en-US" sz="2000" b="1" strike="noStrike" spc="-1" dirty="0">
                <a:solidFill>
                  <a:srgbClr val="822642"/>
                </a:solidFill>
                <a:latin typeface="+mj-lt"/>
              </a:rPr>
              <a:t>Pb bioavailability for plants</a:t>
            </a:r>
            <a:endParaRPr lang="en-US" sz="2000" b="0" strike="noStrike" spc="-1" dirty="0">
              <a:solidFill>
                <a:srgbClr val="822642"/>
              </a:solidFill>
              <a:latin typeface="+mj-lt"/>
            </a:endParaRPr>
          </a:p>
        </p:txBody>
      </p:sp>
      <p:graphicFrame>
        <p:nvGraphicFramePr>
          <p:cNvPr id="3" name="Grafico 2">
            <a:extLst>
              <a:ext uri="{FF2B5EF4-FFF2-40B4-BE49-F238E27FC236}">
                <a16:creationId xmlns:a16="http://schemas.microsoft.com/office/drawing/2014/main" id="{EC29DF8F-206C-44CB-89E7-6C14A3AA8D4C}"/>
              </a:ext>
            </a:extLst>
          </p:cNvPr>
          <p:cNvGraphicFramePr>
            <a:graphicFrameLocks/>
          </p:cNvGraphicFramePr>
          <p:nvPr>
            <p:extLst>
              <p:ext uri="{D42A27DB-BD31-4B8C-83A1-F6EECF244321}">
                <p14:modId xmlns:p14="http://schemas.microsoft.com/office/powerpoint/2010/main" val="4195903885"/>
              </p:ext>
            </p:extLst>
          </p:nvPr>
        </p:nvGraphicFramePr>
        <p:xfrm>
          <a:off x="990847" y="1964856"/>
          <a:ext cx="10341815" cy="3662992"/>
        </p:xfrm>
        <a:graphic>
          <a:graphicData uri="http://schemas.openxmlformats.org/drawingml/2006/chart">
            <c:chart xmlns:c="http://schemas.openxmlformats.org/drawingml/2006/chart" xmlns:r="http://schemas.openxmlformats.org/officeDocument/2006/relationships" r:id="rId2"/>
          </a:graphicData>
        </a:graphic>
      </p:graphicFrame>
      <p:sp>
        <p:nvSpPr>
          <p:cNvPr id="4" name="Segnaposto testo 5">
            <a:extLst>
              <a:ext uri="{FF2B5EF4-FFF2-40B4-BE49-F238E27FC236}">
                <a16:creationId xmlns:a16="http://schemas.microsoft.com/office/drawing/2014/main" id="{294699B3-CAB3-4CC0-A433-11499BA68DE6}"/>
              </a:ext>
            </a:extLst>
          </p:cNvPr>
          <p:cNvSpPr txBox="1">
            <a:spLocks/>
          </p:cNvSpPr>
          <p:nvPr/>
        </p:nvSpPr>
        <p:spPr>
          <a:xfrm>
            <a:off x="990846" y="909286"/>
            <a:ext cx="10658229" cy="662339"/>
          </a:xfrm>
          <a:prstGeom prst="rect">
            <a:avLst/>
          </a:prstGeom>
        </p:spPr>
        <p:txBody>
          <a:bodyPr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r>
              <a:rPr lang="en-US" sz="1800" dirty="0"/>
              <a:t>High variability has been registered also for available Lead. Higher correlation with total content is reported with respect to </a:t>
            </a:r>
            <a:r>
              <a:rPr lang="en-US" sz="1800" dirty="0" err="1"/>
              <a:t>bioaccessibility</a:t>
            </a:r>
            <a:r>
              <a:rPr lang="en-US" sz="1800" dirty="0"/>
              <a:t> for soil ingestion.</a:t>
            </a:r>
          </a:p>
        </p:txBody>
      </p:sp>
    </p:spTree>
    <p:extLst>
      <p:ext uri="{BB962C8B-B14F-4D97-AF65-F5344CB8AC3E}">
        <p14:creationId xmlns:p14="http://schemas.microsoft.com/office/powerpoint/2010/main" val="41755836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cx1="http://schemas.microsoft.com/office/drawing/2015/9/8/chartex">
        <mc:Choice Requires="cx1">
          <p:graphicFrame>
            <p:nvGraphicFramePr>
              <p:cNvPr id="2" name="Grafico 1">
                <a:extLst>
                  <a:ext uri="{FF2B5EF4-FFF2-40B4-BE49-F238E27FC236}">
                    <a16:creationId xmlns:a16="http://schemas.microsoft.com/office/drawing/2014/main" id="{BAB45643-5423-43CF-816E-B395B58838D5}"/>
                  </a:ext>
                </a:extLst>
              </p:cNvPr>
              <p:cNvGraphicFramePr>
                <a:graphicFrameLocks noChangeAspect="1"/>
              </p:cNvGraphicFramePr>
              <p:nvPr>
                <p:extLst>
                  <p:ext uri="{D42A27DB-BD31-4B8C-83A1-F6EECF244321}">
                    <p14:modId xmlns:p14="http://schemas.microsoft.com/office/powerpoint/2010/main" val="3295264589"/>
                  </p:ext>
                </p:extLst>
              </p:nvPr>
            </p:nvGraphicFramePr>
            <p:xfrm>
              <a:off x="6498847" y="1707940"/>
              <a:ext cx="5507833" cy="3348000"/>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2" name="Grafico 1">
                <a:extLst>
                  <a:ext uri="{FF2B5EF4-FFF2-40B4-BE49-F238E27FC236}">
                    <a16:creationId xmlns:a16="http://schemas.microsoft.com/office/drawing/2014/main" id="{BAB45643-5423-43CF-816E-B395B58838D5}"/>
                  </a:ext>
                </a:extLst>
              </p:cNvPr>
              <p:cNvPicPr>
                <a:picLocks noGrp="1" noRot="1" noChangeAspect="1" noMove="1" noResize="1" noEditPoints="1" noAdjustHandles="1" noChangeArrowheads="1" noChangeShapeType="1"/>
              </p:cNvPicPr>
              <p:nvPr/>
            </p:nvPicPr>
            <p:blipFill>
              <a:blip r:embed="rId3"/>
              <a:stretch>
                <a:fillRect/>
              </a:stretch>
            </p:blipFill>
            <p:spPr>
              <a:xfrm>
                <a:off x="6498847" y="1707940"/>
                <a:ext cx="5507833" cy="3348000"/>
              </a:xfrm>
              <a:prstGeom prst="rect">
                <a:avLst/>
              </a:prstGeom>
            </p:spPr>
          </p:pic>
        </mc:Fallback>
      </mc:AlternateContent>
      <mc:AlternateContent xmlns:mc="http://schemas.openxmlformats.org/markup-compatibility/2006" xmlns:cx1="http://schemas.microsoft.com/office/drawing/2015/9/8/chartex">
        <mc:Choice Requires="cx1">
          <p:graphicFrame>
            <p:nvGraphicFramePr>
              <p:cNvPr id="3" name="Grafico 2">
                <a:extLst>
                  <a:ext uri="{FF2B5EF4-FFF2-40B4-BE49-F238E27FC236}">
                    <a16:creationId xmlns:a16="http://schemas.microsoft.com/office/drawing/2014/main" id="{271615F0-FEA8-4C44-BC6C-0D75B5D0910B}"/>
                  </a:ext>
                </a:extLst>
              </p:cNvPr>
              <p:cNvGraphicFramePr/>
              <p:nvPr>
                <p:extLst>
                  <p:ext uri="{D42A27DB-BD31-4B8C-83A1-F6EECF244321}">
                    <p14:modId xmlns:p14="http://schemas.microsoft.com/office/powerpoint/2010/main" val="2134282749"/>
                  </p:ext>
                </p:extLst>
              </p:nvPr>
            </p:nvGraphicFramePr>
            <p:xfrm>
              <a:off x="990847" y="1707940"/>
              <a:ext cx="5508000" cy="3348000"/>
            </p:xfrm>
            <a:graphic>
              <a:graphicData uri="http://schemas.microsoft.com/office/drawing/2014/chartex">
                <cx:chart xmlns:cx="http://schemas.microsoft.com/office/drawing/2014/chartex" xmlns:r="http://schemas.openxmlformats.org/officeDocument/2006/relationships" r:id="rId4"/>
              </a:graphicData>
            </a:graphic>
          </p:graphicFrame>
        </mc:Choice>
        <mc:Fallback xmlns="">
          <p:pic>
            <p:nvPicPr>
              <p:cNvPr id="3" name="Grafico 2">
                <a:extLst>
                  <a:ext uri="{FF2B5EF4-FFF2-40B4-BE49-F238E27FC236}">
                    <a16:creationId xmlns:a16="http://schemas.microsoft.com/office/drawing/2014/main" id="{271615F0-FEA8-4C44-BC6C-0D75B5D0910B}"/>
                  </a:ext>
                </a:extLst>
              </p:cNvPr>
              <p:cNvPicPr>
                <a:picLocks noGrp="1" noRot="1" noChangeAspect="1" noMove="1" noResize="1" noEditPoints="1" noAdjustHandles="1" noChangeArrowheads="1" noChangeShapeType="1"/>
              </p:cNvPicPr>
              <p:nvPr/>
            </p:nvPicPr>
            <p:blipFill>
              <a:blip r:embed="rId5"/>
              <a:stretch>
                <a:fillRect/>
              </a:stretch>
            </p:blipFill>
            <p:spPr>
              <a:xfrm>
                <a:off x="990847" y="1707940"/>
                <a:ext cx="5508000" cy="3348000"/>
              </a:xfrm>
              <a:prstGeom prst="rect">
                <a:avLst/>
              </a:prstGeom>
            </p:spPr>
          </p:pic>
        </mc:Fallback>
      </mc:AlternateContent>
      <p:sp>
        <p:nvSpPr>
          <p:cNvPr id="4" name="Segnaposto testo 5">
            <a:extLst>
              <a:ext uri="{FF2B5EF4-FFF2-40B4-BE49-F238E27FC236}">
                <a16:creationId xmlns:a16="http://schemas.microsoft.com/office/drawing/2014/main" id="{5659B5D8-137B-4065-9E99-E987DE73C05D}"/>
              </a:ext>
            </a:extLst>
          </p:cNvPr>
          <p:cNvSpPr txBox="1">
            <a:spLocks/>
          </p:cNvSpPr>
          <p:nvPr/>
        </p:nvSpPr>
        <p:spPr>
          <a:xfrm>
            <a:off x="990846" y="909286"/>
            <a:ext cx="10971925" cy="594077"/>
          </a:xfrm>
          <a:prstGeom prst="rect">
            <a:avLst/>
          </a:prstGeom>
        </p:spPr>
        <p:txBody>
          <a:bodyPr anchor="t" anchorCtr="0">
            <a:noAutofit/>
          </a:bodyPr>
          <a:lstStyle>
            <a:defPPr>
              <a:defRPr lang="it-IT"/>
            </a:defPPr>
            <a:lvl1pPr marL="342900" indent="-342900">
              <a:lnSpc>
                <a:spcPct val="90000"/>
              </a:lnSpc>
              <a:spcBef>
                <a:spcPts val="1000"/>
              </a:spcBef>
              <a:buFont typeface="Arial" panose="020B0604020202020204" pitchFamily="34" charset="0"/>
              <a:buChar cha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A comparison between Lead and Arsenic has been made also for plant availability. Again, Lead showed a highest values of bioavailable concentrations with respect to Arsenic.</a:t>
            </a:r>
          </a:p>
        </p:txBody>
      </p:sp>
      <p:sp>
        <p:nvSpPr>
          <p:cNvPr id="5" name="CustomShape 1">
            <a:extLst>
              <a:ext uri="{FF2B5EF4-FFF2-40B4-BE49-F238E27FC236}">
                <a16:creationId xmlns:a16="http://schemas.microsoft.com/office/drawing/2014/main" id="{3930147F-E88A-4F50-A59A-BAC370B15C97}"/>
              </a:ext>
            </a:extLst>
          </p:cNvPr>
          <p:cNvSpPr/>
          <p:nvPr/>
        </p:nvSpPr>
        <p:spPr>
          <a:xfrm>
            <a:off x="990847" y="281419"/>
            <a:ext cx="9755710" cy="398655"/>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en-US" sz="2000" b="1" strike="noStrike" spc="-1" dirty="0">
                <a:solidFill>
                  <a:srgbClr val="822642"/>
                </a:solidFill>
                <a:latin typeface="+mj-lt"/>
              </a:rPr>
              <a:t>As vs Pb availability for plant uptake</a:t>
            </a:r>
            <a:endParaRPr lang="en-US" sz="2000" b="0" strike="noStrike" spc="-1" dirty="0">
              <a:solidFill>
                <a:srgbClr val="822642"/>
              </a:solidFill>
              <a:latin typeface="+mj-lt"/>
            </a:endParaRPr>
          </a:p>
        </p:txBody>
      </p:sp>
    </p:spTree>
    <p:extLst>
      <p:ext uri="{BB962C8B-B14F-4D97-AF65-F5344CB8AC3E}">
        <p14:creationId xmlns:p14="http://schemas.microsoft.com/office/powerpoint/2010/main" val="37989184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stomShape 1">
            <a:extLst>
              <a:ext uri="{FF2B5EF4-FFF2-40B4-BE49-F238E27FC236}">
                <a16:creationId xmlns:a16="http://schemas.microsoft.com/office/drawing/2014/main" id="{C311E559-5242-45C6-9AD3-F56FB50A60BF}"/>
              </a:ext>
            </a:extLst>
          </p:cNvPr>
          <p:cNvSpPr/>
          <p:nvPr/>
        </p:nvSpPr>
        <p:spPr>
          <a:xfrm>
            <a:off x="990847" y="281419"/>
            <a:ext cx="9755710" cy="398655"/>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en-US" sz="2000" b="1" strike="noStrike" spc="-1" dirty="0">
                <a:solidFill>
                  <a:srgbClr val="822642"/>
                </a:solidFill>
                <a:latin typeface="+mj-lt"/>
              </a:rPr>
              <a:t>Tessier fractions</a:t>
            </a:r>
            <a:endParaRPr lang="en-US" sz="2000" b="0" strike="noStrike" spc="-1" dirty="0">
              <a:solidFill>
                <a:srgbClr val="822642"/>
              </a:solidFill>
              <a:latin typeface="+mj-lt"/>
            </a:endParaRPr>
          </a:p>
        </p:txBody>
      </p:sp>
      <mc:AlternateContent xmlns:mc="http://schemas.openxmlformats.org/markup-compatibility/2006" xmlns:cx1="http://schemas.microsoft.com/office/drawing/2015/9/8/chartex">
        <mc:Choice Requires="cx1">
          <p:graphicFrame>
            <p:nvGraphicFramePr>
              <p:cNvPr id="6" name="Grafico 5">
                <a:extLst>
                  <a:ext uri="{FF2B5EF4-FFF2-40B4-BE49-F238E27FC236}">
                    <a16:creationId xmlns:a16="http://schemas.microsoft.com/office/drawing/2014/main" id="{1254798E-2835-4503-A8AA-F141DEB60292}"/>
                  </a:ext>
                </a:extLst>
              </p:cNvPr>
              <p:cNvGraphicFramePr/>
              <p:nvPr>
                <p:extLst>
                  <p:ext uri="{D42A27DB-BD31-4B8C-83A1-F6EECF244321}">
                    <p14:modId xmlns:p14="http://schemas.microsoft.com/office/powerpoint/2010/main" val="1901827427"/>
                  </p:ext>
                </p:extLst>
              </p:nvPr>
            </p:nvGraphicFramePr>
            <p:xfrm>
              <a:off x="590797" y="2237475"/>
              <a:ext cx="5400000" cy="3888000"/>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6" name="Grafico 5">
                <a:extLst>
                  <a:ext uri="{FF2B5EF4-FFF2-40B4-BE49-F238E27FC236}">
                    <a16:creationId xmlns:a16="http://schemas.microsoft.com/office/drawing/2014/main" id="{1254798E-2835-4503-A8AA-F141DEB60292}"/>
                  </a:ext>
                </a:extLst>
              </p:cNvPr>
              <p:cNvPicPr>
                <a:picLocks noGrp="1" noRot="1" noChangeAspect="1" noMove="1" noResize="1" noEditPoints="1" noAdjustHandles="1" noChangeArrowheads="1" noChangeShapeType="1"/>
              </p:cNvPicPr>
              <p:nvPr/>
            </p:nvPicPr>
            <p:blipFill>
              <a:blip r:embed="rId3"/>
              <a:stretch>
                <a:fillRect/>
              </a:stretch>
            </p:blipFill>
            <p:spPr>
              <a:xfrm>
                <a:off x="590797" y="2237475"/>
                <a:ext cx="5400000" cy="3888000"/>
              </a:xfrm>
              <a:prstGeom prst="rect">
                <a:avLst/>
              </a:prstGeom>
            </p:spPr>
          </p:pic>
        </mc:Fallback>
      </mc:AlternateContent>
      <mc:AlternateContent xmlns:mc="http://schemas.openxmlformats.org/markup-compatibility/2006" xmlns:cx1="http://schemas.microsoft.com/office/drawing/2015/9/8/chartex">
        <mc:Choice Requires="cx1">
          <p:graphicFrame>
            <p:nvGraphicFramePr>
              <p:cNvPr id="7" name="Grafico 6">
                <a:extLst>
                  <a:ext uri="{FF2B5EF4-FFF2-40B4-BE49-F238E27FC236}">
                    <a16:creationId xmlns:a16="http://schemas.microsoft.com/office/drawing/2014/main" id="{6F1A0841-26D3-46F0-941D-E03BE5F14838}"/>
                  </a:ext>
                </a:extLst>
              </p:cNvPr>
              <p:cNvGraphicFramePr/>
              <p:nvPr>
                <p:extLst>
                  <p:ext uri="{D42A27DB-BD31-4B8C-83A1-F6EECF244321}">
                    <p14:modId xmlns:p14="http://schemas.microsoft.com/office/powerpoint/2010/main" val="548932262"/>
                  </p:ext>
                </p:extLst>
              </p:nvPr>
            </p:nvGraphicFramePr>
            <p:xfrm>
              <a:off x="6243975" y="2237475"/>
              <a:ext cx="5400000" cy="3888000"/>
            </p:xfrm>
            <a:graphic>
              <a:graphicData uri="http://schemas.microsoft.com/office/drawing/2014/chartex">
                <cx:chart xmlns:cx="http://schemas.microsoft.com/office/drawing/2014/chartex" xmlns:r="http://schemas.openxmlformats.org/officeDocument/2006/relationships" r:id="rId4"/>
              </a:graphicData>
            </a:graphic>
          </p:graphicFrame>
        </mc:Choice>
        <mc:Fallback xmlns="">
          <p:pic>
            <p:nvPicPr>
              <p:cNvPr id="7" name="Grafico 6">
                <a:extLst>
                  <a:ext uri="{FF2B5EF4-FFF2-40B4-BE49-F238E27FC236}">
                    <a16:creationId xmlns:a16="http://schemas.microsoft.com/office/drawing/2014/main" id="{6F1A0841-26D3-46F0-941D-E03BE5F14838}"/>
                  </a:ext>
                </a:extLst>
              </p:cNvPr>
              <p:cNvPicPr>
                <a:picLocks noGrp="1" noRot="1" noChangeAspect="1" noMove="1" noResize="1" noEditPoints="1" noAdjustHandles="1" noChangeArrowheads="1" noChangeShapeType="1"/>
              </p:cNvPicPr>
              <p:nvPr/>
            </p:nvPicPr>
            <p:blipFill>
              <a:blip r:embed="rId5"/>
              <a:stretch>
                <a:fillRect/>
              </a:stretch>
            </p:blipFill>
            <p:spPr>
              <a:xfrm>
                <a:off x="6243975" y="2237475"/>
                <a:ext cx="5400000" cy="3888000"/>
              </a:xfrm>
              <a:prstGeom prst="rect">
                <a:avLst/>
              </a:prstGeom>
            </p:spPr>
          </p:pic>
        </mc:Fallback>
      </mc:AlternateContent>
      <p:sp>
        <p:nvSpPr>
          <p:cNvPr id="8" name="Segnaposto testo 5">
            <a:extLst>
              <a:ext uri="{FF2B5EF4-FFF2-40B4-BE49-F238E27FC236}">
                <a16:creationId xmlns:a16="http://schemas.microsoft.com/office/drawing/2014/main" id="{299D6EA4-0227-4B9E-8050-9CF757989624}"/>
              </a:ext>
            </a:extLst>
          </p:cNvPr>
          <p:cNvSpPr txBox="1">
            <a:spLocks/>
          </p:cNvSpPr>
          <p:nvPr/>
        </p:nvSpPr>
        <p:spPr>
          <a:xfrm>
            <a:off x="990846" y="602759"/>
            <a:ext cx="10839204" cy="1711816"/>
          </a:xfrm>
          <a:prstGeom prst="rect">
            <a:avLst/>
          </a:prstGeom>
        </p:spPr>
        <p:txBody>
          <a:bodyPr anchor="t" anchorCtr="0">
            <a:noAutofit/>
          </a:bodyPr>
          <a:lstStyle>
            <a:defPPr>
              <a:defRPr lang="it-IT"/>
            </a:defPPr>
            <a:lvl1pPr marL="342900" indent="-342900">
              <a:lnSpc>
                <a:spcPct val="90000"/>
              </a:lnSpc>
              <a:spcBef>
                <a:spcPts val="1000"/>
              </a:spcBef>
              <a:buFont typeface="Arial" panose="020B0604020202020204" pitchFamily="34" charset="0"/>
              <a:buChar cha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nSpc>
                <a:spcPct val="100000"/>
              </a:lnSpc>
              <a:spcBef>
                <a:spcPts val="600"/>
              </a:spcBef>
            </a:pPr>
            <a:r>
              <a:rPr lang="en-US" dirty="0"/>
              <a:t>The distribution of Tessier fractions shows again the different general </a:t>
            </a:r>
            <a:r>
              <a:rPr lang="en-US" dirty="0" err="1"/>
              <a:t>behaviour</a:t>
            </a:r>
            <a:r>
              <a:rPr lang="en-US" dirty="0"/>
              <a:t> of As and Pb</a:t>
            </a:r>
          </a:p>
          <a:p>
            <a:pPr>
              <a:lnSpc>
                <a:spcPct val="100000"/>
              </a:lnSpc>
              <a:spcBef>
                <a:spcPts val="600"/>
              </a:spcBef>
            </a:pPr>
            <a:r>
              <a:rPr lang="en-US" dirty="0"/>
              <a:t>As is mainly distributed in less mobile fractions (i.e. slowly mobilizable forms related to organic matter and </a:t>
            </a:r>
            <a:r>
              <a:rPr lang="en-US" dirty="0" err="1"/>
              <a:t>sulphides</a:t>
            </a:r>
            <a:r>
              <a:rPr lang="en-US" dirty="0"/>
              <a:t> and immobile forms)</a:t>
            </a:r>
          </a:p>
          <a:p>
            <a:pPr>
              <a:lnSpc>
                <a:spcPct val="100000"/>
              </a:lnSpc>
              <a:spcBef>
                <a:spcPts val="600"/>
              </a:spcBef>
            </a:pPr>
            <a:r>
              <a:rPr lang="en-US" dirty="0"/>
              <a:t>Pb is mainly distributed in more soluble forms (exchangeable forms weakly adsorbed), but a relevant part presents also a low mobility</a:t>
            </a:r>
          </a:p>
        </p:txBody>
      </p:sp>
    </p:spTree>
    <p:extLst>
      <p:ext uri="{BB962C8B-B14F-4D97-AF65-F5344CB8AC3E}">
        <p14:creationId xmlns:p14="http://schemas.microsoft.com/office/powerpoint/2010/main" val="16552302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B1B81622-8C72-4D14-A824-A3CFD9B1E18E}"/>
              </a:ext>
            </a:extLst>
          </p:cNvPr>
          <p:cNvPicPr>
            <a:picLocks noChangeAspect="1"/>
          </p:cNvPicPr>
          <p:nvPr/>
        </p:nvPicPr>
        <p:blipFill>
          <a:blip r:embed="rId2"/>
          <a:stretch>
            <a:fillRect/>
          </a:stretch>
        </p:blipFill>
        <p:spPr>
          <a:xfrm>
            <a:off x="784354" y="807993"/>
            <a:ext cx="5585368" cy="5326107"/>
          </a:xfrm>
          <a:prstGeom prst="rect">
            <a:avLst/>
          </a:prstGeom>
        </p:spPr>
      </p:pic>
      <p:pic>
        <p:nvPicPr>
          <p:cNvPr id="4" name="Immagine 3">
            <a:extLst>
              <a:ext uri="{FF2B5EF4-FFF2-40B4-BE49-F238E27FC236}">
                <a16:creationId xmlns:a16="http://schemas.microsoft.com/office/drawing/2014/main" id="{2D942E04-9CCC-4C10-80E8-3678EB28CA47}"/>
              </a:ext>
            </a:extLst>
          </p:cNvPr>
          <p:cNvPicPr>
            <a:picLocks noChangeAspect="1"/>
          </p:cNvPicPr>
          <p:nvPr/>
        </p:nvPicPr>
        <p:blipFill>
          <a:blip r:embed="rId3"/>
          <a:stretch>
            <a:fillRect/>
          </a:stretch>
        </p:blipFill>
        <p:spPr>
          <a:xfrm>
            <a:off x="6322096" y="779419"/>
            <a:ext cx="5256000" cy="2402187"/>
          </a:xfrm>
          <a:prstGeom prst="rect">
            <a:avLst/>
          </a:prstGeom>
        </p:spPr>
      </p:pic>
      <p:pic>
        <p:nvPicPr>
          <p:cNvPr id="6" name="Immagine 5">
            <a:extLst>
              <a:ext uri="{FF2B5EF4-FFF2-40B4-BE49-F238E27FC236}">
                <a16:creationId xmlns:a16="http://schemas.microsoft.com/office/drawing/2014/main" id="{16593BC6-0CAA-492C-8FBE-D638FD51D471}"/>
              </a:ext>
            </a:extLst>
          </p:cNvPr>
          <p:cNvPicPr>
            <a:picLocks noChangeAspect="1"/>
          </p:cNvPicPr>
          <p:nvPr/>
        </p:nvPicPr>
        <p:blipFill>
          <a:blip r:embed="rId4"/>
          <a:stretch>
            <a:fillRect/>
          </a:stretch>
        </p:blipFill>
        <p:spPr>
          <a:xfrm>
            <a:off x="6319011" y="2284013"/>
            <a:ext cx="5292000" cy="3876023"/>
          </a:xfrm>
          <a:prstGeom prst="rect">
            <a:avLst/>
          </a:prstGeom>
        </p:spPr>
      </p:pic>
      <p:pic>
        <p:nvPicPr>
          <p:cNvPr id="7" name="Immagine 6">
            <a:extLst>
              <a:ext uri="{FF2B5EF4-FFF2-40B4-BE49-F238E27FC236}">
                <a16:creationId xmlns:a16="http://schemas.microsoft.com/office/drawing/2014/main" id="{A7431FA3-B71E-499D-BD47-B209ABD0268E}"/>
              </a:ext>
            </a:extLst>
          </p:cNvPr>
          <p:cNvPicPr>
            <a:picLocks noChangeAspect="1"/>
          </p:cNvPicPr>
          <p:nvPr/>
        </p:nvPicPr>
        <p:blipFill>
          <a:blip r:embed="rId5"/>
          <a:stretch>
            <a:fillRect/>
          </a:stretch>
        </p:blipFill>
        <p:spPr>
          <a:xfrm>
            <a:off x="903442" y="1322700"/>
            <a:ext cx="5293396" cy="4212599"/>
          </a:xfrm>
          <a:prstGeom prst="rect">
            <a:avLst/>
          </a:prstGeom>
        </p:spPr>
      </p:pic>
      <p:sp>
        <p:nvSpPr>
          <p:cNvPr id="8" name="CustomShape 1">
            <a:extLst>
              <a:ext uri="{FF2B5EF4-FFF2-40B4-BE49-F238E27FC236}">
                <a16:creationId xmlns:a16="http://schemas.microsoft.com/office/drawing/2014/main" id="{B17B5BD5-B23A-44A4-9887-24C1E0746EF6}"/>
              </a:ext>
            </a:extLst>
          </p:cNvPr>
          <p:cNvSpPr/>
          <p:nvPr/>
        </p:nvSpPr>
        <p:spPr>
          <a:xfrm>
            <a:off x="990847" y="281419"/>
            <a:ext cx="9755710" cy="398655"/>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en-US" sz="2000" b="1" strike="noStrike" spc="-1" dirty="0">
                <a:solidFill>
                  <a:srgbClr val="822642"/>
                </a:solidFill>
                <a:latin typeface="+mj-lt"/>
              </a:rPr>
              <a:t>River water and riverbed: Rio </a:t>
            </a:r>
            <a:r>
              <a:rPr lang="en-US" sz="2000" b="1" strike="noStrike" spc="-1" dirty="0" err="1">
                <a:solidFill>
                  <a:srgbClr val="822642"/>
                </a:solidFill>
                <a:latin typeface="+mj-lt"/>
              </a:rPr>
              <a:t>Naracauli</a:t>
            </a:r>
            <a:endParaRPr lang="en-US" sz="2000" b="0" strike="noStrike" spc="-1" dirty="0">
              <a:solidFill>
                <a:srgbClr val="822642"/>
              </a:solidFill>
              <a:latin typeface="+mj-lt"/>
            </a:endParaRPr>
          </a:p>
        </p:txBody>
      </p:sp>
    </p:spTree>
    <p:extLst>
      <p:ext uri="{BB962C8B-B14F-4D97-AF65-F5344CB8AC3E}">
        <p14:creationId xmlns:p14="http://schemas.microsoft.com/office/powerpoint/2010/main" val="3229262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stomShape 1">
            <a:extLst>
              <a:ext uri="{FF2B5EF4-FFF2-40B4-BE49-F238E27FC236}">
                <a16:creationId xmlns:a16="http://schemas.microsoft.com/office/drawing/2014/main" id="{27590D13-59A1-4D33-B154-AC19188F57D3}"/>
              </a:ext>
            </a:extLst>
          </p:cNvPr>
          <p:cNvSpPr/>
          <p:nvPr/>
        </p:nvSpPr>
        <p:spPr>
          <a:xfrm>
            <a:off x="990847" y="281419"/>
            <a:ext cx="9755710" cy="398655"/>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en-US" sz="2000" b="1" strike="noStrike" spc="-1" dirty="0">
                <a:solidFill>
                  <a:srgbClr val="822642"/>
                </a:solidFill>
                <a:latin typeface="+mj-lt"/>
              </a:rPr>
              <a:t>River water and riverbed: Rio </a:t>
            </a:r>
            <a:r>
              <a:rPr lang="en-US" sz="2000" b="1" strike="noStrike" spc="-1" dirty="0" err="1">
                <a:solidFill>
                  <a:srgbClr val="822642"/>
                </a:solidFill>
                <a:latin typeface="+mj-lt"/>
              </a:rPr>
              <a:t>Irvi</a:t>
            </a:r>
            <a:endParaRPr lang="en-US" sz="2000" b="0" strike="noStrike" spc="-1" dirty="0">
              <a:solidFill>
                <a:srgbClr val="822642"/>
              </a:solidFill>
              <a:latin typeface="+mj-lt"/>
            </a:endParaRPr>
          </a:p>
        </p:txBody>
      </p:sp>
      <p:pic>
        <p:nvPicPr>
          <p:cNvPr id="3" name="Segnaposto contenuto 7" descr="Immagine che contiene mappa&#10;&#10;Descrizione generata automaticamente">
            <a:extLst>
              <a:ext uri="{FF2B5EF4-FFF2-40B4-BE49-F238E27FC236}">
                <a16:creationId xmlns:a16="http://schemas.microsoft.com/office/drawing/2014/main" id="{89DCC478-1C44-4BEB-B22E-E3560468D7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028" y="1009897"/>
            <a:ext cx="5894961" cy="4555197"/>
          </a:xfrm>
          <a:prstGeom prst="rect">
            <a:avLst/>
          </a:prstGeom>
        </p:spPr>
      </p:pic>
      <p:pic>
        <p:nvPicPr>
          <p:cNvPr id="4" name="Immagine 3">
            <a:extLst>
              <a:ext uri="{FF2B5EF4-FFF2-40B4-BE49-F238E27FC236}">
                <a16:creationId xmlns:a16="http://schemas.microsoft.com/office/drawing/2014/main" id="{89B9CDA0-027A-46B4-BE09-08D56DC4F366}"/>
              </a:ext>
            </a:extLst>
          </p:cNvPr>
          <p:cNvPicPr>
            <a:picLocks noChangeAspect="1"/>
          </p:cNvPicPr>
          <p:nvPr/>
        </p:nvPicPr>
        <p:blipFill>
          <a:blip r:embed="rId3"/>
          <a:stretch>
            <a:fillRect/>
          </a:stretch>
        </p:blipFill>
        <p:spPr>
          <a:xfrm>
            <a:off x="6079989" y="1077992"/>
            <a:ext cx="3414056" cy="2072820"/>
          </a:xfrm>
          <a:prstGeom prst="rect">
            <a:avLst/>
          </a:prstGeom>
        </p:spPr>
      </p:pic>
      <p:pic>
        <p:nvPicPr>
          <p:cNvPr id="5" name="Immagine 4">
            <a:extLst>
              <a:ext uri="{FF2B5EF4-FFF2-40B4-BE49-F238E27FC236}">
                <a16:creationId xmlns:a16="http://schemas.microsoft.com/office/drawing/2014/main" id="{9F5DE8A7-CAAF-4106-AA97-ACB57014EC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28914" y="3287495"/>
            <a:ext cx="6096000" cy="2793019"/>
          </a:xfrm>
          <a:prstGeom prst="rect">
            <a:avLst/>
          </a:prstGeom>
        </p:spPr>
      </p:pic>
      <p:sp>
        <p:nvSpPr>
          <p:cNvPr id="6" name="CasellaDiTesto 5">
            <a:extLst>
              <a:ext uri="{FF2B5EF4-FFF2-40B4-BE49-F238E27FC236}">
                <a16:creationId xmlns:a16="http://schemas.microsoft.com/office/drawing/2014/main" id="{DD1A7379-A386-4771-AA2E-82A2ED5F4CD7}"/>
              </a:ext>
            </a:extLst>
          </p:cNvPr>
          <p:cNvSpPr txBox="1"/>
          <p:nvPr/>
        </p:nvSpPr>
        <p:spPr>
          <a:xfrm>
            <a:off x="6867930" y="1077992"/>
            <a:ext cx="308098" cy="369332"/>
          </a:xfrm>
          <a:prstGeom prst="rect">
            <a:avLst/>
          </a:prstGeom>
          <a:noFill/>
        </p:spPr>
        <p:txBody>
          <a:bodyPr wrap="none" rtlCol="0">
            <a:spAutoFit/>
          </a:bodyPr>
          <a:lstStyle/>
          <a:p>
            <a:r>
              <a:rPr lang="it-IT" b="1" dirty="0">
                <a:solidFill>
                  <a:schemeClr val="bg1"/>
                </a:solidFill>
              </a:rPr>
              <a:t>C</a:t>
            </a:r>
          </a:p>
        </p:txBody>
      </p:sp>
      <p:pic>
        <p:nvPicPr>
          <p:cNvPr id="7" name="Immagine 6">
            <a:extLst>
              <a:ext uri="{FF2B5EF4-FFF2-40B4-BE49-F238E27FC236}">
                <a16:creationId xmlns:a16="http://schemas.microsoft.com/office/drawing/2014/main" id="{27CAA7F6-5464-47A3-99FF-CF5DE5F713CD}"/>
              </a:ext>
            </a:extLst>
          </p:cNvPr>
          <p:cNvPicPr>
            <a:picLocks noChangeAspect="1"/>
          </p:cNvPicPr>
          <p:nvPr/>
        </p:nvPicPr>
        <p:blipFill>
          <a:blip r:embed="rId5"/>
          <a:stretch>
            <a:fillRect/>
          </a:stretch>
        </p:blipFill>
        <p:spPr>
          <a:xfrm>
            <a:off x="2710341" y="1126937"/>
            <a:ext cx="6822393" cy="4321116"/>
          </a:xfrm>
          <a:prstGeom prst="rect">
            <a:avLst/>
          </a:prstGeom>
        </p:spPr>
      </p:pic>
    </p:spTree>
    <p:extLst>
      <p:ext uri="{BB962C8B-B14F-4D97-AF65-F5344CB8AC3E}">
        <p14:creationId xmlns:p14="http://schemas.microsoft.com/office/powerpoint/2010/main" val="2202521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egnaposto contenuto 6">
            <a:extLst>
              <a:ext uri="{FF2B5EF4-FFF2-40B4-BE49-F238E27FC236}">
                <a16:creationId xmlns:a16="http://schemas.microsoft.com/office/drawing/2014/main" id="{188CAEA4-A22E-4F6A-B317-ECD8670D0B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6966" y="799595"/>
            <a:ext cx="3694889" cy="2851361"/>
          </a:xfrm>
          <a:prstGeom prst="rect">
            <a:avLst/>
          </a:prstGeom>
        </p:spPr>
      </p:pic>
      <p:pic>
        <p:nvPicPr>
          <p:cNvPr id="4" name="Immagine 3">
            <a:extLst>
              <a:ext uri="{FF2B5EF4-FFF2-40B4-BE49-F238E27FC236}">
                <a16:creationId xmlns:a16="http://schemas.microsoft.com/office/drawing/2014/main" id="{E7D8CC5A-8A80-4D5B-A871-30DB42B2E01D}"/>
              </a:ext>
            </a:extLst>
          </p:cNvPr>
          <p:cNvPicPr>
            <a:picLocks noChangeAspect="1"/>
          </p:cNvPicPr>
          <p:nvPr/>
        </p:nvPicPr>
        <p:blipFill>
          <a:blip r:embed="rId3"/>
          <a:stretch>
            <a:fillRect/>
          </a:stretch>
        </p:blipFill>
        <p:spPr>
          <a:xfrm>
            <a:off x="1210689" y="3508445"/>
            <a:ext cx="3401166" cy="2538919"/>
          </a:xfrm>
          <a:prstGeom prst="rect">
            <a:avLst/>
          </a:prstGeom>
        </p:spPr>
      </p:pic>
      <p:grpSp>
        <p:nvGrpSpPr>
          <p:cNvPr id="13" name="Gruppo 12">
            <a:extLst>
              <a:ext uri="{FF2B5EF4-FFF2-40B4-BE49-F238E27FC236}">
                <a16:creationId xmlns:a16="http://schemas.microsoft.com/office/drawing/2014/main" id="{11678A6A-C48E-4336-9E31-0AE1CB41DA5A}"/>
              </a:ext>
            </a:extLst>
          </p:cNvPr>
          <p:cNvGrpSpPr/>
          <p:nvPr/>
        </p:nvGrpSpPr>
        <p:grpSpPr>
          <a:xfrm>
            <a:off x="4667760" y="1036946"/>
            <a:ext cx="6652414" cy="4922866"/>
            <a:chOff x="4667760" y="1056402"/>
            <a:chExt cx="6652414" cy="4922866"/>
          </a:xfrm>
        </p:grpSpPr>
        <p:pic>
          <p:nvPicPr>
            <p:cNvPr id="5" name="Immagine 4" descr="Immagine che contiene mappa&#10;&#10;Descrizione generata automaticamente">
              <a:extLst>
                <a:ext uri="{FF2B5EF4-FFF2-40B4-BE49-F238E27FC236}">
                  <a16:creationId xmlns:a16="http://schemas.microsoft.com/office/drawing/2014/main" id="{954A6117-88A0-47E0-B269-1CF1BDE78E57}"/>
                </a:ext>
              </a:extLst>
            </p:cNvPr>
            <p:cNvPicPr>
              <a:picLocks noChangeAspect="1"/>
            </p:cNvPicPr>
            <p:nvPr/>
          </p:nvPicPr>
          <p:blipFill rotWithShape="1">
            <a:blip r:embed="rId4">
              <a:extLst>
                <a:ext uri="{28A0092B-C50C-407E-A947-70E740481C1C}">
                  <a14:useLocalDpi xmlns:a14="http://schemas.microsoft.com/office/drawing/2010/main" val="0"/>
                </a:ext>
              </a:extLst>
            </a:blip>
            <a:srcRect t="1" b="34653"/>
            <a:stretch/>
          </p:blipFill>
          <p:spPr>
            <a:xfrm>
              <a:off x="4667760" y="1056402"/>
              <a:ext cx="6652414" cy="4827128"/>
            </a:xfrm>
            <a:prstGeom prst="rect">
              <a:avLst/>
            </a:prstGeom>
          </p:spPr>
        </p:pic>
        <p:sp>
          <p:nvSpPr>
            <p:cNvPr id="12" name="Rettangolo 11">
              <a:extLst>
                <a:ext uri="{FF2B5EF4-FFF2-40B4-BE49-F238E27FC236}">
                  <a16:creationId xmlns:a16="http://schemas.microsoft.com/office/drawing/2014/main" id="{7A5744AD-0052-498A-9317-F8CA1B6BE4DD}"/>
                </a:ext>
              </a:extLst>
            </p:cNvPr>
            <p:cNvSpPr/>
            <p:nvPr/>
          </p:nvSpPr>
          <p:spPr>
            <a:xfrm>
              <a:off x="4667760" y="5778230"/>
              <a:ext cx="3912036" cy="201038"/>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pic>
        <p:nvPicPr>
          <p:cNvPr id="6" name="Immagine 5">
            <a:extLst>
              <a:ext uri="{FF2B5EF4-FFF2-40B4-BE49-F238E27FC236}">
                <a16:creationId xmlns:a16="http://schemas.microsoft.com/office/drawing/2014/main" id="{8C5EA7E9-E3E3-4C5A-9660-ECAEB0268EC9}"/>
              </a:ext>
            </a:extLst>
          </p:cNvPr>
          <p:cNvPicPr>
            <a:picLocks noChangeAspect="1"/>
          </p:cNvPicPr>
          <p:nvPr/>
        </p:nvPicPr>
        <p:blipFill>
          <a:blip r:embed="rId5"/>
          <a:stretch>
            <a:fillRect/>
          </a:stretch>
        </p:blipFill>
        <p:spPr>
          <a:xfrm>
            <a:off x="4667760" y="396351"/>
            <a:ext cx="4104183" cy="5740491"/>
          </a:xfrm>
          <a:prstGeom prst="rect">
            <a:avLst/>
          </a:prstGeom>
        </p:spPr>
      </p:pic>
      <p:sp>
        <p:nvSpPr>
          <p:cNvPr id="15" name="Fumetto: rettangolo 14">
            <a:extLst>
              <a:ext uri="{FF2B5EF4-FFF2-40B4-BE49-F238E27FC236}">
                <a16:creationId xmlns:a16="http://schemas.microsoft.com/office/drawing/2014/main" id="{FDE18AAC-C5A7-4C55-8A7C-2D5D55C01D47}"/>
              </a:ext>
            </a:extLst>
          </p:cNvPr>
          <p:cNvSpPr/>
          <p:nvPr/>
        </p:nvSpPr>
        <p:spPr>
          <a:xfrm>
            <a:off x="4667759" y="198226"/>
            <a:ext cx="4016631" cy="5938615"/>
          </a:xfrm>
          <a:prstGeom prst="wedgeRectCallout">
            <a:avLst>
              <a:gd name="adj1" fmla="val -59369"/>
              <a:gd name="adj2" fmla="val 37831"/>
            </a:avLst>
          </a:prstGeom>
          <a:noFill/>
          <a:ln w="38100" cap="flat" cmpd="sng" algn="ctr">
            <a:solidFill>
              <a:srgbClr val="C0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grpSp>
        <p:nvGrpSpPr>
          <p:cNvPr id="7" name="Gruppo 6">
            <a:extLst>
              <a:ext uri="{FF2B5EF4-FFF2-40B4-BE49-F238E27FC236}">
                <a16:creationId xmlns:a16="http://schemas.microsoft.com/office/drawing/2014/main" id="{0B17E1DF-898C-4B50-A69D-4225DF968033}"/>
              </a:ext>
            </a:extLst>
          </p:cNvPr>
          <p:cNvGrpSpPr/>
          <p:nvPr/>
        </p:nvGrpSpPr>
        <p:grpSpPr>
          <a:xfrm>
            <a:off x="4027998" y="3919936"/>
            <a:ext cx="2720854" cy="1400383"/>
            <a:chOff x="3902688" y="4020784"/>
            <a:chExt cx="2720854" cy="1542048"/>
          </a:xfrm>
        </p:grpSpPr>
        <p:sp>
          <p:nvSpPr>
            <p:cNvPr id="9" name="CasellaDiTesto 8">
              <a:extLst>
                <a:ext uri="{FF2B5EF4-FFF2-40B4-BE49-F238E27FC236}">
                  <a16:creationId xmlns:a16="http://schemas.microsoft.com/office/drawing/2014/main" id="{A288E8EA-916D-4C7E-AEE1-C619FAFF1D71}"/>
                </a:ext>
              </a:extLst>
            </p:cNvPr>
            <p:cNvSpPr txBox="1"/>
            <p:nvPr/>
          </p:nvSpPr>
          <p:spPr>
            <a:xfrm>
              <a:off x="3902688" y="4020784"/>
              <a:ext cx="1634426" cy="1542048"/>
            </a:xfrm>
            <a:prstGeom prst="rect">
              <a:avLst/>
            </a:prstGeom>
            <a:solidFill>
              <a:schemeClr val="bg1"/>
            </a:solidFill>
          </p:spPr>
          <p:txBody>
            <a:bodyPr wrap="square" rtlCol="0">
              <a:spAutoFit/>
            </a:bodyPr>
            <a:lstStyle/>
            <a:p>
              <a:r>
                <a:rPr lang="it-IT" sz="1700" dirty="0" err="1"/>
                <a:t>Zinc</a:t>
              </a:r>
              <a:r>
                <a:rPr lang="it-IT" sz="1700" dirty="0"/>
                <a:t> load due to interaction </a:t>
              </a:r>
              <a:r>
                <a:rPr lang="it-IT" sz="1700" dirty="0" err="1"/>
                <a:t>between</a:t>
              </a:r>
              <a:r>
                <a:rPr lang="it-IT" sz="1700" dirty="0"/>
                <a:t> water and mine-</a:t>
              </a:r>
              <a:r>
                <a:rPr lang="it-IT" sz="1700" dirty="0" err="1"/>
                <a:t>waste</a:t>
              </a:r>
              <a:endParaRPr lang="it-IT" sz="1700" dirty="0"/>
            </a:p>
          </p:txBody>
        </p:sp>
        <p:cxnSp>
          <p:nvCxnSpPr>
            <p:cNvPr id="8" name="Connettore 2 7">
              <a:extLst>
                <a:ext uri="{FF2B5EF4-FFF2-40B4-BE49-F238E27FC236}">
                  <a16:creationId xmlns:a16="http://schemas.microsoft.com/office/drawing/2014/main" id="{268DA629-9B82-43B5-91F8-BE930A4566A1}"/>
                </a:ext>
              </a:extLst>
            </p:cNvPr>
            <p:cNvCxnSpPr>
              <a:cxnSpLocks/>
            </p:cNvCxnSpPr>
            <p:nvPr/>
          </p:nvCxnSpPr>
          <p:spPr>
            <a:xfrm flipV="1">
              <a:off x="5595483" y="4071815"/>
              <a:ext cx="0" cy="1426297"/>
            </a:xfrm>
            <a:prstGeom prst="straightConnector1">
              <a:avLst/>
            </a:prstGeom>
            <a:ln>
              <a:solidFill>
                <a:srgbClr val="FF0000"/>
              </a:solidFill>
              <a:headEnd type="triangle"/>
              <a:tailEnd type="triangle"/>
            </a:ln>
          </p:spPr>
          <p:style>
            <a:lnRef idx="3">
              <a:schemeClr val="dk1"/>
            </a:lnRef>
            <a:fillRef idx="0">
              <a:schemeClr val="dk1"/>
            </a:fillRef>
            <a:effectRef idx="2">
              <a:schemeClr val="dk1"/>
            </a:effectRef>
            <a:fontRef idx="minor">
              <a:schemeClr val="tx1"/>
            </a:fontRef>
          </p:style>
        </p:cxnSp>
        <p:cxnSp>
          <p:nvCxnSpPr>
            <p:cNvPr id="10" name="Connettore diritto 9">
              <a:extLst>
                <a:ext uri="{FF2B5EF4-FFF2-40B4-BE49-F238E27FC236}">
                  <a16:creationId xmlns:a16="http://schemas.microsoft.com/office/drawing/2014/main" id="{19F734B9-8D23-4AFE-B737-1701E50559C2}"/>
                </a:ext>
              </a:extLst>
            </p:cNvPr>
            <p:cNvCxnSpPr>
              <a:cxnSpLocks/>
            </p:cNvCxnSpPr>
            <p:nvPr/>
          </p:nvCxnSpPr>
          <p:spPr>
            <a:xfrm flipH="1" flipV="1">
              <a:off x="4142154" y="4048369"/>
              <a:ext cx="2454031" cy="23446"/>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1" name="Connettore diritto 10">
              <a:extLst>
                <a:ext uri="{FF2B5EF4-FFF2-40B4-BE49-F238E27FC236}">
                  <a16:creationId xmlns:a16="http://schemas.microsoft.com/office/drawing/2014/main" id="{34A54CE6-AC50-4F8B-919D-111A2676B181}"/>
                </a:ext>
              </a:extLst>
            </p:cNvPr>
            <p:cNvCxnSpPr>
              <a:cxnSpLocks/>
            </p:cNvCxnSpPr>
            <p:nvPr/>
          </p:nvCxnSpPr>
          <p:spPr>
            <a:xfrm flipH="1" flipV="1">
              <a:off x="4169511" y="5498112"/>
              <a:ext cx="2454031" cy="23446"/>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16" name="CustomShape 1">
            <a:extLst>
              <a:ext uri="{FF2B5EF4-FFF2-40B4-BE49-F238E27FC236}">
                <a16:creationId xmlns:a16="http://schemas.microsoft.com/office/drawing/2014/main" id="{5B4151F2-1E2E-4EEC-B9F3-556F366861CF}"/>
              </a:ext>
            </a:extLst>
          </p:cNvPr>
          <p:cNvSpPr/>
          <p:nvPr/>
        </p:nvSpPr>
        <p:spPr>
          <a:xfrm>
            <a:off x="990847" y="281419"/>
            <a:ext cx="9755710" cy="398655"/>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en-US" sz="2000" b="1" strike="noStrike" spc="-1" dirty="0">
                <a:solidFill>
                  <a:srgbClr val="822642"/>
                </a:solidFill>
                <a:latin typeface="+mj-lt"/>
              </a:rPr>
              <a:t>Heavy Metals loads in rivers</a:t>
            </a:r>
            <a:endParaRPr lang="en-US" sz="2000" b="0" strike="noStrike" spc="-1" dirty="0">
              <a:solidFill>
                <a:srgbClr val="822642"/>
              </a:solidFill>
              <a:latin typeface="+mj-lt"/>
            </a:endParaRPr>
          </a:p>
        </p:txBody>
      </p:sp>
    </p:spTree>
    <p:extLst>
      <p:ext uri="{BB962C8B-B14F-4D97-AF65-F5344CB8AC3E}">
        <p14:creationId xmlns:p14="http://schemas.microsoft.com/office/powerpoint/2010/main" val="4134122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5">
            <a:extLst>
              <a:ext uri="{FF2B5EF4-FFF2-40B4-BE49-F238E27FC236}">
                <a16:creationId xmlns:a16="http://schemas.microsoft.com/office/drawing/2014/main" id="{466A07D6-4280-47FD-996C-380C2A9090D2}"/>
              </a:ext>
            </a:extLst>
          </p:cNvPr>
          <p:cNvSpPr txBox="1">
            <a:spLocks/>
          </p:cNvSpPr>
          <p:nvPr/>
        </p:nvSpPr>
        <p:spPr>
          <a:xfrm>
            <a:off x="990846" y="671991"/>
            <a:ext cx="4865205" cy="5342310"/>
          </a:xfrm>
          <a:prstGeom prst="rect">
            <a:avLst/>
          </a:prstGeom>
        </p:spPr>
        <p:txBody>
          <a:bodyPr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600"/>
              </a:spcBef>
            </a:pPr>
            <a:r>
              <a:rPr lang="en-US" sz="1800" dirty="0"/>
              <a:t>The dust inhalation pathway is unlikely to be critical, even in the presence of very high contaminant concentrations in soil (orders of magnitude higher than the CSC) and high erosion potential. This is probably caused by an underestimation of the emission of particulates from soil.</a:t>
            </a:r>
          </a:p>
          <a:p>
            <a:pPr marL="342900" indent="-342900">
              <a:lnSpc>
                <a:spcPct val="100000"/>
              </a:lnSpc>
              <a:spcBef>
                <a:spcPts val="600"/>
              </a:spcBef>
            </a:pPr>
            <a:r>
              <a:rPr lang="en-US" sz="1800" dirty="0"/>
              <a:t>New particulate emission model have been tested in the </a:t>
            </a:r>
            <a:r>
              <a:rPr lang="en-US" sz="1800" dirty="0" err="1"/>
              <a:t>Montevecchio</a:t>
            </a:r>
            <a:r>
              <a:rPr lang="en-US" sz="1800" dirty="0"/>
              <a:t> Ponente wide area. In particular, the parameter “Particulate flow per unit area – Pe” has been estimated from the measured erosion potential of the surface soil layer finest fraction (&lt; 0.063 µm) in all the relevant sites.</a:t>
            </a:r>
          </a:p>
          <a:p>
            <a:pPr marL="342900" indent="-342900">
              <a:lnSpc>
                <a:spcPct val="100000"/>
              </a:lnSpc>
              <a:spcBef>
                <a:spcPts val="600"/>
              </a:spcBef>
            </a:pPr>
            <a:r>
              <a:rPr lang="en-US" sz="1800" dirty="0"/>
              <a:t>Results show a substantial agreement of Pe estimated from new model and the central tendency of the experimental data.</a:t>
            </a:r>
          </a:p>
          <a:p>
            <a:pPr marL="342900" indent="-342900">
              <a:lnSpc>
                <a:spcPct val="100000"/>
              </a:lnSpc>
              <a:spcBef>
                <a:spcPts val="600"/>
              </a:spcBef>
            </a:pPr>
            <a:endParaRPr lang="en-US" sz="1800" dirty="0"/>
          </a:p>
        </p:txBody>
      </p:sp>
      <mc:AlternateContent xmlns:mc="http://schemas.openxmlformats.org/markup-compatibility/2006" xmlns:cx1="http://schemas.microsoft.com/office/drawing/2015/9/8/chartex">
        <mc:Choice Requires="cx1">
          <p:graphicFrame>
            <p:nvGraphicFramePr>
              <p:cNvPr id="3" name="Grafico 2">
                <a:extLst>
                  <a:ext uri="{FF2B5EF4-FFF2-40B4-BE49-F238E27FC236}">
                    <a16:creationId xmlns:a16="http://schemas.microsoft.com/office/drawing/2014/main" id="{FC68E644-A3CB-43BE-8D62-8BA81CE88651}"/>
                  </a:ext>
                </a:extLst>
              </p:cNvPr>
              <p:cNvGraphicFramePr/>
              <p:nvPr>
                <p:extLst>
                  <p:ext uri="{D42A27DB-BD31-4B8C-83A1-F6EECF244321}">
                    <p14:modId xmlns:p14="http://schemas.microsoft.com/office/powerpoint/2010/main" val="2537853772"/>
                  </p:ext>
                </p:extLst>
              </p:nvPr>
            </p:nvGraphicFramePr>
            <p:xfrm>
              <a:off x="5990617" y="641211"/>
              <a:ext cx="6393269" cy="5526436"/>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3" name="Grafico 2">
                <a:extLst>
                  <a:ext uri="{FF2B5EF4-FFF2-40B4-BE49-F238E27FC236}">
                    <a16:creationId xmlns:a16="http://schemas.microsoft.com/office/drawing/2014/main" id="{FC68E644-A3CB-43BE-8D62-8BA81CE88651}"/>
                  </a:ext>
                </a:extLst>
              </p:cNvPr>
              <p:cNvPicPr>
                <a:picLocks noGrp="1" noRot="1" noChangeAspect="1" noMove="1" noResize="1" noEditPoints="1" noAdjustHandles="1" noChangeArrowheads="1" noChangeShapeType="1"/>
              </p:cNvPicPr>
              <p:nvPr/>
            </p:nvPicPr>
            <p:blipFill>
              <a:blip r:embed="rId3"/>
              <a:stretch>
                <a:fillRect/>
              </a:stretch>
            </p:blipFill>
            <p:spPr>
              <a:xfrm>
                <a:off x="5990617" y="641211"/>
                <a:ext cx="6393269" cy="5526436"/>
              </a:xfrm>
              <a:prstGeom prst="rect">
                <a:avLst/>
              </a:prstGeom>
            </p:spPr>
          </p:pic>
        </mc:Fallback>
      </mc:AlternateContent>
      <p:cxnSp>
        <p:nvCxnSpPr>
          <p:cNvPr id="4" name="Connettore diritto 3">
            <a:extLst>
              <a:ext uri="{FF2B5EF4-FFF2-40B4-BE49-F238E27FC236}">
                <a16:creationId xmlns:a16="http://schemas.microsoft.com/office/drawing/2014/main" id="{EFD95063-C15F-4970-B200-324D669B8488}"/>
              </a:ext>
            </a:extLst>
          </p:cNvPr>
          <p:cNvCxnSpPr/>
          <p:nvPr/>
        </p:nvCxnSpPr>
        <p:spPr>
          <a:xfrm>
            <a:off x="7776554" y="5480263"/>
            <a:ext cx="3314700" cy="0"/>
          </a:xfrm>
          <a:prstGeom prst="line">
            <a:avLst/>
          </a:prstGeom>
          <a:ln>
            <a:solidFill>
              <a:srgbClr val="C00000"/>
            </a:solidFill>
            <a:prstDash val="dash"/>
          </a:ln>
        </p:spPr>
        <p:style>
          <a:lnRef idx="3">
            <a:schemeClr val="accent2"/>
          </a:lnRef>
          <a:fillRef idx="0">
            <a:schemeClr val="accent2"/>
          </a:fillRef>
          <a:effectRef idx="2">
            <a:schemeClr val="accent2"/>
          </a:effectRef>
          <a:fontRef idx="minor">
            <a:schemeClr val="tx1"/>
          </a:fontRef>
        </p:style>
      </p:cxnSp>
      <p:sp>
        <p:nvSpPr>
          <p:cNvPr id="5" name="CasellaDiTesto 8">
            <a:extLst>
              <a:ext uri="{FF2B5EF4-FFF2-40B4-BE49-F238E27FC236}">
                <a16:creationId xmlns:a16="http://schemas.microsoft.com/office/drawing/2014/main" id="{C7265C0F-F551-4664-9283-4358DED0CFEC}"/>
              </a:ext>
            </a:extLst>
          </p:cNvPr>
          <p:cNvSpPr txBox="1"/>
          <p:nvPr/>
        </p:nvSpPr>
        <p:spPr>
          <a:xfrm>
            <a:off x="6945498" y="5195163"/>
            <a:ext cx="1081087" cy="42862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it-IT" sz="1050" b="1" dirty="0">
                <a:solidFill>
                  <a:srgbClr val="C00000"/>
                </a:solidFill>
              </a:rPr>
              <a:t>P</a:t>
            </a:r>
            <a:r>
              <a:rPr lang="it-IT" sz="1050" b="1" baseline="-25000" dirty="0">
                <a:solidFill>
                  <a:srgbClr val="C00000"/>
                </a:solidFill>
              </a:rPr>
              <a:t>e</a:t>
            </a:r>
            <a:r>
              <a:rPr lang="it-IT" sz="1050" b="1" baseline="0" dirty="0">
                <a:solidFill>
                  <a:srgbClr val="C00000"/>
                </a:solidFill>
              </a:rPr>
              <a:t> (new model)</a:t>
            </a:r>
          </a:p>
          <a:p>
            <a:r>
              <a:rPr lang="it-IT" sz="1050" b="1" baseline="0" dirty="0">
                <a:solidFill>
                  <a:srgbClr val="C00000"/>
                </a:solidFill>
              </a:rPr>
              <a:t>1,62 E-08</a:t>
            </a:r>
          </a:p>
          <a:p>
            <a:endParaRPr lang="it-IT" sz="1050" dirty="0"/>
          </a:p>
        </p:txBody>
      </p:sp>
      <p:sp>
        <p:nvSpPr>
          <p:cNvPr id="6" name="CasellaDiTesto 5">
            <a:extLst>
              <a:ext uri="{FF2B5EF4-FFF2-40B4-BE49-F238E27FC236}">
                <a16:creationId xmlns:a16="http://schemas.microsoft.com/office/drawing/2014/main" id="{43DF5E5C-3BF0-4EFE-B30D-63B54D729F70}"/>
              </a:ext>
            </a:extLst>
          </p:cNvPr>
          <p:cNvSpPr txBox="1"/>
          <p:nvPr/>
        </p:nvSpPr>
        <p:spPr>
          <a:xfrm>
            <a:off x="7416633" y="1825572"/>
            <a:ext cx="3849983" cy="646331"/>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it-IT" b="1" dirty="0"/>
              <a:t>Pe default </a:t>
            </a:r>
            <a:r>
              <a:rPr lang="it-IT" b="1" dirty="0" err="1"/>
              <a:t>value</a:t>
            </a:r>
            <a:r>
              <a:rPr lang="it-IT" b="1" dirty="0"/>
              <a:t> of 6,9 E-13 [kg/m</a:t>
            </a:r>
            <a:r>
              <a:rPr lang="it-IT" b="1" baseline="30000" dirty="0"/>
              <a:t>2</a:t>
            </a:r>
            <a:r>
              <a:rPr lang="it-IT" b="1" dirty="0"/>
              <a:t>*s] </a:t>
            </a:r>
            <a:r>
              <a:rPr lang="it-IT" b="1" dirty="0" err="1"/>
              <a:t>is</a:t>
            </a:r>
            <a:r>
              <a:rPr lang="it-IT" b="1" dirty="0"/>
              <a:t> </a:t>
            </a:r>
            <a:r>
              <a:rPr lang="it-IT" b="1" dirty="0" err="1"/>
              <a:t>currently</a:t>
            </a:r>
            <a:r>
              <a:rPr lang="it-IT" b="1" dirty="0"/>
              <a:t> </a:t>
            </a:r>
            <a:r>
              <a:rPr lang="it-IT" b="1" dirty="0" err="1"/>
              <a:t>used</a:t>
            </a:r>
            <a:endParaRPr lang="it-IT" b="1" dirty="0"/>
          </a:p>
        </p:txBody>
      </p:sp>
      <p:sp>
        <p:nvSpPr>
          <p:cNvPr id="7" name="CustomShape 1">
            <a:extLst>
              <a:ext uri="{FF2B5EF4-FFF2-40B4-BE49-F238E27FC236}">
                <a16:creationId xmlns:a16="http://schemas.microsoft.com/office/drawing/2014/main" id="{52F7D9DF-7023-4C11-84C8-5CAEDFE59FE6}"/>
              </a:ext>
            </a:extLst>
          </p:cNvPr>
          <p:cNvSpPr/>
          <p:nvPr/>
        </p:nvSpPr>
        <p:spPr>
          <a:xfrm>
            <a:off x="990847" y="281419"/>
            <a:ext cx="9755710" cy="398655"/>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en-US" sz="2000" b="1" strike="noStrike" spc="-1" dirty="0">
                <a:solidFill>
                  <a:srgbClr val="822642"/>
                </a:solidFill>
                <a:latin typeface="+mj-lt"/>
              </a:rPr>
              <a:t>Validation of a new particulate emission model</a:t>
            </a:r>
            <a:endParaRPr lang="en-US" sz="2000" b="0" strike="noStrike" spc="-1" dirty="0">
              <a:solidFill>
                <a:srgbClr val="822642"/>
              </a:solidFill>
              <a:latin typeface="+mj-lt"/>
            </a:endParaRPr>
          </a:p>
        </p:txBody>
      </p:sp>
    </p:spTree>
    <p:extLst>
      <p:ext uri="{BB962C8B-B14F-4D97-AF65-F5344CB8AC3E}">
        <p14:creationId xmlns:p14="http://schemas.microsoft.com/office/powerpoint/2010/main" val="4165645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stomShape 1">
            <a:extLst>
              <a:ext uri="{FF2B5EF4-FFF2-40B4-BE49-F238E27FC236}">
                <a16:creationId xmlns:a16="http://schemas.microsoft.com/office/drawing/2014/main" id="{8EDE90B4-4D6E-47CE-83C8-AB5A13090031}"/>
              </a:ext>
            </a:extLst>
          </p:cNvPr>
          <p:cNvSpPr/>
          <p:nvPr/>
        </p:nvSpPr>
        <p:spPr>
          <a:xfrm>
            <a:off x="990846" y="281419"/>
            <a:ext cx="11003357" cy="398655"/>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en-US" sz="2000" b="1" strike="noStrike" spc="-1" dirty="0">
                <a:solidFill>
                  <a:srgbClr val="822642"/>
                </a:solidFill>
                <a:latin typeface="+mj-lt"/>
              </a:rPr>
              <a:t>Results of Human Health Risk Assessment</a:t>
            </a:r>
            <a:endParaRPr lang="en-US" sz="2000" b="0" strike="noStrike" spc="-1" dirty="0">
              <a:solidFill>
                <a:srgbClr val="822642"/>
              </a:solidFill>
              <a:latin typeface="+mj-lt"/>
            </a:endParaRPr>
          </a:p>
        </p:txBody>
      </p:sp>
      <p:pic>
        <p:nvPicPr>
          <p:cNvPr id="8" name="Immagine 7" descr="Immagine che contiene mappa&#10;&#10;Descrizione generata automaticamente">
            <a:extLst>
              <a:ext uri="{FF2B5EF4-FFF2-40B4-BE49-F238E27FC236}">
                <a16:creationId xmlns:a16="http://schemas.microsoft.com/office/drawing/2014/main" id="{3321801C-8180-4916-A937-A7B4EE887DE4}"/>
              </a:ext>
            </a:extLst>
          </p:cNvPr>
          <p:cNvPicPr>
            <a:picLocks noChangeAspect="1"/>
          </p:cNvPicPr>
          <p:nvPr/>
        </p:nvPicPr>
        <p:blipFill>
          <a:blip r:embed="rId2"/>
          <a:stretch>
            <a:fillRect/>
          </a:stretch>
        </p:blipFill>
        <p:spPr>
          <a:xfrm>
            <a:off x="5653910" y="680074"/>
            <a:ext cx="6447245" cy="4144845"/>
          </a:xfrm>
          <a:prstGeom prst="rect">
            <a:avLst/>
          </a:prstGeom>
        </p:spPr>
      </p:pic>
      <p:sp>
        <p:nvSpPr>
          <p:cNvPr id="9" name="Segnaposto testo 5">
            <a:extLst>
              <a:ext uri="{FF2B5EF4-FFF2-40B4-BE49-F238E27FC236}">
                <a16:creationId xmlns:a16="http://schemas.microsoft.com/office/drawing/2014/main" id="{BE1FE075-C0DC-4AD4-87E0-29353A918A4B}"/>
              </a:ext>
            </a:extLst>
          </p:cNvPr>
          <p:cNvSpPr txBox="1">
            <a:spLocks/>
          </p:cNvSpPr>
          <p:nvPr/>
        </p:nvSpPr>
        <p:spPr>
          <a:xfrm>
            <a:off x="990847" y="671991"/>
            <a:ext cx="4663063" cy="4523172"/>
          </a:xfrm>
          <a:prstGeom prst="rect">
            <a:avLst/>
          </a:prstGeom>
        </p:spPr>
        <p:txBody>
          <a:bodyPr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600"/>
              </a:spcBef>
            </a:pPr>
            <a:endParaRPr lang="en-US" sz="1800" dirty="0"/>
          </a:p>
        </p:txBody>
      </p:sp>
      <p:sp>
        <p:nvSpPr>
          <p:cNvPr id="10" name="Segnaposto testo 5">
            <a:extLst>
              <a:ext uri="{FF2B5EF4-FFF2-40B4-BE49-F238E27FC236}">
                <a16:creationId xmlns:a16="http://schemas.microsoft.com/office/drawing/2014/main" id="{E4F7C3AE-F233-4CF1-847F-C58E0DD5AEBA}"/>
              </a:ext>
            </a:extLst>
          </p:cNvPr>
          <p:cNvSpPr txBox="1">
            <a:spLocks/>
          </p:cNvSpPr>
          <p:nvPr/>
        </p:nvSpPr>
        <p:spPr>
          <a:xfrm>
            <a:off x="990847" y="1061810"/>
            <a:ext cx="4663064" cy="4523172"/>
          </a:xfrm>
          <a:prstGeom prst="rect">
            <a:avLst/>
          </a:prstGeom>
        </p:spPr>
        <p:txBody>
          <a:bodyPr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buNone/>
            </a:pPr>
            <a:r>
              <a:rPr lang="en-US" sz="1800" dirty="0"/>
              <a:t>According to the main 3 scenarios (Recreational “hiker/tourist”; Recreational “standard” and Commercial), the following classification of sources have been obtained:</a:t>
            </a:r>
          </a:p>
          <a:p>
            <a:pPr marL="342900" indent="-342900">
              <a:lnSpc>
                <a:spcPct val="100000"/>
              </a:lnSpc>
              <a:spcBef>
                <a:spcPts val="600"/>
              </a:spcBef>
            </a:pPr>
            <a:r>
              <a:rPr lang="en-US" sz="1800" dirty="0"/>
              <a:t>sources with unacceptable risks for </a:t>
            </a:r>
            <a:r>
              <a:rPr lang="en-US" sz="1800" b="1" dirty="0"/>
              <a:t>all the exposure scenarios </a:t>
            </a:r>
            <a:r>
              <a:rPr lang="en-US" sz="1800" dirty="0"/>
              <a:t>assessed (</a:t>
            </a:r>
            <a:r>
              <a:rPr lang="en-US" sz="1800" b="1" dirty="0">
                <a:solidFill>
                  <a:srgbClr val="FF0000"/>
                </a:solidFill>
              </a:rPr>
              <a:t>red</a:t>
            </a:r>
            <a:r>
              <a:rPr lang="en-US" sz="1800" dirty="0"/>
              <a:t>)</a:t>
            </a:r>
          </a:p>
          <a:p>
            <a:pPr marL="342900" indent="-342900">
              <a:lnSpc>
                <a:spcPct val="100000"/>
              </a:lnSpc>
              <a:spcBef>
                <a:spcPts val="600"/>
              </a:spcBef>
            </a:pPr>
            <a:r>
              <a:rPr lang="en-US" sz="1800" dirty="0"/>
              <a:t>sources with unacceptable risks </a:t>
            </a:r>
            <a:r>
              <a:rPr lang="en-US" sz="1800" b="1" dirty="0"/>
              <a:t>for two of the three exposure scenarios</a:t>
            </a:r>
            <a:r>
              <a:rPr lang="en-US" sz="1800" dirty="0"/>
              <a:t> assessed (</a:t>
            </a:r>
            <a:r>
              <a:rPr lang="en-US" sz="1800" b="1" dirty="0">
                <a:solidFill>
                  <a:schemeClr val="accent2"/>
                </a:solidFill>
              </a:rPr>
              <a:t>orange</a:t>
            </a:r>
            <a:r>
              <a:rPr lang="en-US" sz="1800" dirty="0"/>
              <a:t>)</a:t>
            </a:r>
          </a:p>
          <a:p>
            <a:pPr marL="342900" indent="-342900">
              <a:lnSpc>
                <a:spcPct val="100000"/>
              </a:lnSpc>
              <a:spcBef>
                <a:spcPts val="600"/>
              </a:spcBef>
            </a:pPr>
            <a:r>
              <a:rPr lang="en-US" sz="1800" dirty="0"/>
              <a:t>sources with unacceptable risk values </a:t>
            </a:r>
            <a:r>
              <a:rPr lang="en-US" sz="1800" b="1" dirty="0"/>
              <a:t>for a single exposure scenario</a:t>
            </a:r>
            <a:r>
              <a:rPr lang="en-US" sz="1800" dirty="0"/>
              <a:t> assessed (</a:t>
            </a:r>
            <a:r>
              <a:rPr lang="en-US" sz="1800" b="1" dirty="0">
                <a:solidFill>
                  <a:schemeClr val="accent4"/>
                </a:solidFill>
              </a:rPr>
              <a:t>yellow</a:t>
            </a:r>
            <a:r>
              <a:rPr lang="en-US" sz="1800" dirty="0"/>
              <a:t>)</a:t>
            </a:r>
          </a:p>
          <a:p>
            <a:pPr marL="342900" indent="-342900">
              <a:lnSpc>
                <a:spcPct val="100000"/>
              </a:lnSpc>
              <a:spcBef>
                <a:spcPts val="600"/>
              </a:spcBef>
            </a:pPr>
            <a:r>
              <a:rPr lang="en-US" sz="1800" dirty="0"/>
              <a:t>sources for which there are no significant risks for all the evaluated scenarios (</a:t>
            </a:r>
            <a:r>
              <a:rPr lang="en-US" sz="1800" b="1" dirty="0">
                <a:solidFill>
                  <a:schemeClr val="accent6"/>
                </a:solidFill>
              </a:rPr>
              <a:t>green</a:t>
            </a:r>
            <a:r>
              <a:rPr lang="en-US" sz="1800" dirty="0"/>
              <a:t>)</a:t>
            </a:r>
          </a:p>
        </p:txBody>
      </p:sp>
      <p:sp>
        <p:nvSpPr>
          <p:cNvPr id="13" name="Rettangolo con angoli arrotondati 12">
            <a:extLst>
              <a:ext uri="{FF2B5EF4-FFF2-40B4-BE49-F238E27FC236}">
                <a16:creationId xmlns:a16="http://schemas.microsoft.com/office/drawing/2014/main" id="{8E30C161-1604-4C9D-A599-67C09F02B8BF}"/>
              </a:ext>
            </a:extLst>
          </p:cNvPr>
          <p:cNvSpPr/>
          <p:nvPr/>
        </p:nvSpPr>
        <p:spPr>
          <a:xfrm>
            <a:off x="5749047" y="4852457"/>
            <a:ext cx="6245156" cy="1195720"/>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1600" b="1" dirty="0"/>
              <a:t>Priority of interventions on red sources with source removal or isolation</a:t>
            </a:r>
          </a:p>
          <a:p>
            <a:pPr algn="ctr"/>
            <a:r>
              <a:rPr lang="en-US" sz="1600" b="1" dirty="0"/>
              <a:t>For less priority sources a limitation of exposure routes (e.g. naturalistic engineering/vegetable cover) is envisaged</a:t>
            </a:r>
          </a:p>
        </p:txBody>
      </p:sp>
      <p:sp>
        <p:nvSpPr>
          <p:cNvPr id="7" name="CustomShape 1">
            <a:extLst>
              <a:ext uri="{FF2B5EF4-FFF2-40B4-BE49-F238E27FC236}">
                <a16:creationId xmlns:a16="http://schemas.microsoft.com/office/drawing/2014/main" id="{A1E9A633-18D6-4523-B9AF-CA10EC0E0EED}"/>
              </a:ext>
            </a:extLst>
          </p:cNvPr>
          <p:cNvSpPr/>
          <p:nvPr/>
        </p:nvSpPr>
        <p:spPr>
          <a:xfrm>
            <a:off x="990847" y="680074"/>
            <a:ext cx="6819653" cy="367878"/>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en-US" b="1" strike="noStrike" spc="-1" dirty="0">
                <a:latin typeface="+mj-lt"/>
              </a:rPr>
              <a:t>Prioritization of interventions on sources</a:t>
            </a:r>
            <a:endParaRPr lang="en-US" b="0" strike="noStrike" spc="-1" dirty="0">
              <a:latin typeface="+mj-lt"/>
            </a:endParaRPr>
          </a:p>
        </p:txBody>
      </p:sp>
    </p:spTree>
    <p:extLst>
      <p:ext uri="{BB962C8B-B14F-4D97-AF65-F5344CB8AC3E}">
        <p14:creationId xmlns:p14="http://schemas.microsoft.com/office/powerpoint/2010/main" val="1418990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stomShape 1">
            <a:extLst>
              <a:ext uri="{FF2B5EF4-FFF2-40B4-BE49-F238E27FC236}">
                <a16:creationId xmlns:a16="http://schemas.microsoft.com/office/drawing/2014/main" id="{EA628265-149E-47BA-B3B4-65774A5CCD6C}"/>
              </a:ext>
            </a:extLst>
          </p:cNvPr>
          <p:cNvSpPr/>
          <p:nvPr/>
        </p:nvSpPr>
        <p:spPr>
          <a:xfrm>
            <a:off x="990847" y="281419"/>
            <a:ext cx="9755710" cy="398655"/>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en-US" sz="2000" b="1" strike="noStrike" spc="-1" dirty="0">
                <a:solidFill>
                  <a:srgbClr val="822642"/>
                </a:solidFill>
                <a:latin typeface="+mj-lt"/>
              </a:rPr>
              <a:t>The </a:t>
            </a:r>
            <a:r>
              <a:rPr lang="en-US" sz="2000" b="1" strike="noStrike" spc="-1" dirty="0" err="1">
                <a:solidFill>
                  <a:srgbClr val="822642"/>
                </a:solidFill>
                <a:latin typeface="+mj-lt"/>
              </a:rPr>
              <a:t>Montevecchio</a:t>
            </a:r>
            <a:r>
              <a:rPr lang="en-US" sz="2000" b="1" strike="noStrike" spc="-1" dirty="0">
                <a:solidFill>
                  <a:srgbClr val="822642"/>
                </a:solidFill>
                <a:latin typeface="+mj-lt"/>
              </a:rPr>
              <a:t> Ponente mining area</a:t>
            </a:r>
            <a:endParaRPr lang="en-US" sz="2000" b="0" strike="noStrike" spc="-1" dirty="0">
              <a:solidFill>
                <a:srgbClr val="822642"/>
              </a:solidFill>
              <a:latin typeface="+mj-lt"/>
            </a:endParaRPr>
          </a:p>
        </p:txBody>
      </p:sp>
      <p:pic>
        <p:nvPicPr>
          <p:cNvPr id="3" name="Immagine 2">
            <a:extLst>
              <a:ext uri="{FF2B5EF4-FFF2-40B4-BE49-F238E27FC236}">
                <a16:creationId xmlns:a16="http://schemas.microsoft.com/office/drawing/2014/main" id="{0E452094-44A9-42C7-90CB-72ABBEB79225}"/>
              </a:ext>
            </a:extLst>
          </p:cNvPr>
          <p:cNvPicPr>
            <a:picLocks noChangeAspect="1"/>
          </p:cNvPicPr>
          <p:nvPr/>
        </p:nvPicPr>
        <p:blipFill>
          <a:blip r:embed="rId2"/>
          <a:stretch>
            <a:fillRect/>
          </a:stretch>
        </p:blipFill>
        <p:spPr>
          <a:xfrm>
            <a:off x="3148553" y="4481829"/>
            <a:ext cx="2281473" cy="1630175"/>
          </a:xfrm>
          <a:prstGeom prst="rect">
            <a:avLst/>
          </a:prstGeom>
        </p:spPr>
      </p:pic>
      <p:pic>
        <p:nvPicPr>
          <p:cNvPr id="4" name="Immagine 3">
            <a:extLst>
              <a:ext uri="{FF2B5EF4-FFF2-40B4-BE49-F238E27FC236}">
                <a16:creationId xmlns:a16="http://schemas.microsoft.com/office/drawing/2014/main" id="{84D010E0-B0F1-488B-9386-46449D438283}"/>
              </a:ext>
            </a:extLst>
          </p:cNvPr>
          <p:cNvPicPr>
            <a:picLocks noChangeAspect="1"/>
          </p:cNvPicPr>
          <p:nvPr/>
        </p:nvPicPr>
        <p:blipFill>
          <a:blip r:embed="rId3"/>
          <a:stretch>
            <a:fillRect/>
          </a:stretch>
        </p:blipFill>
        <p:spPr>
          <a:xfrm>
            <a:off x="5526236" y="4434694"/>
            <a:ext cx="3385020" cy="1679973"/>
          </a:xfrm>
          <a:prstGeom prst="rect">
            <a:avLst/>
          </a:prstGeom>
        </p:spPr>
      </p:pic>
      <p:pic>
        <p:nvPicPr>
          <p:cNvPr id="5" name="Immagine 4">
            <a:extLst>
              <a:ext uri="{FF2B5EF4-FFF2-40B4-BE49-F238E27FC236}">
                <a16:creationId xmlns:a16="http://schemas.microsoft.com/office/drawing/2014/main" id="{CB222460-FFDA-40A1-AF01-EB3A0F4132D8}"/>
              </a:ext>
            </a:extLst>
          </p:cNvPr>
          <p:cNvPicPr>
            <a:picLocks noChangeAspect="1"/>
          </p:cNvPicPr>
          <p:nvPr/>
        </p:nvPicPr>
        <p:blipFill>
          <a:blip r:embed="rId4"/>
          <a:stretch>
            <a:fillRect/>
          </a:stretch>
        </p:blipFill>
        <p:spPr>
          <a:xfrm>
            <a:off x="3148554" y="787251"/>
            <a:ext cx="5755574" cy="3600669"/>
          </a:xfrm>
          <a:prstGeom prst="rect">
            <a:avLst/>
          </a:prstGeom>
        </p:spPr>
      </p:pic>
      <p:pic>
        <p:nvPicPr>
          <p:cNvPr id="6" name="Immagine 5">
            <a:extLst>
              <a:ext uri="{FF2B5EF4-FFF2-40B4-BE49-F238E27FC236}">
                <a16:creationId xmlns:a16="http://schemas.microsoft.com/office/drawing/2014/main" id="{688756CF-6636-44EC-8D84-670BADD3C6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8952677" y="872094"/>
            <a:ext cx="3170336" cy="4960540"/>
          </a:xfrm>
          <a:prstGeom prst="rect">
            <a:avLst/>
          </a:prstGeom>
        </p:spPr>
      </p:pic>
      <p:sp>
        <p:nvSpPr>
          <p:cNvPr id="7" name="Rettangolo 34">
            <a:extLst>
              <a:ext uri="{FF2B5EF4-FFF2-40B4-BE49-F238E27FC236}">
                <a16:creationId xmlns:a16="http://schemas.microsoft.com/office/drawing/2014/main" id="{B8E51EFB-EDB4-4DD8-A861-C318A1AD3413}"/>
              </a:ext>
            </a:extLst>
          </p:cNvPr>
          <p:cNvSpPr>
            <a:spLocks noChangeArrowheads="1"/>
          </p:cNvSpPr>
          <p:nvPr/>
        </p:nvSpPr>
        <p:spPr bwMode="auto">
          <a:xfrm>
            <a:off x="254524" y="1171700"/>
            <a:ext cx="2894030" cy="4980659"/>
          </a:xfrm>
          <a:prstGeom prst="rect">
            <a:avLst/>
          </a:prstGeom>
          <a:noFill/>
          <a:ln w="9525">
            <a:noFill/>
            <a:miter lim="800000"/>
            <a:headEnd/>
            <a:tailEnd/>
          </a:ln>
        </p:spPr>
        <p:txBody>
          <a:bodyPr wrap="square">
            <a:spAutoFit/>
          </a:bodyPr>
          <a:lstStyle/>
          <a:p>
            <a:pPr marL="171450" indent="-171450">
              <a:lnSpc>
                <a:spcPct val="120000"/>
              </a:lnSpc>
              <a:buFont typeface="Arial" panose="020B0604020202020204" pitchFamily="34" charset="0"/>
              <a:buChar char="•"/>
            </a:pPr>
            <a:r>
              <a:rPr lang="en-US" sz="1400" dirty="0"/>
              <a:t>Hydrothermal NE-SW quartz vein system with </a:t>
            </a:r>
            <a:r>
              <a:rPr lang="en-US" sz="1400" b="1" dirty="0"/>
              <a:t>mineralization of Pb-Zn-Cu-As </a:t>
            </a:r>
            <a:r>
              <a:rPr lang="en-US" sz="1400" b="1" dirty="0" err="1"/>
              <a:t>sulphides</a:t>
            </a:r>
            <a:r>
              <a:rPr lang="en-US" sz="1400" dirty="0"/>
              <a:t> in </a:t>
            </a:r>
            <a:r>
              <a:rPr lang="en-US" sz="1400" dirty="0" err="1"/>
              <a:t>paleozoic</a:t>
            </a:r>
            <a:r>
              <a:rPr lang="en-US" sz="1400" dirty="0"/>
              <a:t> </a:t>
            </a:r>
            <a:r>
              <a:rPr lang="en-US" sz="1400" dirty="0" err="1"/>
              <a:t>metamorfic</a:t>
            </a:r>
            <a:r>
              <a:rPr lang="en-US" sz="1400" dirty="0"/>
              <a:t> basement</a:t>
            </a:r>
          </a:p>
          <a:p>
            <a:pPr marL="171450" indent="-171450">
              <a:lnSpc>
                <a:spcPct val="120000"/>
              </a:lnSpc>
              <a:buFont typeface="Arial" panose="020B0604020202020204" pitchFamily="34" charset="0"/>
              <a:buChar char="•"/>
            </a:pPr>
            <a:r>
              <a:rPr lang="en-US" sz="1400" dirty="0"/>
              <a:t>Industrial mining activities </a:t>
            </a:r>
            <a:r>
              <a:rPr lang="en-US" sz="1400" b="1" dirty="0"/>
              <a:t>from 1840 to 1990</a:t>
            </a:r>
          </a:p>
          <a:p>
            <a:pPr marL="171450" indent="-171450">
              <a:lnSpc>
                <a:spcPct val="120000"/>
              </a:lnSpc>
              <a:buFont typeface="Arial" panose="020B0604020202020204" pitchFamily="34" charset="0"/>
              <a:buChar char="•"/>
            </a:pPr>
            <a:r>
              <a:rPr lang="en-US" sz="1400" dirty="0"/>
              <a:t>More than 200 km of mining galleries deep to 500 m from surface</a:t>
            </a:r>
          </a:p>
          <a:p>
            <a:pPr marL="171450" indent="-171450">
              <a:lnSpc>
                <a:spcPct val="120000"/>
              </a:lnSpc>
              <a:buFont typeface="Arial" panose="020B0604020202020204" pitchFamily="34" charset="0"/>
              <a:buChar char="•"/>
            </a:pPr>
            <a:r>
              <a:rPr lang="en-US" sz="1400" dirty="0"/>
              <a:t>3 Treatment Plants (TP) </a:t>
            </a:r>
          </a:p>
          <a:p>
            <a:pPr marL="171450" indent="-171450">
              <a:lnSpc>
                <a:spcPct val="120000"/>
              </a:lnSpc>
              <a:buFont typeface="Arial" panose="020B0604020202020204" pitchFamily="34" charset="0"/>
              <a:buChar char="•"/>
            </a:pPr>
            <a:r>
              <a:rPr lang="en-US" sz="1400" dirty="0"/>
              <a:t>4 major tailing dams </a:t>
            </a:r>
          </a:p>
          <a:p>
            <a:pPr marL="171450" indent="-171450">
              <a:lnSpc>
                <a:spcPct val="120000"/>
              </a:lnSpc>
              <a:buFont typeface="Arial" panose="020B0604020202020204" pitchFamily="34" charset="0"/>
              <a:buChar char="•"/>
            </a:pPr>
            <a:r>
              <a:rPr lang="en-US" sz="1400" b="1" dirty="0"/>
              <a:t>144 mining dumps</a:t>
            </a:r>
            <a:r>
              <a:rPr lang="en-US" sz="1400" dirty="0"/>
              <a:t> achieving more than </a:t>
            </a:r>
            <a:r>
              <a:rPr lang="en-US" sz="1400" b="1" dirty="0"/>
              <a:t>2 million m</a:t>
            </a:r>
            <a:r>
              <a:rPr lang="en-US" sz="1400" b="1" baseline="30000" dirty="0"/>
              <a:t>3</a:t>
            </a:r>
            <a:r>
              <a:rPr lang="en-US" sz="1400" dirty="0"/>
              <a:t> of coarse mining waste</a:t>
            </a:r>
          </a:p>
          <a:p>
            <a:pPr marL="171450" indent="-171450">
              <a:lnSpc>
                <a:spcPct val="120000"/>
              </a:lnSpc>
              <a:buFont typeface="Arial" panose="020B0604020202020204" pitchFamily="34" charset="0"/>
              <a:buChar char="•"/>
            </a:pPr>
            <a:r>
              <a:rPr lang="en-US" sz="1400" b="1" dirty="0"/>
              <a:t>1 million m</a:t>
            </a:r>
            <a:r>
              <a:rPr lang="en-US" sz="1400" b="1" baseline="30000" dirty="0"/>
              <a:t>3</a:t>
            </a:r>
            <a:r>
              <a:rPr lang="en-US" sz="1400" b="1" dirty="0"/>
              <a:t> of contaminated tailings  dispersed </a:t>
            </a:r>
            <a:r>
              <a:rPr lang="en-US" sz="1400" dirty="0"/>
              <a:t>downhill in creeks and beach sediments of Piscinas</a:t>
            </a:r>
          </a:p>
        </p:txBody>
      </p:sp>
      <p:sp>
        <p:nvSpPr>
          <p:cNvPr id="8" name="CustomShape 1">
            <a:extLst>
              <a:ext uri="{FF2B5EF4-FFF2-40B4-BE49-F238E27FC236}">
                <a16:creationId xmlns:a16="http://schemas.microsoft.com/office/drawing/2014/main" id="{C8827990-3E72-46C1-8A8C-0CE5B3CAA0D8}"/>
              </a:ext>
            </a:extLst>
          </p:cNvPr>
          <p:cNvSpPr/>
          <p:nvPr/>
        </p:nvSpPr>
        <p:spPr>
          <a:xfrm>
            <a:off x="254524" y="803822"/>
            <a:ext cx="2845481" cy="367878"/>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en-US" b="1" spc="-1" dirty="0">
                <a:latin typeface="+mj-lt"/>
              </a:rPr>
              <a:t>The problem magnitude</a:t>
            </a:r>
            <a:endParaRPr lang="en-US" b="0" strike="noStrike" spc="-1" dirty="0">
              <a:latin typeface="+mj-lt"/>
            </a:endParaRPr>
          </a:p>
        </p:txBody>
      </p:sp>
      <p:sp>
        <p:nvSpPr>
          <p:cNvPr id="9" name="Rettangolo 35">
            <a:extLst>
              <a:ext uri="{FF2B5EF4-FFF2-40B4-BE49-F238E27FC236}">
                <a16:creationId xmlns:a16="http://schemas.microsoft.com/office/drawing/2014/main" id="{C13581D1-F90D-42AD-8A34-A5EC35252E74}"/>
              </a:ext>
            </a:extLst>
          </p:cNvPr>
          <p:cNvSpPr>
            <a:spLocks noChangeArrowheads="1"/>
          </p:cNvSpPr>
          <p:nvPr/>
        </p:nvSpPr>
        <p:spPr bwMode="auto">
          <a:xfrm>
            <a:off x="3393295" y="5329547"/>
            <a:ext cx="8544181" cy="643936"/>
          </a:xfrm>
          <a:prstGeom prst="roundRect">
            <a:avLst/>
          </a:prstGeom>
          <a:ln w="38100">
            <a:headEnd/>
            <a:tailEnd/>
          </a:ln>
        </p:spPr>
        <p:style>
          <a:lnRef idx="3">
            <a:schemeClr val="lt1"/>
          </a:lnRef>
          <a:fillRef idx="1">
            <a:schemeClr val="accent6"/>
          </a:fillRef>
          <a:effectRef idx="1">
            <a:schemeClr val="accent6"/>
          </a:effectRef>
          <a:fontRef idx="minor">
            <a:schemeClr val="lt1"/>
          </a:fontRef>
        </p:style>
        <p:txBody>
          <a:bodyPr wrap="square">
            <a:spAutoFit/>
          </a:bodyPr>
          <a:lstStyle/>
          <a:p>
            <a:pPr>
              <a:lnSpc>
                <a:spcPct val="120000"/>
              </a:lnSpc>
            </a:pPr>
            <a:r>
              <a:rPr lang="it-IT" sz="1400" b="1" dirty="0">
                <a:latin typeface="Verdana" pitchFamily="34" charset="0"/>
              </a:rPr>
              <a:t>Heritage from </a:t>
            </a:r>
            <a:r>
              <a:rPr lang="it-IT" sz="1400" b="1" dirty="0" err="1">
                <a:latin typeface="Verdana" pitchFamily="34" charset="0"/>
              </a:rPr>
              <a:t>Mining</a:t>
            </a:r>
            <a:r>
              <a:rPr lang="it-IT" sz="1400" b="1" dirty="0">
                <a:latin typeface="Verdana" pitchFamily="34" charset="0"/>
              </a:rPr>
              <a:t> </a:t>
            </a:r>
            <a:r>
              <a:rPr lang="it-IT" sz="1400" b="1" dirty="0" err="1">
                <a:latin typeface="Verdana" pitchFamily="34" charset="0"/>
              </a:rPr>
              <a:t>activity</a:t>
            </a:r>
            <a:endParaRPr lang="it-IT" sz="1400" b="1" dirty="0">
              <a:latin typeface="Verdana" pitchFamily="34" charset="0"/>
            </a:endParaRPr>
          </a:p>
          <a:p>
            <a:pPr>
              <a:lnSpc>
                <a:spcPct val="120000"/>
              </a:lnSpc>
            </a:pPr>
            <a:r>
              <a:rPr lang="it-IT" sz="1400" b="1" dirty="0">
                <a:latin typeface="Verdana" pitchFamily="34" charset="0"/>
              </a:rPr>
              <a:t>Heavy Metals contamination and Acid Mine </a:t>
            </a:r>
            <a:r>
              <a:rPr lang="it-IT" sz="1400" b="1" dirty="0" err="1">
                <a:latin typeface="Verdana" pitchFamily="34" charset="0"/>
              </a:rPr>
              <a:t>Drainage</a:t>
            </a:r>
            <a:r>
              <a:rPr lang="it-IT" sz="1400" b="1" dirty="0">
                <a:latin typeface="Verdana" pitchFamily="34" charset="0"/>
              </a:rPr>
              <a:t> in </a:t>
            </a:r>
            <a:r>
              <a:rPr lang="it-IT" sz="1400" b="1" dirty="0" err="1">
                <a:latin typeface="Verdana" pitchFamily="34" charset="0"/>
              </a:rPr>
              <a:t>surfiace</a:t>
            </a:r>
            <a:r>
              <a:rPr lang="it-IT" sz="1400" b="1" dirty="0">
                <a:latin typeface="Verdana" pitchFamily="34" charset="0"/>
              </a:rPr>
              <a:t> and ground water </a:t>
            </a:r>
          </a:p>
        </p:txBody>
      </p:sp>
      <p:sp>
        <p:nvSpPr>
          <p:cNvPr id="10" name="Rettangolo 35">
            <a:extLst>
              <a:ext uri="{FF2B5EF4-FFF2-40B4-BE49-F238E27FC236}">
                <a16:creationId xmlns:a16="http://schemas.microsoft.com/office/drawing/2014/main" id="{702CA06E-2954-4D8E-B61F-813013256149}"/>
              </a:ext>
            </a:extLst>
          </p:cNvPr>
          <p:cNvSpPr>
            <a:spLocks noChangeArrowheads="1"/>
          </p:cNvSpPr>
          <p:nvPr/>
        </p:nvSpPr>
        <p:spPr bwMode="auto">
          <a:xfrm>
            <a:off x="6400893" y="928100"/>
            <a:ext cx="2347181" cy="357900"/>
          </a:xfrm>
          <a:prstGeom prst="roundRect">
            <a:avLst/>
          </a:prstGeom>
          <a:ln w="38100">
            <a:headEnd/>
            <a:tailEnd/>
          </a:ln>
        </p:spPr>
        <p:style>
          <a:lnRef idx="3">
            <a:schemeClr val="lt1"/>
          </a:lnRef>
          <a:fillRef idx="1">
            <a:schemeClr val="accent2"/>
          </a:fillRef>
          <a:effectRef idx="1">
            <a:schemeClr val="accent2"/>
          </a:effectRef>
          <a:fontRef idx="minor">
            <a:schemeClr val="lt1"/>
          </a:fontRef>
        </p:style>
        <p:txBody>
          <a:bodyPr wrap="square">
            <a:spAutoFit/>
          </a:bodyPr>
          <a:lstStyle/>
          <a:p>
            <a:pPr algn="ctr">
              <a:lnSpc>
                <a:spcPct val="120000"/>
              </a:lnSpc>
            </a:pPr>
            <a:r>
              <a:rPr lang="it-IT" sz="1400" b="1" dirty="0">
                <a:latin typeface="Verdana" pitchFamily="34" charset="0"/>
              </a:rPr>
              <a:t>Overall area: 55 km</a:t>
            </a:r>
            <a:r>
              <a:rPr lang="it-IT" sz="1400" b="1" baseline="30000" dirty="0">
                <a:latin typeface="Verdana" pitchFamily="34" charset="0"/>
              </a:rPr>
              <a:t>2 </a:t>
            </a:r>
            <a:endParaRPr lang="it-IT" sz="1400" b="1" dirty="0">
              <a:latin typeface="Verdana" pitchFamily="34" charset="0"/>
            </a:endParaRPr>
          </a:p>
        </p:txBody>
      </p:sp>
    </p:spTree>
    <p:extLst>
      <p:ext uri="{BB962C8B-B14F-4D97-AF65-F5344CB8AC3E}">
        <p14:creationId xmlns:p14="http://schemas.microsoft.com/office/powerpoint/2010/main" val="1613645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magine che contiene testo&#10;&#10;Descrizione generata automaticamente">
            <a:extLst>
              <a:ext uri="{FF2B5EF4-FFF2-40B4-BE49-F238E27FC236}">
                <a16:creationId xmlns:a16="http://schemas.microsoft.com/office/drawing/2014/main" id="{37107962-00B6-4D2B-94D2-62070E705BFA}"/>
              </a:ext>
            </a:extLst>
          </p:cNvPr>
          <p:cNvPicPr>
            <a:picLocks noChangeAspect="1"/>
          </p:cNvPicPr>
          <p:nvPr/>
        </p:nvPicPr>
        <p:blipFill rotWithShape="1">
          <a:blip r:embed="rId2"/>
          <a:srcRect l="21048" t="17164" r="28804" b="36453"/>
          <a:stretch/>
        </p:blipFill>
        <p:spPr>
          <a:xfrm>
            <a:off x="7038410" y="3223137"/>
            <a:ext cx="4462187" cy="2918270"/>
          </a:xfrm>
          <a:prstGeom prst="rect">
            <a:avLst/>
          </a:prstGeom>
        </p:spPr>
      </p:pic>
      <p:sp>
        <p:nvSpPr>
          <p:cNvPr id="3" name="CustomShape 1">
            <a:extLst>
              <a:ext uri="{FF2B5EF4-FFF2-40B4-BE49-F238E27FC236}">
                <a16:creationId xmlns:a16="http://schemas.microsoft.com/office/drawing/2014/main" id="{32C832C3-88F1-4ED9-8842-C4AB4B247F69}"/>
              </a:ext>
            </a:extLst>
          </p:cNvPr>
          <p:cNvSpPr/>
          <p:nvPr/>
        </p:nvSpPr>
        <p:spPr>
          <a:xfrm>
            <a:off x="990846" y="281419"/>
            <a:ext cx="11003357" cy="398655"/>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en-US" sz="2000" b="1" strike="noStrike" spc="-1" dirty="0">
                <a:solidFill>
                  <a:srgbClr val="822642"/>
                </a:solidFill>
                <a:latin typeface="+mj-lt"/>
              </a:rPr>
              <a:t>Results of Human Health Risk Assessment</a:t>
            </a:r>
            <a:endParaRPr lang="en-US" sz="2000" b="0" strike="noStrike" spc="-1" dirty="0">
              <a:solidFill>
                <a:srgbClr val="822642"/>
              </a:solidFill>
              <a:latin typeface="+mj-lt"/>
            </a:endParaRPr>
          </a:p>
        </p:txBody>
      </p:sp>
      <p:sp>
        <p:nvSpPr>
          <p:cNvPr id="4" name="Segnaposto testo 5">
            <a:extLst>
              <a:ext uri="{FF2B5EF4-FFF2-40B4-BE49-F238E27FC236}">
                <a16:creationId xmlns:a16="http://schemas.microsoft.com/office/drawing/2014/main" id="{2A0B0646-8A0A-41E3-8FBC-C2E3FA191AAD}"/>
              </a:ext>
            </a:extLst>
          </p:cNvPr>
          <p:cNvSpPr txBox="1">
            <a:spLocks/>
          </p:cNvSpPr>
          <p:nvPr/>
        </p:nvSpPr>
        <p:spPr>
          <a:xfrm>
            <a:off x="990846" y="4628561"/>
            <a:ext cx="6041550" cy="1366885"/>
          </a:xfrm>
          <a:prstGeom prst="rect">
            <a:avLst/>
          </a:prstGeom>
        </p:spPr>
        <p:txBody>
          <a:bodyPr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600"/>
              </a:spcBef>
            </a:pPr>
            <a:r>
              <a:rPr lang="en-US" sz="1800" dirty="0"/>
              <a:t>The possibility of a complete residential redevelopment has been assessed</a:t>
            </a:r>
          </a:p>
          <a:p>
            <a:pPr marL="342900" indent="-342900">
              <a:lnSpc>
                <a:spcPct val="100000"/>
              </a:lnSpc>
              <a:spcBef>
                <a:spcPts val="600"/>
              </a:spcBef>
            </a:pPr>
            <a:r>
              <a:rPr lang="en-US" sz="1800" dirty="0"/>
              <a:t>Sources with unacceptable risks for </a:t>
            </a:r>
            <a:r>
              <a:rPr lang="en-US" sz="1800" b="1" dirty="0"/>
              <a:t>residential scenario </a:t>
            </a:r>
            <a:r>
              <a:rPr lang="en-US" sz="1800" dirty="0"/>
              <a:t>are evidenced in </a:t>
            </a:r>
            <a:r>
              <a:rPr lang="en-US" sz="1800" b="1" dirty="0">
                <a:solidFill>
                  <a:srgbClr val="7030A0"/>
                </a:solidFill>
              </a:rPr>
              <a:t>purple</a:t>
            </a:r>
          </a:p>
        </p:txBody>
      </p:sp>
      <p:sp>
        <p:nvSpPr>
          <p:cNvPr id="5" name="CustomShape 1">
            <a:extLst>
              <a:ext uri="{FF2B5EF4-FFF2-40B4-BE49-F238E27FC236}">
                <a16:creationId xmlns:a16="http://schemas.microsoft.com/office/drawing/2014/main" id="{377B605E-22B8-44A2-ADE4-10C3B2EEE388}"/>
              </a:ext>
            </a:extLst>
          </p:cNvPr>
          <p:cNvSpPr/>
          <p:nvPr/>
        </p:nvSpPr>
        <p:spPr>
          <a:xfrm>
            <a:off x="990847" y="4260683"/>
            <a:ext cx="6819653" cy="367878"/>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en-US" b="1" spc="-1" dirty="0">
                <a:latin typeface="+mj-lt"/>
              </a:rPr>
              <a:t>Redevelopment to residential use</a:t>
            </a:r>
            <a:endParaRPr lang="en-US" b="0" strike="noStrike" spc="-1" dirty="0">
              <a:latin typeface="+mj-lt"/>
            </a:endParaRPr>
          </a:p>
        </p:txBody>
      </p:sp>
      <p:sp>
        <p:nvSpPr>
          <p:cNvPr id="6" name="Segnaposto testo 5">
            <a:extLst>
              <a:ext uri="{FF2B5EF4-FFF2-40B4-BE49-F238E27FC236}">
                <a16:creationId xmlns:a16="http://schemas.microsoft.com/office/drawing/2014/main" id="{26E647A3-0BB5-454C-8266-CF0863212880}"/>
              </a:ext>
            </a:extLst>
          </p:cNvPr>
          <p:cNvSpPr txBox="1">
            <a:spLocks/>
          </p:cNvSpPr>
          <p:nvPr/>
        </p:nvSpPr>
        <p:spPr>
          <a:xfrm>
            <a:off x="6096001" y="1046493"/>
            <a:ext cx="5649798" cy="1366885"/>
          </a:xfrm>
          <a:prstGeom prst="rect">
            <a:avLst/>
          </a:prstGeom>
        </p:spPr>
        <p:txBody>
          <a:bodyPr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600"/>
              </a:spcBef>
            </a:pPr>
            <a:r>
              <a:rPr lang="en-US" sz="1800" dirty="0"/>
              <a:t>More than 50% of source areas do not need any action and are ready for redevelopment (</a:t>
            </a:r>
            <a:r>
              <a:rPr lang="en-US" sz="1800" b="1" dirty="0">
                <a:solidFill>
                  <a:schemeClr val="accent6"/>
                </a:solidFill>
              </a:rPr>
              <a:t>green</a:t>
            </a:r>
            <a:r>
              <a:rPr lang="en-US" sz="1800" dirty="0"/>
              <a:t>)</a:t>
            </a:r>
          </a:p>
          <a:p>
            <a:pPr marL="342900" indent="-342900">
              <a:lnSpc>
                <a:spcPct val="100000"/>
              </a:lnSpc>
              <a:spcBef>
                <a:spcPts val="600"/>
              </a:spcBef>
            </a:pPr>
            <a:r>
              <a:rPr lang="en-US" sz="1800" dirty="0"/>
              <a:t>To more than 30% of source areas “soft” risk management solutions compatible with touristic redevelopment may be applied (</a:t>
            </a:r>
            <a:r>
              <a:rPr lang="en-US" sz="1800" b="1" dirty="0">
                <a:solidFill>
                  <a:schemeClr val="accent4"/>
                </a:solidFill>
              </a:rPr>
              <a:t>yellow</a:t>
            </a:r>
            <a:r>
              <a:rPr lang="en-US" sz="1800" dirty="0"/>
              <a:t>)</a:t>
            </a:r>
          </a:p>
          <a:p>
            <a:pPr marL="342900" indent="-342900">
              <a:lnSpc>
                <a:spcPct val="100000"/>
              </a:lnSpc>
              <a:spcBef>
                <a:spcPts val="600"/>
              </a:spcBef>
            </a:pPr>
            <a:r>
              <a:rPr lang="en-US" sz="1800" dirty="0"/>
              <a:t>Arsenic and Lead soil contamination is the main human health “risk” driver</a:t>
            </a:r>
          </a:p>
        </p:txBody>
      </p:sp>
      <p:sp>
        <p:nvSpPr>
          <p:cNvPr id="7" name="CustomShape 1">
            <a:extLst>
              <a:ext uri="{FF2B5EF4-FFF2-40B4-BE49-F238E27FC236}">
                <a16:creationId xmlns:a16="http://schemas.microsoft.com/office/drawing/2014/main" id="{ACCBEC76-C98A-44AC-B225-DB38BA9EB4CF}"/>
              </a:ext>
            </a:extLst>
          </p:cNvPr>
          <p:cNvSpPr/>
          <p:nvPr/>
        </p:nvSpPr>
        <p:spPr>
          <a:xfrm>
            <a:off x="6296401" y="678615"/>
            <a:ext cx="5449397" cy="367878"/>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r">
              <a:lnSpc>
                <a:spcPct val="100000"/>
              </a:lnSpc>
            </a:pPr>
            <a:r>
              <a:rPr lang="en-US" b="1" spc="-1" dirty="0">
                <a:latin typeface="+mj-lt"/>
              </a:rPr>
              <a:t>Real remediation/management needs</a:t>
            </a:r>
            <a:endParaRPr lang="en-US" b="0" strike="noStrike" spc="-1" dirty="0">
              <a:latin typeface="+mj-lt"/>
            </a:endParaRPr>
          </a:p>
        </p:txBody>
      </p:sp>
      <p:pic>
        <p:nvPicPr>
          <p:cNvPr id="8" name="Immagine 7">
            <a:extLst>
              <a:ext uri="{FF2B5EF4-FFF2-40B4-BE49-F238E27FC236}">
                <a16:creationId xmlns:a16="http://schemas.microsoft.com/office/drawing/2014/main" id="{784C7F81-1C8D-48F7-972E-0468B2ECBB24}"/>
              </a:ext>
            </a:extLst>
          </p:cNvPr>
          <p:cNvPicPr>
            <a:picLocks noChangeAspect="1"/>
          </p:cNvPicPr>
          <p:nvPr/>
        </p:nvPicPr>
        <p:blipFill>
          <a:blip r:embed="rId3"/>
          <a:stretch>
            <a:fillRect/>
          </a:stretch>
        </p:blipFill>
        <p:spPr>
          <a:xfrm>
            <a:off x="846585" y="691955"/>
            <a:ext cx="5337004" cy="3420000"/>
          </a:xfrm>
          <a:prstGeom prst="rect">
            <a:avLst/>
          </a:prstGeom>
        </p:spPr>
      </p:pic>
    </p:spTree>
    <p:extLst>
      <p:ext uri="{BB962C8B-B14F-4D97-AF65-F5344CB8AC3E}">
        <p14:creationId xmlns:p14="http://schemas.microsoft.com/office/powerpoint/2010/main" val="39301671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stomShape 1">
            <a:extLst>
              <a:ext uri="{FF2B5EF4-FFF2-40B4-BE49-F238E27FC236}">
                <a16:creationId xmlns:a16="http://schemas.microsoft.com/office/drawing/2014/main" id="{70B4AEBC-2C1D-4061-A6EA-375132F60D72}"/>
              </a:ext>
            </a:extLst>
          </p:cNvPr>
          <p:cNvSpPr/>
          <p:nvPr/>
        </p:nvSpPr>
        <p:spPr>
          <a:xfrm>
            <a:off x="990846" y="281419"/>
            <a:ext cx="11003357" cy="398655"/>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en-US" sz="2000" b="1" strike="noStrike" spc="-1" dirty="0">
                <a:solidFill>
                  <a:srgbClr val="822642"/>
                </a:solidFill>
                <a:latin typeface="+mj-lt"/>
              </a:rPr>
              <a:t>Results of Environmental Risk Assessment</a:t>
            </a:r>
            <a:endParaRPr lang="en-US" sz="2000" b="0" strike="noStrike" spc="-1" dirty="0">
              <a:solidFill>
                <a:srgbClr val="822642"/>
              </a:solidFill>
              <a:latin typeface="+mj-lt"/>
            </a:endParaRPr>
          </a:p>
        </p:txBody>
      </p:sp>
      <p:sp>
        <p:nvSpPr>
          <p:cNvPr id="4" name="CasellaDiTesto 3">
            <a:extLst>
              <a:ext uri="{FF2B5EF4-FFF2-40B4-BE49-F238E27FC236}">
                <a16:creationId xmlns:a16="http://schemas.microsoft.com/office/drawing/2014/main" id="{74829FAB-DF82-4B5B-BE92-5C8AE365BEB8}"/>
              </a:ext>
            </a:extLst>
          </p:cNvPr>
          <p:cNvSpPr txBox="1"/>
          <p:nvPr/>
        </p:nvSpPr>
        <p:spPr>
          <a:xfrm>
            <a:off x="990845" y="890016"/>
            <a:ext cx="10528710" cy="4247317"/>
          </a:xfrm>
          <a:prstGeom prst="rect">
            <a:avLst/>
          </a:prstGeom>
        </p:spPr>
        <p:txBody>
          <a:bodyPr anchor="t" anchorCtr="0">
            <a:noAutofit/>
          </a:bodyPr>
          <a:lstStyle>
            <a:defPPr>
              <a:defRPr lang="it-IT"/>
            </a:defPPr>
            <a:lvl1pPr marL="342900" indent="-342900">
              <a:lnSpc>
                <a:spcPct val="100000"/>
              </a:lnSpc>
              <a:spcBef>
                <a:spcPts val="600"/>
              </a:spcBef>
              <a:buFont typeface="Arial" panose="020B0604020202020204" pitchFamily="34" charset="0"/>
              <a:buChar cha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The environmental assessment related to contamination transfer in the food chain highlighted </a:t>
            </a:r>
            <a:r>
              <a:rPr lang="en-US" b="1" dirty="0"/>
              <a:t>a low environmental quality of the matrices</a:t>
            </a:r>
            <a:r>
              <a:rPr lang="en-US" dirty="0"/>
              <a:t> due to the significant assimilable levels (EDTA values) of Lead and Cadmium</a:t>
            </a:r>
          </a:p>
          <a:p>
            <a:r>
              <a:rPr lang="en-US" dirty="0"/>
              <a:t>However, the comparison with the thresholds above which negative effects occur, also considering the numerous precautionary hypotheses adopted, </a:t>
            </a:r>
            <a:r>
              <a:rPr lang="en-US" b="1" dirty="0"/>
              <a:t>excluded potential significant risks for the environmental endpoints (herbivores)</a:t>
            </a:r>
            <a:r>
              <a:rPr lang="en-US" dirty="0"/>
              <a:t> representative of the fauna present in the areas covered by this study</a:t>
            </a:r>
          </a:p>
          <a:p>
            <a:r>
              <a:rPr lang="en-US" dirty="0"/>
              <a:t>The plant species present on sources are not suitable for the forage production as they have </a:t>
            </a:r>
            <a:r>
              <a:rPr lang="en-US" b="1" dirty="0"/>
              <a:t>potential levels of Lead and Cadmium higher than the reference values provided for by the EU Directive on feed for animal nutrition</a:t>
            </a:r>
          </a:p>
          <a:p>
            <a:r>
              <a:rPr lang="en-US" dirty="0"/>
              <a:t>The presence of dense vegetation in the riverbed </a:t>
            </a:r>
            <a:r>
              <a:rPr lang="en-US" b="1" dirty="0"/>
              <a:t>favor natural attenuation of metals in river water</a:t>
            </a:r>
            <a:r>
              <a:rPr lang="en-US" dirty="0"/>
              <a:t>. </a:t>
            </a:r>
          </a:p>
          <a:p>
            <a:r>
              <a:rPr lang="en-US" dirty="0"/>
              <a:t>The biogeochemical processes </a:t>
            </a:r>
            <a:r>
              <a:rPr lang="en-US" b="1" dirty="0"/>
              <a:t>can lower metal loads in river water</a:t>
            </a:r>
            <a:r>
              <a:rPr lang="en-US" dirty="0"/>
              <a:t> by orders of magnitude</a:t>
            </a:r>
          </a:p>
        </p:txBody>
      </p:sp>
    </p:spTree>
    <p:extLst>
      <p:ext uri="{BB962C8B-B14F-4D97-AF65-F5344CB8AC3E}">
        <p14:creationId xmlns:p14="http://schemas.microsoft.com/office/powerpoint/2010/main" val="16322471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stomShape 1">
            <a:extLst>
              <a:ext uri="{FF2B5EF4-FFF2-40B4-BE49-F238E27FC236}">
                <a16:creationId xmlns:a16="http://schemas.microsoft.com/office/drawing/2014/main" id="{BFED797E-DEE9-4897-87D6-BB199F58E2CA}"/>
              </a:ext>
            </a:extLst>
          </p:cNvPr>
          <p:cNvSpPr/>
          <p:nvPr/>
        </p:nvSpPr>
        <p:spPr>
          <a:xfrm>
            <a:off x="990846" y="281419"/>
            <a:ext cx="11003357" cy="398655"/>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en-US" sz="2000" b="1" strike="noStrike" spc="-1" dirty="0">
                <a:solidFill>
                  <a:srgbClr val="822642"/>
                </a:solidFill>
                <a:latin typeface="+mj-lt"/>
              </a:rPr>
              <a:t>Conclusions</a:t>
            </a:r>
            <a:endParaRPr lang="en-US" sz="2000" b="0" strike="noStrike" spc="-1" dirty="0">
              <a:solidFill>
                <a:srgbClr val="822642"/>
              </a:solidFill>
              <a:latin typeface="+mj-lt"/>
            </a:endParaRPr>
          </a:p>
        </p:txBody>
      </p:sp>
      <p:sp>
        <p:nvSpPr>
          <p:cNvPr id="3" name="CasellaDiTesto 2">
            <a:extLst>
              <a:ext uri="{FF2B5EF4-FFF2-40B4-BE49-F238E27FC236}">
                <a16:creationId xmlns:a16="http://schemas.microsoft.com/office/drawing/2014/main" id="{EC0A83D0-DB09-45A0-85B5-093E3CF6F773}"/>
              </a:ext>
            </a:extLst>
          </p:cNvPr>
          <p:cNvSpPr txBox="1"/>
          <p:nvPr/>
        </p:nvSpPr>
        <p:spPr>
          <a:xfrm>
            <a:off x="990845" y="632939"/>
            <a:ext cx="10792660" cy="4532950"/>
          </a:xfrm>
          <a:prstGeom prst="rect">
            <a:avLst/>
          </a:prstGeom>
        </p:spPr>
        <p:txBody>
          <a:bodyPr anchor="t" anchorCtr="0">
            <a:noAutofit/>
          </a:bodyPr>
          <a:lstStyle>
            <a:defPPr>
              <a:defRPr lang="it-IT"/>
            </a:defPPr>
            <a:lvl1pPr marL="342900" indent="-342900">
              <a:lnSpc>
                <a:spcPct val="100000"/>
              </a:lnSpc>
              <a:spcBef>
                <a:spcPts val="600"/>
              </a:spcBef>
              <a:buFont typeface="Arial" panose="020B0604020202020204" pitchFamily="34" charset="0"/>
              <a:buChar cha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spcBef>
                <a:spcPts val="0"/>
              </a:spcBef>
            </a:pPr>
            <a:r>
              <a:rPr lang="en-US" dirty="0"/>
              <a:t>The initial phase of comparison of total and/or </a:t>
            </a:r>
            <a:r>
              <a:rPr lang="en-US" dirty="0" err="1"/>
              <a:t>bioaccessible</a:t>
            </a:r>
            <a:r>
              <a:rPr lang="en-US" dirty="0"/>
              <a:t> content of HM in soil with “screening values” (for Pb are 100 mg/Kg for residential/green/agricultural use and 1000 for industrial/commercial use) </a:t>
            </a:r>
            <a:r>
              <a:rPr lang="en-US" b="1" dirty="0"/>
              <a:t>was not effective in identifying effective management solutions</a:t>
            </a:r>
            <a:r>
              <a:rPr lang="en-US" dirty="0"/>
              <a:t> with the consequent barrier to the redevelopment</a:t>
            </a:r>
          </a:p>
          <a:p>
            <a:pPr>
              <a:spcBef>
                <a:spcPts val="0"/>
              </a:spcBef>
            </a:pPr>
            <a:r>
              <a:rPr lang="en-US" dirty="0"/>
              <a:t>The detailed investigation and the Human Health Risk Assessment according to the re-use of the areas was effective in identifying real management needs </a:t>
            </a:r>
            <a:r>
              <a:rPr lang="en-US" b="1" dirty="0"/>
              <a:t>particularly for As and Pb contamination</a:t>
            </a:r>
            <a:r>
              <a:rPr lang="en-US" dirty="0"/>
              <a:t> and </a:t>
            </a:r>
            <a:r>
              <a:rPr lang="en-US" b="1" dirty="0"/>
              <a:t>oriented the solutions in a more sustainable way</a:t>
            </a:r>
            <a:r>
              <a:rPr lang="en-US" dirty="0"/>
              <a:t>, avoiding “dig and dump” or containment of million of m</a:t>
            </a:r>
            <a:r>
              <a:rPr lang="en-US" baseline="30000" dirty="0"/>
              <a:t>3</a:t>
            </a:r>
            <a:r>
              <a:rPr lang="en-US" dirty="0"/>
              <a:t> of contaminated materials</a:t>
            </a:r>
          </a:p>
          <a:p>
            <a:pPr>
              <a:spcBef>
                <a:spcPts val="0"/>
              </a:spcBef>
            </a:pPr>
            <a:r>
              <a:rPr lang="en-US" dirty="0"/>
              <a:t>The Environmental Risk Assessment </a:t>
            </a:r>
            <a:r>
              <a:rPr lang="en-US" b="1" dirty="0"/>
              <a:t>has excluded potential significant risks for the environmental endpoints (herbivores) related to soil contamination</a:t>
            </a:r>
            <a:r>
              <a:rPr lang="en-US" dirty="0"/>
              <a:t> but on the other side highlighted a low quality of the environmental matrices due the </a:t>
            </a:r>
            <a:r>
              <a:rPr lang="en-US" b="1" dirty="0"/>
              <a:t>significant assimilable levels of Pb and Cd</a:t>
            </a:r>
          </a:p>
          <a:p>
            <a:pPr>
              <a:spcBef>
                <a:spcPts val="0"/>
              </a:spcBef>
            </a:pPr>
            <a:r>
              <a:rPr lang="en-US" dirty="0"/>
              <a:t>The evaluation transport/attenuation of contamination trough surface water and sediments suggested to move to natural solutions: building small dams along the riverbeds of </a:t>
            </a:r>
            <a:r>
              <a:rPr lang="en-US" dirty="0" err="1"/>
              <a:t>Irvi</a:t>
            </a:r>
            <a:r>
              <a:rPr lang="en-US" dirty="0"/>
              <a:t> and </a:t>
            </a:r>
            <a:r>
              <a:rPr lang="en-US" dirty="0" err="1"/>
              <a:t>Naracauli</a:t>
            </a:r>
            <a:r>
              <a:rPr lang="en-US" dirty="0"/>
              <a:t> to create wetland-like areas and </a:t>
            </a:r>
            <a:r>
              <a:rPr lang="en-US" dirty="0" err="1"/>
              <a:t>renaturalizing</a:t>
            </a:r>
            <a:r>
              <a:rPr lang="en-US" dirty="0"/>
              <a:t> these with </a:t>
            </a:r>
            <a:r>
              <a:rPr lang="en-US" i="1" dirty="0"/>
              <a:t>Phragmites australis </a:t>
            </a:r>
            <a:r>
              <a:rPr lang="en-US" dirty="0"/>
              <a:t>(already present in the area)</a:t>
            </a:r>
          </a:p>
          <a:p>
            <a:pPr>
              <a:spcBef>
                <a:spcPts val="0"/>
              </a:spcBef>
            </a:pPr>
            <a:r>
              <a:rPr lang="en-US" b="1" dirty="0"/>
              <a:t>This system will favor sedimentation regime and, thus, effective and low-cost natural abatement of metal and </a:t>
            </a:r>
            <a:r>
              <a:rPr lang="en-US" b="1" dirty="0" err="1"/>
              <a:t>sulphur</a:t>
            </a:r>
            <a:r>
              <a:rPr lang="en-US" b="1" dirty="0"/>
              <a:t> loads</a:t>
            </a:r>
          </a:p>
        </p:txBody>
      </p:sp>
      <p:sp>
        <p:nvSpPr>
          <p:cNvPr id="4" name="Rettangolo con angoli arrotondati 3">
            <a:extLst>
              <a:ext uri="{FF2B5EF4-FFF2-40B4-BE49-F238E27FC236}">
                <a16:creationId xmlns:a16="http://schemas.microsoft.com/office/drawing/2014/main" id="{62E2C023-9F84-400C-BE9A-02FAFC38B854}"/>
              </a:ext>
            </a:extLst>
          </p:cNvPr>
          <p:cNvSpPr/>
          <p:nvPr/>
        </p:nvSpPr>
        <p:spPr>
          <a:xfrm>
            <a:off x="995609" y="5483846"/>
            <a:ext cx="10291516" cy="549308"/>
          </a:xfrm>
          <a:prstGeom prst="roundRect">
            <a:avLst/>
          </a:prstGeom>
          <a:ln w="3810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dirty="0"/>
              <a:t>Remediation projects on “priority” sources are being planned and public funds are available for reclamation/redevelopment</a:t>
            </a:r>
          </a:p>
        </p:txBody>
      </p:sp>
    </p:spTree>
    <p:extLst>
      <p:ext uri="{BB962C8B-B14F-4D97-AF65-F5344CB8AC3E}">
        <p14:creationId xmlns:p14="http://schemas.microsoft.com/office/powerpoint/2010/main" val="1080192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A34F9B8-69F0-664C-9C79-9D9500091DD5}"/>
              </a:ext>
            </a:extLst>
          </p:cNvPr>
          <p:cNvSpPr>
            <a:spLocks noGrp="1"/>
          </p:cNvSpPr>
          <p:nvPr>
            <p:ph type="title" idx="4294967295"/>
          </p:nvPr>
        </p:nvSpPr>
        <p:spPr>
          <a:xfrm>
            <a:off x="618836" y="1024615"/>
            <a:ext cx="10617916" cy="1642197"/>
          </a:xfrm>
          <a:prstGeom prst="rect">
            <a:avLst/>
          </a:prstGeom>
        </p:spPr>
        <p:txBody>
          <a:bodyPr>
            <a:normAutofit/>
          </a:bodyPr>
          <a:lstStyle/>
          <a:p>
            <a:pPr algn="l"/>
            <a:r>
              <a:rPr lang="it-IT" sz="3200" cap="none" dirty="0">
                <a:latin typeface="Arial" panose="020B0604020202020204" pitchFamily="34" charset="0"/>
                <a:cs typeface="Arial" panose="020B0604020202020204" pitchFamily="34" charset="0"/>
              </a:rPr>
              <a:t>THANK YOU FOR YOUR ATTENTION!</a:t>
            </a:r>
            <a:br>
              <a:rPr lang="it-IT" sz="3200" cap="none" dirty="0">
                <a:latin typeface="Arial" panose="020B0604020202020204" pitchFamily="34" charset="0"/>
                <a:cs typeface="Arial" panose="020B0604020202020204" pitchFamily="34" charset="0"/>
              </a:rPr>
            </a:br>
            <a:br>
              <a:rPr lang="it-IT" sz="3200" cap="none" dirty="0">
                <a:latin typeface="Arial" panose="020B0604020202020204" pitchFamily="34" charset="0"/>
                <a:cs typeface="Arial" panose="020B0604020202020204" pitchFamily="34" charset="0"/>
              </a:rPr>
            </a:br>
            <a:r>
              <a:rPr lang="it-IT" sz="2400" b="0" cap="none" dirty="0">
                <a:latin typeface="Arial" panose="020B0604020202020204" pitchFamily="34" charset="0"/>
                <a:cs typeface="Arial" panose="020B0604020202020204" pitchFamily="34" charset="0"/>
                <a:hlinkClick r:id="rId3"/>
              </a:rPr>
              <a:t>antonella.vecchio@isprambiente.it</a:t>
            </a:r>
            <a:r>
              <a:rPr lang="it-IT" sz="2400" b="0" cap="none" dirty="0">
                <a:latin typeface="Arial" panose="020B0604020202020204" pitchFamily="34" charset="0"/>
                <a:cs typeface="Arial" panose="020B0604020202020204" pitchFamily="34" charset="0"/>
              </a:rPr>
              <a:t> </a:t>
            </a:r>
            <a:endParaRPr lang="it-IT" sz="3200" cap="none" dirty="0">
              <a:latin typeface="Arial" panose="020B0604020202020204" pitchFamily="34" charset="0"/>
              <a:cs typeface="Arial" panose="020B0604020202020204" pitchFamily="34" charset="0"/>
            </a:endParaRPr>
          </a:p>
        </p:txBody>
      </p:sp>
      <p:sp>
        <p:nvSpPr>
          <p:cNvPr id="4" name="Rettangolo 3">
            <a:extLst>
              <a:ext uri="{FF2B5EF4-FFF2-40B4-BE49-F238E27FC236}">
                <a16:creationId xmlns:a16="http://schemas.microsoft.com/office/drawing/2014/main" id="{1F13B46D-4EE0-4ACB-973B-B3091F27E82D}"/>
              </a:ext>
            </a:extLst>
          </p:cNvPr>
          <p:cNvSpPr/>
          <p:nvPr/>
        </p:nvSpPr>
        <p:spPr>
          <a:xfrm>
            <a:off x="5459680" y="4191188"/>
            <a:ext cx="4572000" cy="1200329"/>
          </a:xfrm>
          <a:prstGeom prst="rect">
            <a:avLst/>
          </a:prstGeom>
        </p:spPr>
        <p:txBody>
          <a:bodyPr>
            <a:spAutoFit/>
          </a:bodyPr>
          <a:ls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i="1" dirty="0">
                <a:solidFill>
                  <a:srgbClr val="222222"/>
                </a:solidFill>
              </a:rPr>
              <a:t>People are very open-minded about new things as long as they're exactly like the old ones</a:t>
            </a:r>
          </a:p>
          <a:p>
            <a:r>
              <a:rPr lang="it-IT" dirty="0">
                <a:solidFill>
                  <a:srgbClr val="222222"/>
                </a:solidFill>
              </a:rPr>
              <a:t>(Charles F. </a:t>
            </a:r>
            <a:r>
              <a:rPr lang="it-IT" dirty="0" err="1">
                <a:solidFill>
                  <a:srgbClr val="222222"/>
                </a:solidFill>
              </a:rPr>
              <a:t>Kettering</a:t>
            </a:r>
            <a:r>
              <a:rPr lang="it-IT" dirty="0">
                <a:solidFill>
                  <a:srgbClr val="222222"/>
                </a:solidFill>
              </a:rPr>
              <a:t>)</a:t>
            </a:r>
            <a:endParaRPr lang="it-IT" dirty="0"/>
          </a:p>
        </p:txBody>
      </p:sp>
      <p:pic>
        <p:nvPicPr>
          <p:cNvPr id="5" name="Picture 2" descr="Risultato immagini per paura">
            <a:extLst>
              <a:ext uri="{FF2B5EF4-FFF2-40B4-BE49-F238E27FC236}">
                <a16:creationId xmlns:a16="http://schemas.microsoft.com/office/drawing/2014/main" id="{578E7B23-B043-4882-B564-A4AD8BDB70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5280" y="4172614"/>
            <a:ext cx="3028950" cy="1514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6597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D3D520FD-C55A-4A74-A073-B22B651DA623}"/>
              </a:ext>
            </a:extLst>
          </p:cNvPr>
          <p:cNvPicPr>
            <a:picLocks noChangeAspect="1"/>
          </p:cNvPicPr>
          <p:nvPr/>
        </p:nvPicPr>
        <p:blipFill>
          <a:blip r:embed="rId2"/>
          <a:stretch>
            <a:fillRect/>
          </a:stretch>
        </p:blipFill>
        <p:spPr>
          <a:xfrm>
            <a:off x="16137" y="2791849"/>
            <a:ext cx="5005739" cy="3350167"/>
          </a:xfrm>
          <a:prstGeom prst="rect">
            <a:avLst/>
          </a:prstGeom>
        </p:spPr>
      </p:pic>
      <p:pic>
        <p:nvPicPr>
          <p:cNvPr id="6" name="Immagine 5">
            <a:extLst>
              <a:ext uri="{FF2B5EF4-FFF2-40B4-BE49-F238E27FC236}">
                <a16:creationId xmlns:a16="http://schemas.microsoft.com/office/drawing/2014/main" id="{DDB680FE-31BF-4C2D-A917-157BA7BABF81}"/>
              </a:ext>
            </a:extLst>
          </p:cNvPr>
          <p:cNvPicPr>
            <a:picLocks noChangeAspect="1"/>
          </p:cNvPicPr>
          <p:nvPr/>
        </p:nvPicPr>
        <p:blipFill>
          <a:blip r:embed="rId3"/>
          <a:stretch>
            <a:fillRect/>
          </a:stretch>
        </p:blipFill>
        <p:spPr>
          <a:xfrm>
            <a:off x="5008908" y="3639833"/>
            <a:ext cx="4036503" cy="2499334"/>
          </a:xfrm>
          <a:prstGeom prst="rect">
            <a:avLst/>
          </a:prstGeom>
        </p:spPr>
      </p:pic>
      <p:pic>
        <p:nvPicPr>
          <p:cNvPr id="8" name="Immagine 7">
            <a:extLst>
              <a:ext uri="{FF2B5EF4-FFF2-40B4-BE49-F238E27FC236}">
                <a16:creationId xmlns:a16="http://schemas.microsoft.com/office/drawing/2014/main" id="{72F45612-38FD-4AF0-8F7A-A21CE6207853}"/>
              </a:ext>
            </a:extLst>
          </p:cNvPr>
          <p:cNvPicPr>
            <a:picLocks noChangeAspect="1"/>
          </p:cNvPicPr>
          <p:nvPr/>
        </p:nvPicPr>
        <p:blipFill rotWithShape="1">
          <a:blip r:embed="rId4"/>
          <a:srcRect b="11706"/>
          <a:stretch/>
        </p:blipFill>
        <p:spPr>
          <a:xfrm>
            <a:off x="5013319" y="2248003"/>
            <a:ext cx="4036503" cy="2276861"/>
          </a:xfrm>
          <a:prstGeom prst="rect">
            <a:avLst/>
          </a:prstGeom>
        </p:spPr>
      </p:pic>
      <p:pic>
        <p:nvPicPr>
          <p:cNvPr id="7" name="Immagine 6">
            <a:extLst>
              <a:ext uri="{FF2B5EF4-FFF2-40B4-BE49-F238E27FC236}">
                <a16:creationId xmlns:a16="http://schemas.microsoft.com/office/drawing/2014/main" id="{A1ED904D-3C42-4353-90AF-E680792ADD35}"/>
              </a:ext>
            </a:extLst>
          </p:cNvPr>
          <p:cNvPicPr>
            <a:picLocks noChangeAspect="1"/>
          </p:cNvPicPr>
          <p:nvPr/>
        </p:nvPicPr>
        <p:blipFill rotWithShape="1">
          <a:blip r:embed="rId5"/>
          <a:srcRect l="6819" r="-6819" b="50959"/>
          <a:stretch/>
        </p:blipFill>
        <p:spPr>
          <a:xfrm>
            <a:off x="7159632" y="777351"/>
            <a:ext cx="2013159" cy="2008970"/>
          </a:xfrm>
          <a:prstGeom prst="rect">
            <a:avLst/>
          </a:prstGeom>
        </p:spPr>
      </p:pic>
      <p:pic>
        <p:nvPicPr>
          <p:cNvPr id="3" name="Immagine 2">
            <a:extLst>
              <a:ext uri="{FF2B5EF4-FFF2-40B4-BE49-F238E27FC236}">
                <a16:creationId xmlns:a16="http://schemas.microsoft.com/office/drawing/2014/main" id="{A8637151-B2A6-4E16-B5BE-5F469FF192A4}"/>
              </a:ext>
            </a:extLst>
          </p:cNvPr>
          <p:cNvPicPr>
            <a:picLocks noChangeAspect="1"/>
          </p:cNvPicPr>
          <p:nvPr/>
        </p:nvPicPr>
        <p:blipFill rotWithShape="1">
          <a:blip r:embed="rId6"/>
          <a:srcRect b="7327"/>
          <a:stretch/>
        </p:blipFill>
        <p:spPr>
          <a:xfrm>
            <a:off x="1802014" y="782878"/>
            <a:ext cx="3370857" cy="2008971"/>
          </a:xfrm>
          <a:prstGeom prst="rect">
            <a:avLst/>
          </a:prstGeom>
        </p:spPr>
      </p:pic>
      <p:pic>
        <p:nvPicPr>
          <p:cNvPr id="4" name="Immagine 3">
            <a:extLst>
              <a:ext uri="{FF2B5EF4-FFF2-40B4-BE49-F238E27FC236}">
                <a16:creationId xmlns:a16="http://schemas.microsoft.com/office/drawing/2014/main" id="{735A9143-1D02-4A31-87A3-275E2A98FA21}"/>
              </a:ext>
            </a:extLst>
          </p:cNvPr>
          <p:cNvPicPr>
            <a:picLocks noChangeAspect="1"/>
          </p:cNvPicPr>
          <p:nvPr/>
        </p:nvPicPr>
        <p:blipFill>
          <a:blip r:embed="rId7"/>
          <a:stretch>
            <a:fillRect/>
          </a:stretch>
        </p:blipFill>
        <p:spPr>
          <a:xfrm>
            <a:off x="98" y="780115"/>
            <a:ext cx="1955382" cy="3256491"/>
          </a:xfrm>
          <a:prstGeom prst="rect">
            <a:avLst/>
          </a:prstGeom>
        </p:spPr>
      </p:pic>
      <p:pic>
        <p:nvPicPr>
          <p:cNvPr id="9" name="Immagine 8">
            <a:extLst>
              <a:ext uri="{FF2B5EF4-FFF2-40B4-BE49-F238E27FC236}">
                <a16:creationId xmlns:a16="http://schemas.microsoft.com/office/drawing/2014/main" id="{BEE03DDA-B06A-45DE-AC5A-929BF7E3D280}"/>
              </a:ext>
            </a:extLst>
          </p:cNvPr>
          <p:cNvPicPr>
            <a:picLocks noChangeAspect="1"/>
          </p:cNvPicPr>
          <p:nvPr/>
        </p:nvPicPr>
        <p:blipFill rotWithShape="1">
          <a:blip r:embed="rId5"/>
          <a:srcRect t="50885"/>
          <a:stretch/>
        </p:blipFill>
        <p:spPr>
          <a:xfrm>
            <a:off x="5153821" y="780115"/>
            <a:ext cx="2010148" cy="2008970"/>
          </a:xfrm>
          <a:prstGeom prst="rect">
            <a:avLst/>
          </a:prstGeom>
        </p:spPr>
      </p:pic>
      <p:sp>
        <p:nvSpPr>
          <p:cNvPr id="10" name="Rettangolo 9">
            <a:extLst>
              <a:ext uri="{FF2B5EF4-FFF2-40B4-BE49-F238E27FC236}">
                <a16:creationId xmlns:a16="http://schemas.microsoft.com/office/drawing/2014/main" id="{FE325682-2380-4C39-ABF8-45310F7859F2}"/>
              </a:ext>
            </a:extLst>
          </p:cNvPr>
          <p:cNvSpPr/>
          <p:nvPr/>
        </p:nvSpPr>
        <p:spPr>
          <a:xfrm>
            <a:off x="9185913" y="782878"/>
            <a:ext cx="3006087" cy="5355312"/>
          </a:xfrm>
          <a:prstGeom prst="rect">
            <a:avLst/>
          </a:prstGeom>
        </p:spPr>
        <p:txBody>
          <a:bodyPr wrap="square">
            <a:spAutoFit/>
          </a:bodyPr>
          <a:lstStyle/>
          <a:p>
            <a:r>
              <a:rPr lang="en-US" sz="1600" dirty="0"/>
              <a:t>In the </a:t>
            </a:r>
            <a:r>
              <a:rPr lang="en-US" sz="1600" dirty="0" err="1"/>
              <a:t>Montevecchio</a:t>
            </a:r>
            <a:r>
              <a:rPr lang="en-US" sz="1600" dirty="0"/>
              <a:t> site there are several areas suitable </a:t>
            </a:r>
            <a:r>
              <a:rPr lang="en-US" sz="1600" b="1" dirty="0"/>
              <a:t>for touristic re-development</a:t>
            </a:r>
            <a:r>
              <a:rPr lang="en-US" sz="1600" dirty="0"/>
              <a:t> through:</a:t>
            </a:r>
          </a:p>
          <a:p>
            <a:pPr marL="285750" indent="-285750">
              <a:buFont typeface="Arial" panose="020B0604020202020204" pitchFamily="34" charset="0"/>
              <a:buChar char="•"/>
            </a:pPr>
            <a:r>
              <a:rPr lang="en-US" sz="1600" dirty="0"/>
              <a:t>the recovery of historical mine industrial buildings </a:t>
            </a:r>
          </a:p>
          <a:p>
            <a:pPr marL="285750" indent="-285750">
              <a:buFont typeface="Arial" panose="020B0604020202020204" pitchFamily="34" charset="0"/>
              <a:buChar char="•"/>
            </a:pPr>
            <a:r>
              <a:rPr lang="en-US" sz="1600" dirty="0"/>
              <a:t>the restoration of historical mine accommodations</a:t>
            </a:r>
          </a:p>
          <a:p>
            <a:pPr marL="285750" indent="-285750">
              <a:buFont typeface="Arial" panose="020B0604020202020204" pitchFamily="34" charset="0"/>
              <a:buChar char="•"/>
            </a:pPr>
            <a:r>
              <a:rPr lang="en-US" sz="1600" dirty="0"/>
              <a:t>the setting of naturalistic trail itineraries</a:t>
            </a:r>
          </a:p>
          <a:p>
            <a:endParaRPr lang="en-US" sz="1100" dirty="0"/>
          </a:p>
          <a:p>
            <a:r>
              <a:rPr lang="en-US" sz="1600" dirty="0"/>
              <a:t>Local communities </a:t>
            </a:r>
            <a:r>
              <a:rPr lang="en-US" sz="1600" b="1" dirty="0"/>
              <a:t>have already identified and partially restored</a:t>
            </a:r>
            <a:r>
              <a:rPr lang="en-US" sz="1600" dirty="0"/>
              <a:t> some of these areas</a:t>
            </a:r>
          </a:p>
          <a:p>
            <a:endParaRPr lang="en-US" sz="1100" dirty="0"/>
          </a:p>
          <a:p>
            <a:r>
              <a:rPr lang="en-US" sz="1600" dirty="0"/>
              <a:t>Management of HM soil contamination and risk assessment </a:t>
            </a:r>
            <a:r>
              <a:rPr lang="en-US" sz="1600" b="1" dirty="0"/>
              <a:t>should account for the public health needs related to the future redevelopment</a:t>
            </a:r>
          </a:p>
        </p:txBody>
      </p:sp>
      <p:sp>
        <p:nvSpPr>
          <p:cNvPr id="11" name="CustomShape 1">
            <a:extLst>
              <a:ext uri="{FF2B5EF4-FFF2-40B4-BE49-F238E27FC236}">
                <a16:creationId xmlns:a16="http://schemas.microsoft.com/office/drawing/2014/main" id="{190BC522-E444-43D3-8C7F-D11638F6C9CD}"/>
              </a:ext>
            </a:extLst>
          </p:cNvPr>
          <p:cNvSpPr/>
          <p:nvPr/>
        </p:nvSpPr>
        <p:spPr>
          <a:xfrm>
            <a:off x="990847" y="281419"/>
            <a:ext cx="8054564" cy="398655"/>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en-US" sz="2000" b="1" strike="noStrike" spc="-1" dirty="0">
                <a:solidFill>
                  <a:srgbClr val="822642"/>
                </a:solidFill>
                <a:latin typeface="+mj-lt"/>
              </a:rPr>
              <a:t>The redevelopment of the mining area</a:t>
            </a:r>
            <a:endParaRPr lang="en-US" sz="2000" b="0" strike="noStrike" spc="-1" dirty="0">
              <a:solidFill>
                <a:srgbClr val="822642"/>
              </a:solidFill>
              <a:latin typeface="+mj-lt"/>
            </a:endParaRPr>
          </a:p>
        </p:txBody>
      </p:sp>
    </p:spTree>
    <p:extLst>
      <p:ext uri="{BB962C8B-B14F-4D97-AF65-F5344CB8AC3E}">
        <p14:creationId xmlns:p14="http://schemas.microsoft.com/office/powerpoint/2010/main" val="14799020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contenuto 2">
            <a:extLst>
              <a:ext uri="{FF2B5EF4-FFF2-40B4-BE49-F238E27FC236}">
                <a16:creationId xmlns:a16="http://schemas.microsoft.com/office/drawing/2014/main" id="{89214CE1-DFC2-4402-9A98-F1C6275858FC}"/>
              </a:ext>
            </a:extLst>
          </p:cNvPr>
          <p:cNvSpPr txBox="1">
            <a:spLocks/>
          </p:cNvSpPr>
          <p:nvPr/>
        </p:nvSpPr>
        <p:spPr>
          <a:xfrm>
            <a:off x="549479" y="2589791"/>
            <a:ext cx="3713112" cy="442942"/>
          </a:xfrm>
          <a:prstGeom prst="rect">
            <a:avLst/>
          </a:prstGeom>
          <a:solidFill>
            <a:schemeClr val="accent1">
              <a:lumMod val="20000"/>
              <a:lumOff val="80000"/>
              <a:alpha val="57000"/>
            </a:schemeClr>
          </a:solidFill>
          <a:ln w="15875">
            <a:solidFill>
              <a:srgbClr val="00B0F0"/>
            </a:solidFill>
            <a:miter lim="800000"/>
            <a:headEnd/>
            <a:tailEnd type="arrow" w="med" len="med"/>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fontAlgn="base">
              <a:spcBef>
                <a:spcPct val="0"/>
              </a:spcBef>
              <a:spcAft>
                <a:spcPct val="0"/>
              </a:spcAft>
              <a:buClr>
                <a:srgbClr val="00B0F0"/>
              </a:buClr>
              <a:buFont typeface="Wingdings" panose="05000000000000000000" pitchFamily="2" charset="2"/>
              <a:buChar char="q"/>
            </a:pPr>
            <a:r>
              <a:rPr lang="it-IT" sz="1200" b="1" dirty="0" err="1">
                <a:latin typeface="Arial" panose="020B0604020202020204" pitchFamily="34" charset="0"/>
              </a:rPr>
              <a:t>Context</a:t>
            </a:r>
            <a:r>
              <a:rPr lang="it-IT" sz="1200" b="1" dirty="0">
                <a:latin typeface="Arial" panose="020B0604020202020204" pitchFamily="34" charset="0"/>
              </a:rPr>
              <a:t>: </a:t>
            </a:r>
            <a:r>
              <a:rPr lang="it-IT" sz="1200" dirty="0" err="1">
                <a:latin typeface="Arial" panose="020B0604020202020204" pitchFamily="34" charset="0"/>
              </a:rPr>
              <a:t>natural</a:t>
            </a:r>
            <a:r>
              <a:rPr lang="it-IT" sz="1200" dirty="0">
                <a:latin typeface="Arial" panose="020B0604020202020204" pitchFamily="34" charset="0"/>
              </a:rPr>
              <a:t> beauty of the </a:t>
            </a:r>
            <a:r>
              <a:rPr lang="it-IT" sz="1200" dirty="0" err="1">
                <a:latin typeface="Arial" panose="020B0604020202020204" pitchFamily="34" charset="0"/>
              </a:rPr>
              <a:t>landscapes</a:t>
            </a:r>
            <a:r>
              <a:rPr lang="it-IT" sz="1200" dirty="0">
                <a:latin typeface="Arial" panose="020B0604020202020204" pitchFamily="34" charset="0"/>
              </a:rPr>
              <a:t>,   </a:t>
            </a:r>
            <a:r>
              <a:rPr lang="it-IT" sz="1200" dirty="0" err="1">
                <a:latin typeface="Arial" panose="020B0604020202020204" pitchFamily="34" charset="0"/>
              </a:rPr>
              <a:t>environmental</a:t>
            </a:r>
            <a:r>
              <a:rPr lang="it-IT" sz="1200" dirty="0">
                <a:latin typeface="Arial" panose="020B0604020202020204" pitchFamily="34" charset="0"/>
              </a:rPr>
              <a:t> </a:t>
            </a:r>
            <a:r>
              <a:rPr lang="it-IT" sz="1200" dirty="0" err="1">
                <a:latin typeface="Arial" panose="020B0604020202020204" pitchFamily="34" charset="0"/>
              </a:rPr>
              <a:t>constraints</a:t>
            </a:r>
            <a:r>
              <a:rPr lang="it-IT" sz="1200" dirty="0">
                <a:latin typeface="Arial" panose="020B0604020202020204" pitchFamily="34" charset="0"/>
              </a:rPr>
              <a:t>, </a:t>
            </a:r>
            <a:r>
              <a:rPr lang="en-US" altLang="it-IT" sz="1200" dirty="0">
                <a:latin typeface="Arial" panose="020B0604020202020204" pitchFamily="34" charset="0"/>
              </a:rPr>
              <a:t>mountainous areas</a:t>
            </a:r>
          </a:p>
          <a:p>
            <a:pPr algn="ctr" fontAlgn="base">
              <a:spcBef>
                <a:spcPct val="0"/>
              </a:spcBef>
              <a:spcAft>
                <a:spcPct val="0"/>
              </a:spcAft>
              <a:buFontTx/>
              <a:buNone/>
            </a:pPr>
            <a:endParaRPr lang="it-IT" sz="1200" b="1" dirty="0">
              <a:latin typeface="Arial" panose="020B0604020202020204" pitchFamily="34" charset="0"/>
            </a:endParaRPr>
          </a:p>
        </p:txBody>
      </p:sp>
      <p:pic>
        <p:nvPicPr>
          <p:cNvPr id="5" name="Picture 8">
            <a:extLst>
              <a:ext uri="{FF2B5EF4-FFF2-40B4-BE49-F238E27FC236}">
                <a16:creationId xmlns:a16="http://schemas.microsoft.com/office/drawing/2014/main" id="{0677CCF5-D7B8-4988-949E-585D270938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5002" y="838146"/>
            <a:ext cx="1945492" cy="1459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uppo 14">
            <a:extLst>
              <a:ext uri="{FF2B5EF4-FFF2-40B4-BE49-F238E27FC236}">
                <a16:creationId xmlns:a16="http://schemas.microsoft.com/office/drawing/2014/main" id="{CC4BB57F-B9DC-4C52-B335-E01A3A8EFD5B}"/>
              </a:ext>
            </a:extLst>
          </p:cNvPr>
          <p:cNvGrpSpPr>
            <a:grpSpLocks/>
          </p:cNvGrpSpPr>
          <p:nvPr/>
        </p:nvGrpSpPr>
        <p:grpSpPr bwMode="auto">
          <a:xfrm>
            <a:off x="3842334" y="683987"/>
            <a:ext cx="5537958" cy="1476135"/>
            <a:chOff x="2980950" y="925033"/>
            <a:chExt cx="6301164" cy="1815606"/>
          </a:xfrm>
        </p:grpSpPr>
        <p:sp>
          <p:nvSpPr>
            <p:cNvPr id="7" name="Rettangolo arrotondato 5">
              <a:extLst>
                <a:ext uri="{FF2B5EF4-FFF2-40B4-BE49-F238E27FC236}">
                  <a16:creationId xmlns:a16="http://schemas.microsoft.com/office/drawing/2014/main" id="{B6244982-9DFB-4E1A-8DE5-01B057F75A2B}"/>
                </a:ext>
              </a:extLst>
            </p:cNvPr>
            <p:cNvSpPr/>
            <p:nvPr/>
          </p:nvSpPr>
          <p:spPr>
            <a:xfrm>
              <a:off x="3646378" y="925033"/>
              <a:ext cx="4625747" cy="1815606"/>
            </a:xfrm>
            <a:prstGeom prst="roundRect">
              <a:avLst/>
            </a:prstGeom>
            <a:gradFill flip="none" rotWithShape="1">
              <a:gsLst>
                <a:gs pos="59300">
                  <a:schemeClr val="accent6"/>
                </a:gs>
                <a:gs pos="81430">
                  <a:schemeClr val="accent6">
                    <a:lumMod val="20000"/>
                    <a:lumOff val="80000"/>
                  </a:schemeClr>
                </a:gs>
                <a:gs pos="24795">
                  <a:schemeClr val="accent6">
                    <a:lumMod val="20000"/>
                    <a:lumOff val="80000"/>
                  </a:schemeClr>
                </a:gs>
                <a:gs pos="0">
                  <a:schemeClr val="accent6">
                    <a:lumMod val="60000"/>
                    <a:lumOff val="40000"/>
                  </a:schemeClr>
                </a:gs>
                <a:gs pos="45000">
                  <a:schemeClr val="accent6">
                    <a:lumMod val="20000"/>
                    <a:lumOff val="80000"/>
                  </a:schemeClr>
                </a:gs>
                <a:gs pos="70000">
                  <a:srgbClr val="FF0300"/>
                </a:gs>
                <a:gs pos="100000">
                  <a:srgbClr val="4D0808"/>
                </a:gs>
              </a:gsLst>
              <a:lin ang="5400000" scaled="0"/>
              <a:tileRect r="-100000" b="-100000"/>
            </a:gradFill>
          </p:spPr>
          <p:style>
            <a:lnRef idx="2">
              <a:schemeClr val="accent6"/>
            </a:lnRef>
            <a:fillRef idx="1">
              <a:schemeClr val="lt1"/>
            </a:fillRef>
            <a:effectRef idx="0">
              <a:schemeClr val="accent6"/>
            </a:effectRef>
            <a:fontRef idx="minor">
              <a:schemeClr val="dk1"/>
            </a:fontRef>
          </p:style>
          <p:txBody>
            <a:bodyPr anchor="ctr"/>
            <a:lstStyle/>
            <a:p>
              <a:pPr algn="ctr">
                <a:defRPr/>
              </a:pPr>
              <a:r>
                <a:rPr lang="it-IT" dirty="0"/>
                <a:t>First </a:t>
              </a:r>
              <a:r>
                <a:rPr lang="it-IT" dirty="0" err="1"/>
                <a:t>thing</a:t>
              </a:r>
              <a:r>
                <a:rPr lang="it-IT" dirty="0"/>
                <a:t> to do: </a:t>
              </a:r>
            </a:p>
            <a:p>
              <a:pPr algn="ctr">
                <a:defRPr/>
              </a:pPr>
              <a:r>
                <a:rPr lang="en-US" dirty="0"/>
                <a:t>best environmental results in a sustainable way </a:t>
              </a:r>
              <a:r>
                <a:rPr lang="it-IT" dirty="0"/>
                <a:t> </a:t>
              </a:r>
              <a:r>
                <a:rPr lang="it-IT" dirty="0" err="1"/>
                <a:t>but</a:t>
              </a:r>
              <a:r>
                <a:rPr lang="it-IT" dirty="0"/>
                <a:t>…</a:t>
              </a:r>
            </a:p>
            <a:p>
              <a:pPr algn="ctr">
                <a:defRPr/>
              </a:pPr>
              <a:r>
                <a:rPr lang="it-IT" dirty="0" err="1"/>
                <a:t>Is</a:t>
              </a:r>
              <a:r>
                <a:rPr lang="it-IT" dirty="0"/>
                <a:t> the </a:t>
              </a:r>
              <a:r>
                <a:rPr lang="it-IT" dirty="0" err="1"/>
                <a:t>process</a:t>
              </a:r>
              <a:r>
                <a:rPr lang="it-IT" dirty="0"/>
                <a:t> </a:t>
              </a:r>
              <a:r>
                <a:rPr lang="it-IT" dirty="0" err="1"/>
                <a:t>actually</a:t>
              </a:r>
              <a:r>
                <a:rPr lang="it-IT" dirty="0"/>
                <a:t> </a:t>
              </a:r>
              <a:r>
                <a:rPr lang="it-IT" dirty="0" err="1"/>
                <a:t>reversible</a:t>
              </a:r>
              <a:r>
                <a:rPr lang="it-IT" dirty="0"/>
                <a:t>?</a:t>
              </a:r>
            </a:p>
          </p:txBody>
        </p:sp>
        <p:pic>
          <p:nvPicPr>
            <p:cNvPr id="8" name="Picture 13" descr="http://www.bioboy.it/immagini-riciclaggio-rifiuti/carta-riciclata-riciclabile-verde.jpg">
              <a:extLst>
                <a:ext uri="{FF2B5EF4-FFF2-40B4-BE49-F238E27FC236}">
                  <a16:creationId xmlns:a16="http://schemas.microsoft.com/office/drawing/2014/main" id="{9F062AF0-1800-4F5A-BB5D-C6351544CE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248" t="9512" r="19228" b="23096"/>
            <a:stretch>
              <a:fillRect/>
            </a:stretch>
          </p:blipFill>
          <p:spPr bwMode="auto">
            <a:xfrm>
              <a:off x="2980950" y="1575022"/>
              <a:ext cx="956349" cy="901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descr="http://it.forex-online.me/media/dollar.jpg">
              <a:extLst>
                <a:ext uri="{FF2B5EF4-FFF2-40B4-BE49-F238E27FC236}">
                  <a16:creationId xmlns:a16="http://schemas.microsoft.com/office/drawing/2014/main" id="{6FD64EAA-B766-4D43-902C-CE02A82F9D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5585" y="1559399"/>
              <a:ext cx="1276529" cy="932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Rettangolo 9">
            <a:extLst>
              <a:ext uri="{FF2B5EF4-FFF2-40B4-BE49-F238E27FC236}">
                <a16:creationId xmlns:a16="http://schemas.microsoft.com/office/drawing/2014/main" id="{90B0A0FD-0962-431B-82E5-86C13B860ABE}"/>
              </a:ext>
            </a:extLst>
          </p:cNvPr>
          <p:cNvSpPr/>
          <p:nvPr/>
        </p:nvSpPr>
        <p:spPr>
          <a:xfrm>
            <a:off x="4517932" y="2589791"/>
            <a:ext cx="2813235" cy="1084694"/>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none" rtlCol="0" anchor="ctr"/>
          <a:lstStyle/>
          <a:p>
            <a:pPr algn="ctr" fontAlgn="base">
              <a:spcBef>
                <a:spcPct val="0"/>
              </a:spcBef>
              <a:spcAft>
                <a:spcPct val="0"/>
              </a:spcAft>
            </a:pPr>
            <a:r>
              <a:rPr lang="it-IT" sz="1400" b="1" dirty="0" err="1">
                <a:latin typeface="Arial" pitchFamily="34" charset="0"/>
                <a:ea typeface="ＭＳ Ｐゴシック" pitchFamily="34" charset="-128"/>
                <a:cs typeface="Arial" pitchFamily="34" charset="0"/>
              </a:rPr>
              <a:t>Soil</a:t>
            </a:r>
            <a:r>
              <a:rPr lang="it-IT" sz="1400" b="1" dirty="0">
                <a:latin typeface="Arial" pitchFamily="34" charset="0"/>
                <a:ea typeface="ＭＳ Ｐゴシック" pitchFamily="34" charset="-128"/>
                <a:cs typeface="Arial" pitchFamily="34" charset="0"/>
              </a:rPr>
              <a:t> &amp; Mining Waste Dumping in</a:t>
            </a:r>
          </a:p>
          <a:p>
            <a:pPr algn="ctr" fontAlgn="base">
              <a:spcBef>
                <a:spcPct val="0"/>
              </a:spcBef>
              <a:spcAft>
                <a:spcPct val="0"/>
              </a:spcAft>
            </a:pPr>
            <a:r>
              <a:rPr lang="it-IT" sz="1400" b="1" dirty="0" err="1">
                <a:latin typeface="Arial" pitchFamily="34" charset="0"/>
                <a:ea typeface="ＭＳ Ｐゴシック" pitchFamily="34" charset="-128"/>
                <a:cs typeface="Arial" pitchFamily="34" charset="0"/>
              </a:rPr>
              <a:t>Main</a:t>
            </a:r>
            <a:r>
              <a:rPr lang="it-IT" sz="1400" b="1" dirty="0">
                <a:latin typeface="Arial" pitchFamily="34" charset="0"/>
                <a:ea typeface="ＭＳ Ｐゴシック" pitchFamily="34" charset="-128"/>
                <a:cs typeface="Arial" pitchFamily="34" charset="0"/>
              </a:rPr>
              <a:t> </a:t>
            </a:r>
            <a:r>
              <a:rPr lang="it-IT" sz="1400" b="1" dirty="0" err="1">
                <a:latin typeface="Arial" pitchFamily="34" charset="0"/>
                <a:ea typeface="ＭＳ Ｐゴシック" pitchFamily="34" charset="-128"/>
                <a:cs typeface="Arial" pitchFamily="34" charset="0"/>
              </a:rPr>
              <a:t>Disposal</a:t>
            </a:r>
            <a:r>
              <a:rPr lang="it-IT" sz="1400" b="1" dirty="0">
                <a:latin typeface="Arial" pitchFamily="34" charset="0"/>
                <a:ea typeface="ＭＳ Ｐゴシック" pitchFamily="34" charset="-128"/>
                <a:cs typeface="Arial" pitchFamily="34" charset="0"/>
              </a:rPr>
              <a:t> </a:t>
            </a:r>
            <a:r>
              <a:rPr lang="it-IT" sz="1400" b="1" dirty="0" err="1">
                <a:latin typeface="Arial" pitchFamily="34" charset="0"/>
                <a:ea typeface="ＭＳ Ｐゴシック" pitchFamily="34" charset="-128"/>
                <a:cs typeface="Arial" pitchFamily="34" charset="0"/>
              </a:rPr>
              <a:t>Sites</a:t>
            </a:r>
            <a:r>
              <a:rPr lang="it-IT" sz="1400" b="1" dirty="0">
                <a:latin typeface="Arial" pitchFamily="34" charset="0"/>
                <a:ea typeface="ＭＳ Ｐゴシック" pitchFamily="34" charset="-128"/>
                <a:cs typeface="Arial" pitchFamily="34" charset="0"/>
              </a:rPr>
              <a:t> (MDS)? </a:t>
            </a:r>
          </a:p>
          <a:p>
            <a:pPr algn="ctr" fontAlgn="base">
              <a:spcBef>
                <a:spcPct val="0"/>
              </a:spcBef>
              <a:spcAft>
                <a:spcPct val="0"/>
              </a:spcAft>
            </a:pPr>
            <a:r>
              <a:rPr lang="it-IT" sz="1600" b="1" dirty="0" err="1">
                <a:solidFill>
                  <a:srgbClr val="C00000"/>
                </a:solidFill>
                <a:latin typeface="Arial" pitchFamily="34" charset="0"/>
                <a:ea typeface="ＭＳ Ｐゴシック" pitchFamily="34" charset="-128"/>
                <a:cs typeface="Arial" pitchFamily="34" charset="0"/>
              </a:rPr>
              <a:t>Where</a:t>
            </a:r>
            <a:r>
              <a:rPr lang="it-IT" sz="1600" b="1" dirty="0">
                <a:solidFill>
                  <a:srgbClr val="C00000"/>
                </a:solidFill>
                <a:latin typeface="Arial" pitchFamily="34" charset="0"/>
                <a:ea typeface="ＭＳ Ｐゴシック" pitchFamily="34" charset="-128"/>
                <a:cs typeface="Arial" pitchFamily="34" charset="0"/>
              </a:rPr>
              <a:t>? </a:t>
            </a:r>
          </a:p>
          <a:p>
            <a:pPr algn="ctr" fontAlgn="base">
              <a:spcBef>
                <a:spcPct val="0"/>
              </a:spcBef>
              <a:spcAft>
                <a:spcPct val="0"/>
              </a:spcAft>
            </a:pPr>
            <a:r>
              <a:rPr lang="it-IT" sz="1600" b="1" dirty="0">
                <a:solidFill>
                  <a:srgbClr val="C00000"/>
                </a:solidFill>
                <a:latin typeface="Arial" pitchFamily="34" charset="0"/>
                <a:ea typeface="ＭＳ Ｐゴシック" pitchFamily="34" charset="-128"/>
                <a:cs typeface="Arial" pitchFamily="34" charset="0"/>
              </a:rPr>
              <a:t>Not </a:t>
            </a:r>
            <a:r>
              <a:rPr lang="it-IT" sz="1600" b="1" dirty="0" err="1">
                <a:solidFill>
                  <a:srgbClr val="C00000"/>
                </a:solidFill>
                <a:latin typeface="Arial" pitchFamily="34" charset="0"/>
                <a:ea typeface="ＭＳ Ｐゴシック" pitchFamily="34" charset="-128"/>
                <a:cs typeface="Arial" pitchFamily="34" charset="0"/>
              </a:rPr>
              <a:t>enough</a:t>
            </a:r>
            <a:r>
              <a:rPr lang="it-IT" sz="1600" b="1" dirty="0">
                <a:solidFill>
                  <a:srgbClr val="C00000"/>
                </a:solidFill>
                <a:latin typeface="Arial" pitchFamily="34" charset="0"/>
                <a:ea typeface="ＭＳ Ｐゴシック" pitchFamily="34" charset="-128"/>
                <a:cs typeface="Arial" pitchFamily="34" charset="0"/>
              </a:rPr>
              <a:t> </a:t>
            </a:r>
            <a:r>
              <a:rPr lang="it-IT" sz="1600" b="1" dirty="0" err="1">
                <a:solidFill>
                  <a:srgbClr val="C00000"/>
                </a:solidFill>
                <a:latin typeface="Arial" pitchFamily="34" charset="0"/>
                <a:ea typeface="ＭＳ Ｐゴシック" pitchFamily="34" charset="-128"/>
                <a:cs typeface="Arial" pitchFamily="34" charset="0"/>
              </a:rPr>
              <a:t>space</a:t>
            </a:r>
            <a:r>
              <a:rPr lang="it-IT" sz="1600" b="1" dirty="0">
                <a:solidFill>
                  <a:srgbClr val="C00000"/>
                </a:solidFill>
                <a:latin typeface="Arial" pitchFamily="34" charset="0"/>
                <a:ea typeface="ＭＳ Ｐゴシック" pitchFamily="34" charset="-128"/>
                <a:cs typeface="Arial" pitchFamily="34" charset="0"/>
              </a:rPr>
              <a:t> </a:t>
            </a:r>
          </a:p>
        </p:txBody>
      </p:sp>
      <p:sp>
        <p:nvSpPr>
          <p:cNvPr id="11" name="Rettangolo con angoli arrotondati 10">
            <a:extLst>
              <a:ext uri="{FF2B5EF4-FFF2-40B4-BE49-F238E27FC236}">
                <a16:creationId xmlns:a16="http://schemas.microsoft.com/office/drawing/2014/main" id="{4653A67A-2B5F-4136-9641-6D2522144770}"/>
              </a:ext>
            </a:extLst>
          </p:cNvPr>
          <p:cNvSpPr/>
          <p:nvPr/>
        </p:nvSpPr>
        <p:spPr>
          <a:xfrm>
            <a:off x="3088765" y="4182351"/>
            <a:ext cx="5843016" cy="956158"/>
          </a:xfrm>
          <a:prstGeom prst="roundRect">
            <a:avLst/>
          </a:prstGeom>
          <a:ln w="38100">
            <a:headEnd/>
            <a:tailEnd/>
          </a:ln>
        </p:spPr>
        <p:style>
          <a:lnRef idx="3">
            <a:schemeClr val="lt1"/>
          </a:lnRef>
          <a:fillRef idx="1">
            <a:schemeClr val="accent5"/>
          </a:fillRef>
          <a:effectRef idx="1">
            <a:schemeClr val="accent5"/>
          </a:effectRef>
          <a:fontRef idx="minor">
            <a:schemeClr val="lt1"/>
          </a:fontRef>
        </p:style>
        <p:txBody>
          <a:bodyPr wrap="none" rtlCol="0" anchor="ctr"/>
          <a:lstStyle/>
          <a:p>
            <a:pPr algn="ctr" fontAlgn="base">
              <a:spcBef>
                <a:spcPct val="0"/>
              </a:spcBef>
              <a:spcAft>
                <a:spcPct val="0"/>
              </a:spcAft>
            </a:pPr>
            <a:r>
              <a:rPr lang="it-IT" altLang="it-IT" sz="2000" b="1" dirty="0">
                <a:solidFill>
                  <a:schemeClr val="bg1"/>
                </a:solidFill>
                <a:latin typeface="Arial" pitchFamily="34" charset="0"/>
                <a:ea typeface="ＭＳ Ｐゴシック" pitchFamily="34" charset="-128"/>
                <a:cs typeface="Arial" pitchFamily="34" charset="0"/>
              </a:rPr>
              <a:t>RISK ASSESSMENT </a:t>
            </a:r>
          </a:p>
          <a:p>
            <a:pPr algn="ctr" fontAlgn="base">
              <a:spcBef>
                <a:spcPct val="0"/>
              </a:spcBef>
              <a:spcAft>
                <a:spcPct val="0"/>
              </a:spcAft>
            </a:pPr>
            <a:r>
              <a:rPr lang="it-IT" altLang="it-IT" sz="2000" b="1" i="1" dirty="0" err="1">
                <a:solidFill>
                  <a:schemeClr val="bg1"/>
                </a:solidFill>
                <a:latin typeface="Arial" pitchFamily="34" charset="0"/>
                <a:ea typeface="ＭＳ Ｐゴシック" pitchFamily="34" charset="-128"/>
                <a:cs typeface="Arial" pitchFamily="34" charset="0"/>
              </a:rPr>
              <a:t>based</a:t>
            </a:r>
            <a:r>
              <a:rPr lang="it-IT" altLang="it-IT" sz="2000" b="1" i="1" dirty="0">
                <a:solidFill>
                  <a:schemeClr val="bg1"/>
                </a:solidFill>
                <a:latin typeface="Arial" pitchFamily="34" charset="0"/>
                <a:ea typeface="ＭＳ Ｐゴシック" pitchFamily="34" charset="-128"/>
                <a:cs typeface="Arial" pitchFamily="34" charset="0"/>
              </a:rPr>
              <a:t> on the </a:t>
            </a:r>
            <a:r>
              <a:rPr lang="it-IT" altLang="it-IT" sz="2000" b="1" i="1" dirty="0" err="1">
                <a:solidFill>
                  <a:schemeClr val="bg1"/>
                </a:solidFill>
                <a:latin typeface="Arial" pitchFamily="34" charset="0"/>
                <a:ea typeface="ＭＳ Ｐゴシック" pitchFamily="34" charset="-128"/>
                <a:cs typeface="Arial" pitchFamily="34" charset="0"/>
              </a:rPr>
              <a:t>real</a:t>
            </a:r>
            <a:r>
              <a:rPr lang="it-IT" altLang="it-IT" sz="2000" b="1" i="1" dirty="0">
                <a:solidFill>
                  <a:schemeClr val="bg1"/>
                </a:solidFill>
                <a:latin typeface="Arial" pitchFamily="34" charset="0"/>
                <a:ea typeface="ＭＳ Ｐゴシック" pitchFamily="34" charset="-128"/>
                <a:cs typeface="Arial" pitchFamily="34" charset="0"/>
              </a:rPr>
              <a:t> </a:t>
            </a:r>
            <a:r>
              <a:rPr lang="it-IT" altLang="it-IT" sz="2000" b="1" i="1" dirty="0" err="1">
                <a:solidFill>
                  <a:schemeClr val="bg1"/>
                </a:solidFill>
                <a:latin typeface="Arial" pitchFamily="34" charset="0"/>
                <a:ea typeface="ＭＳ Ｐゴシック" pitchFamily="34" charset="-128"/>
                <a:cs typeface="Arial" pitchFamily="34" charset="0"/>
              </a:rPr>
              <a:t>fruition</a:t>
            </a:r>
            <a:r>
              <a:rPr lang="it-IT" altLang="it-IT" sz="2000" b="1" i="1" dirty="0">
                <a:solidFill>
                  <a:schemeClr val="bg1"/>
                </a:solidFill>
                <a:latin typeface="Arial" pitchFamily="34" charset="0"/>
                <a:ea typeface="ＭＳ Ｐゴシック" pitchFamily="34" charset="-128"/>
                <a:cs typeface="Arial" pitchFamily="34" charset="0"/>
              </a:rPr>
              <a:t> of the </a:t>
            </a:r>
            <a:r>
              <a:rPr lang="it-IT" altLang="it-IT" sz="2000" b="1" i="1" dirty="0" err="1">
                <a:solidFill>
                  <a:schemeClr val="bg1"/>
                </a:solidFill>
                <a:latin typeface="Arial" pitchFamily="34" charset="0"/>
                <a:ea typeface="ＭＳ Ｐゴシック" pitchFamily="34" charset="-128"/>
                <a:cs typeface="Arial" pitchFamily="34" charset="0"/>
              </a:rPr>
              <a:t>areas</a:t>
            </a:r>
            <a:r>
              <a:rPr lang="it-IT" altLang="it-IT" sz="2000" b="1" i="1" dirty="0">
                <a:solidFill>
                  <a:schemeClr val="bg1"/>
                </a:solidFill>
                <a:latin typeface="Arial" pitchFamily="34" charset="0"/>
                <a:ea typeface="ＭＳ Ｐゴシック" pitchFamily="34" charset="-128"/>
                <a:cs typeface="Arial" pitchFamily="34" charset="0"/>
              </a:rPr>
              <a:t> </a:t>
            </a:r>
          </a:p>
          <a:p>
            <a:pPr algn="ctr" fontAlgn="base">
              <a:spcBef>
                <a:spcPct val="0"/>
              </a:spcBef>
              <a:spcAft>
                <a:spcPct val="0"/>
              </a:spcAft>
            </a:pPr>
            <a:r>
              <a:rPr lang="it-IT" altLang="it-IT" sz="2000" b="1" i="1" dirty="0">
                <a:solidFill>
                  <a:schemeClr val="bg1"/>
                </a:solidFill>
                <a:latin typeface="Arial" pitchFamily="34" charset="0"/>
                <a:ea typeface="ＭＳ Ｐゴシック" pitchFamily="34" charset="-128"/>
                <a:cs typeface="Arial" pitchFamily="34" charset="0"/>
              </a:rPr>
              <a:t>and on future </a:t>
            </a:r>
            <a:r>
              <a:rPr lang="it-IT" altLang="it-IT" sz="2000" b="1" i="1" dirty="0" err="1">
                <a:solidFill>
                  <a:schemeClr val="bg1"/>
                </a:solidFill>
                <a:latin typeface="Arial" pitchFamily="34" charset="0"/>
                <a:ea typeface="ＭＳ Ｐゴシック" pitchFamily="34" charset="-128"/>
                <a:cs typeface="Arial" pitchFamily="34" charset="0"/>
              </a:rPr>
              <a:t>redevelopment</a:t>
            </a:r>
            <a:endParaRPr lang="it-IT" altLang="it-IT" sz="2000" b="1" i="1" dirty="0">
              <a:solidFill>
                <a:schemeClr val="bg1"/>
              </a:solidFill>
              <a:latin typeface="Arial" pitchFamily="34" charset="0"/>
              <a:ea typeface="ＭＳ Ｐゴシック" pitchFamily="34" charset="-128"/>
              <a:cs typeface="Arial" pitchFamily="34" charset="0"/>
            </a:endParaRPr>
          </a:p>
        </p:txBody>
      </p:sp>
      <p:sp>
        <p:nvSpPr>
          <p:cNvPr id="12" name="Rettangolo 11">
            <a:extLst>
              <a:ext uri="{FF2B5EF4-FFF2-40B4-BE49-F238E27FC236}">
                <a16:creationId xmlns:a16="http://schemas.microsoft.com/office/drawing/2014/main" id="{17EE7181-AAE6-44BB-A498-75622A172E2A}"/>
              </a:ext>
            </a:extLst>
          </p:cNvPr>
          <p:cNvSpPr/>
          <p:nvPr/>
        </p:nvSpPr>
        <p:spPr>
          <a:xfrm>
            <a:off x="8492634" y="5202858"/>
            <a:ext cx="3527916" cy="792000"/>
          </a:xfrm>
          <a:prstGeom prst="rect">
            <a:avLst/>
          </a:prstGeom>
          <a:ln w="38100">
            <a:headEnd/>
            <a:tailEnd/>
          </a:ln>
        </p:spPr>
        <p:style>
          <a:lnRef idx="2">
            <a:schemeClr val="accent6">
              <a:shade val="50000"/>
            </a:schemeClr>
          </a:lnRef>
          <a:fillRef idx="1">
            <a:schemeClr val="accent6"/>
          </a:fillRef>
          <a:effectRef idx="0">
            <a:schemeClr val="accent6"/>
          </a:effectRef>
          <a:fontRef idx="minor">
            <a:schemeClr val="lt1"/>
          </a:fontRef>
        </p:style>
        <p:txBody>
          <a:bodyPr wrap="none" rtlCol="0" anchor="ctr"/>
          <a:lstStyle/>
          <a:p>
            <a:pPr algn="ctr" fontAlgn="base">
              <a:spcBef>
                <a:spcPct val="0"/>
              </a:spcBef>
              <a:spcAft>
                <a:spcPct val="0"/>
              </a:spcAft>
            </a:pPr>
            <a:r>
              <a:rPr lang="it-IT" sz="1600" b="1" dirty="0">
                <a:solidFill>
                  <a:schemeClr val="bg1"/>
                </a:solidFill>
                <a:latin typeface="Arial" pitchFamily="34" charset="0"/>
                <a:ea typeface="ＭＳ Ｐゴシック" pitchFamily="34" charset="-128"/>
                <a:cs typeface="Arial" pitchFamily="34" charset="0"/>
              </a:rPr>
              <a:t>Ranking of </a:t>
            </a:r>
            <a:r>
              <a:rPr lang="it-IT" sz="1600" b="1" dirty="0" err="1">
                <a:solidFill>
                  <a:schemeClr val="bg1"/>
                </a:solidFill>
                <a:latin typeface="Arial" pitchFamily="34" charset="0"/>
                <a:ea typeface="ＭＳ Ｐゴシック" pitchFamily="34" charset="-128"/>
                <a:cs typeface="Arial" pitchFamily="34" charset="0"/>
              </a:rPr>
              <a:t>pollution</a:t>
            </a:r>
            <a:r>
              <a:rPr lang="it-IT" sz="1600" b="1" dirty="0">
                <a:solidFill>
                  <a:schemeClr val="bg1"/>
                </a:solidFill>
                <a:latin typeface="Arial" pitchFamily="34" charset="0"/>
                <a:ea typeface="ＭＳ Ｐゴシック" pitchFamily="34" charset="-128"/>
                <a:cs typeface="Arial" pitchFamily="34" charset="0"/>
              </a:rPr>
              <a:t> sources </a:t>
            </a:r>
          </a:p>
          <a:p>
            <a:pPr algn="ctr" fontAlgn="base">
              <a:spcBef>
                <a:spcPct val="0"/>
              </a:spcBef>
              <a:spcAft>
                <a:spcPct val="0"/>
              </a:spcAft>
            </a:pPr>
            <a:r>
              <a:rPr lang="it-IT" sz="1600" b="1" dirty="0">
                <a:solidFill>
                  <a:schemeClr val="bg1"/>
                </a:solidFill>
                <a:latin typeface="Arial" pitchFamily="34" charset="0"/>
                <a:ea typeface="ＭＳ Ｐゴシック" pitchFamily="34" charset="-128"/>
                <a:cs typeface="Arial" pitchFamily="34" charset="0"/>
              </a:rPr>
              <a:t>and </a:t>
            </a:r>
            <a:r>
              <a:rPr lang="it-IT" sz="1600" b="1" dirty="0" err="1">
                <a:solidFill>
                  <a:schemeClr val="bg1"/>
                </a:solidFill>
                <a:latin typeface="Arial" pitchFamily="34" charset="0"/>
                <a:ea typeface="ＭＳ Ｐゴシック" pitchFamily="34" charset="-128"/>
                <a:cs typeface="Arial" pitchFamily="34" charset="0"/>
              </a:rPr>
              <a:t>definition</a:t>
            </a:r>
            <a:r>
              <a:rPr lang="it-IT" sz="1600" b="1" dirty="0">
                <a:solidFill>
                  <a:schemeClr val="bg1"/>
                </a:solidFill>
                <a:latin typeface="Arial" pitchFamily="34" charset="0"/>
                <a:ea typeface="ＭＳ Ｐゴシック" pitchFamily="34" charset="-128"/>
                <a:cs typeface="Arial" pitchFamily="34" charset="0"/>
              </a:rPr>
              <a:t> of appropriate</a:t>
            </a:r>
          </a:p>
          <a:p>
            <a:pPr algn="ctr" fontAlgn="base">
              <a:spcBef>
                <a:spcPct val="0"/>
              </a:spcBef>
              <a:spcAft>
                <a:spcPct val="0"/>
              </a:spcAft>
            </a:pPr>
            <a:r>
              <a:rPr lang="it-IT" sz="1600" b="1" dirty="0" err="1">
                <a:solidFill>
                  <a:schemeClr val="bg1"/>
                </a:solidFill>
                <a:latin typeface="Arial" pitchFamily="34" charset="0"/>
                <a:ea typeface="ＭＳ Ｐゴシック" pitchFamily="34" charset="-128"/>
                <a:cs typeface="Arial" pitchFamily="34" charset="0"/>
              </a:rPr>
              <a:t>remediation</a:t>
            </a:r>
            <a:r>
              <a:rPr lang="it-IT" sz="1600" b="1" dirty="0">
                <a:solidFill>
                  <a:schemeClr val="bg1"/>
                </a:solidFill>
                <a:latin typeface="Arial" pitchFamily="34" charset="0"/>
                <a:ea typeface="ＭＳ Ｐゴシック" pitchFamily="34" charset="-128"/>
                <a:cs typeface="Arial" pitchFamily="34" charset="0"/>
              </a:rPr>
              <a:t>/management </a:t>
            </a:r>
            <a:r>
              <a:rPr lang="it-IT" sz="1600" b="1" dirty="0" err="1">
                <a:solidFill>
                  <a:schemeClr val="bg1"/>
                </a:solidFill>
                <a:latin typeface="Arial" pitchFamily="34" charset="0"/>
                <a:ea typeface="ＭＳ Ｐゴシック" pitchFamily="34" charset="-128"/>
                <a:cs typeface="Arial" pitchFamily="34" charset="0"/>
              </a:rPr>
              <a:t>solutions</a:t>
            </a:r>
            <a:endParaRPr lang="it-IT" sz="1600" b="1" dirty="0">
              <a:solidFill>
                <a:schemeClr val="bg1"/>
              </a:solidFill>
              <a:latin typeface="Arial" pitchFamily="34" charset="0"/>
              <a:ea typeface="ＭＳ Ｐゴシック" pitchFamily="34" charset="-128"/>
              <a:cs typeface="Arial" pitchFamily="34" charset="0"/>
            </a:endParaRPr>
          </a:p>
        </p:txBody>
      </p:sp>
      <p:sp>
        <p:nvSpPr>
          <p:cNvPr id="13" name="Rettangolo 12">
            <a:extLst>
              <a:ext uri="{FF2B5EF4-FFF2-40B4-BE49-F238E27FC236}">
                <a16:creationId xmlns:a16="http://schemas.microsoft.com/office/drawing/2014/main" id="{E10D0EB0-A05B-484D-836E-5A65BB376161}"/>
              </a:ext>
            </a:extLst>
          </p:cNvPr>
          <p:cNvSpPr/>
          <p:nvPr/>
        </p:nvSpPr>
        <p:spPr>
          <a:xfrm>
            <a:off x="549479" y="3268879"/>
            <a:ext cx="3713112" cy="424732"/>
          </a:xfrm>
          <a:prstGeom prst="rect">
            <a:avLst/>
          </a:prstGeom>
          <a:solidFill>
            <a:schemeClr val="accent1">
              <a:lumMod val="20000"/>
              <a:lumOff val="80000"/>
              <a:alpha val="57000"/>
            </a:schemeClr>
          </a:solidFill>
          <a:ln w="15875">
            <a:solidFill>
              <a:srgbClr val="00B0F0"/>
            </a:solidFill>
            <a:miter lim="800000"/>
            <a:headEnd/>
            <a:tailEnd type="arrow" w="med" len="med"/>
          </a:ln>
        </p:spPr>
        <p:txBody>
          <a:bodyPr vert="horz" lIns="91440" tIns="45720" rIns="91440" bIns="45720" rtlCol="0">
            <a:normAutofit/>
          </a:bodyPr>
          <a:lstStyle/>
          <a:p>
            <a:pPr marL="228600" indent="-228600" algn="ctr" fontAlgn="base">
              <a:lnSpc>
                <a:spcPct val="90000"/>
              </a:lnSpc>
              <a:spcBef>
                <a:spcPct val="0"/>
              </a:spcBef>
              <a:spcAft>
                <a:spcPct val="0"/>
              </a:spcAft>
              <a:buClr>
                <a:srgbClr val="00B0F0"/>
              </a:buClr>
              <a:buFont typeface="Wingdings" panose="05000000000000000000" pitchFamily="2" charset="2"/>
              <a:buChar char="q"/>
            </a:pPr>
            <a:r>
              <a:rPr lang="it-IT" sz="1200" b="1" dirty="0">
                <a:latin typeface="Arial" panose="020B0604020202020204" pitchFamily="34" charset="0"/>
              </a:rPr>
              <a:t>Data:  </a:t>
            </a:r>
            <a:r>
              <a:rPr lang="it-IT" sz="1200" dirty="0">
                <a:latin typeface="Arial" panose="020B0604020202020204" pitchFamily="34" charset="0"/>
              </a:rPr>
              <a:t>55 km</a:t>
            </a:r>
            <a:r>
              <a:rPr lang="it-IT" sz="1200" baseline="30000" dirty="0">
                <a:latin typeface="Arial" panose="020B0604020202020204" pitchFamily="34" charset="0"/>
              </a:rPr>
              <a:t>2</a:t>
            </a:r>
            <a:r>
              <a:rPr lang="it-IT" sz="1200" dirty="0">
                <a:latin typeface="Arial" panose="020B0604020202020204" pitchFamily="34" charset="0"/>
              </a:rPr>
              <a:t> wide area,144 mining </a:t>
            </a:r>
            <a:r>
              <a:rPr lang="it-IT" sz="1200" dirty="0" err="1">
                <a:latin typeface="Arial" panose="020B0604020202020204" pitchFamily="34" charset="0"/>
              </a:rPr>
              <a:t>dumps</a:t>
            </a:r>
            <a:r>
              <a:rPr lang="it-IT" sz="1200" dirty="0">
                <a:latin typeface="Arial" panose="020B0604020202020204" pitchFamily="34" charset="0"/>
              </a:rPr>
              <a:t>,    </a:t>
            </a:r>
            <a:r>
              <a:rPr lang="it-IT" sz="1200" dirty="0" err="1">
                <a:latin typeface="Arial" panose="020B0604020202020204" pitchFamily="34" charset="0"/>
              </a:rPr>
              <a:t>total</a:t>
            </a:r>
            <a:r>
              <a:rPr lang="it-IT" sz="1200" dirty="0">
                <a:latin typeface="Arial" panose="020B0604020202020204" pitchFamily="34" charset="0"/>
              </a:rPr>
              <a:t> source </a:t>
            </a:r>
            <a:r>
              <a:rPr lang="it-IT" sz="1200" dirty="0" err="1">
                <a:latin typeface="Arial" panose="020B0604020202020204" pitchFamily="34" charset="0"/>
              </a:rPr>
              <a:t>extent</a:t>
            </a:r>
            <a:r>
              <a:rPr lang="it-IT" sz="1200" dirty="0">
                <a:latin typeface="Arial" panose="020B0604020202020204" pitchFamily="34" charset="0"/>
              </a:rPr>
              <a:t> 600.000 m</a:t>
            </a:r>
            <a:r>
              <a:rPr lang="it-IT" sz="1200" baseline="30000" dirty="0">
                <a:latin typeface="Arial" panose="020B0604020202020204" pitchFamily="34" charset="0"/>
              </a:rPr>
              <a:t>2</a:t>
            </a:r>
            <a:endParaRPr lang="it-IT" sz="1200" dirty="0">
              <a:latin typeface="Arial" panose="020B0604020202020204" pitchFamily="34" charset="0"/>
            </a:endParaRPr>
          </a:p>
        </p:txBody>
      </p:sp>
      <p:pic>
        <p:nvPicPr>
          <p:cNvPr id="14" name="Immagine 13">
            <a:extLst>
              <a:ext uri="{FF2B5EF4-FFF2-40B4-BE49-F238E27FC236}">
                <a16:creationId xmlns:a16="http://schemas.microsoft.com/office/drawing/2014/main" id="{8DBA2421-C637-461C-960D-E748F8355FE5}"/>
              </a:ext>
            </a:extLst>
          </p:cNvPr>
          <p:cNvPicPr>
            <a:picLocks noChangeAspect="1"/>
          </p:cNvPicPr>
          <p:nvPr/>
        </p:nvPicPr>
        <p:blipFill>
          <a:blip r:embed="rId5"/>
          <a:stretch>
            <a:fillRect/>
          </a:stretch>
        </p:blipFill>
        <p:spPr>
          <a:xfrm>
            <a:off x="7585444" y="2263963"/>
            <a:ext cx="3993233" cy="1736350"/>
          </a:xfrm>
          <a:prstGeom prst="rect">
            <a:avLst/>
          </a:prstGeom>
        </p:spPr>
      </p:pic>
      <p:pic>
        <p:nvPicPr>
          <p:cNvPr id="15" name="Immagine 14">
            <a:extLst>
              <a:ext uri="{FF2B5EF4-FFF2-40B4-BE49-F238E27FC236}">
                <a16:creationId xmlns:a16="http://schemas.microsoft.com/office/drawing/2014/main" id="{6775D9D7-B407-40B1-9756-E0B40F03EA6A}"/>
              </a:ext>
            </a:extLst>
          </p:cNvPr>
          <p:cNvPicPr>
            <a:picLocks noChangeAspect="1"/>
          </p:cNvPicPr>
          <p:nvPr/>
        </p:nvPicPr>
        <p:blipFill>
          <a:blip r:embed="rId6"/>
          <a:stretch>
            <a:fillRect/>
          </a:stretch>
        </p:blipFill>
        <p:spPr>
          <a:xfrm rot="5400000">
            <a:off x="5863186" y="5148902"/>
            <a:ext cx="294172" cy="329213"/>
          </a:xfrm>
          <a:prstGeom prst="rect">
            <a:avLst/>
          </a:prstGeom>
        </p:spPr>
      </p:pic>
      <p:sp>
        <p:nvSpPr>
          <p:cNvPr id="16" name="Rettangolo con angoli arrotondati 17">
            <a:extLst>
              <a:ext uri="{FF2B5EF4-FFF2-40B4-BE49-F238E27FC236}">
                <a16:creationId xmlns:a16="http://schemas.microsoft.com/office/drawing/2014/main" id="{BDD9E200-CC24-42DC-9C0D-C9B3B6BC1DEE}"/>
              </a:ext>
            </a:extLst>
          </p:cNvPr>
          <p:cNvSpPr/>
          <p:nvPr/>
        </p:nvSpPr>
        <p:spPr bwMode="auto">
          <a:xfrm>
            <a:off x="4355867" y="5490858"/>
            <a:ext cx="3308810" cy="504000"/>
          </a:xfrm>
          <a:prstGeom prst="roundRect">
            <a:avLst/>
          </a:prstGeom>
          <a:ln>
            <a:headEnd/>
            <a:tailEnd type="arrow" w="med" len="med"/>
          </a:ln>
        </p:spPr>
        <p:style>
          <a:lnRef idx="1">
            <a:schemeClr val="accent5"/>
          </a:lnRef>
          <a:fillRef idx="2">
            <a:schemeClr val="accent5"/>
          </a:fillRef>
          <a:effectRef idx="1">
            <a:schemeClr val="accent5"/>
          </a:effectRef>
          <a:fontRef idx="minor">
            <a:schemeClr val="dk1"/>
          </a:fontRef>
        </p:style>
        <p:txBody>
          <a:bodyPr vert="horz" lIns="91440" tIns="45720" rIns="91440" bIns="45720" rtlCol="0">
            <a:normAutofit lnSpcReduction="10000"/>
          </a:bodyPr>
          <a:lstStyle/>
          <a:p>
            <a:pPr algn="ctr" fontAlgn="base">
              <a:lnSpc>
                <a:spcPct val="90000"/>
              </a:lnSpc>
              <a:spcBef>
                <a:spcPct val="0"/>
              </a:spcBef>
              <a:spcAft>
                <a:spcPct val="0"/>
              </a:spcAft>
              <a:buClr>
                <a:srgbClr val="00B0F0"/>
              </a:buClr>
            </a:pPr>
            <a:r>
              <a:rPr lang="en-US" sz="1400" b="1" dirty="0">
                <a:solidFill>
                  <a:schemeClr val="tx1"/>
                </a:solidFill>
                <a:latin typeface="Arial" panose="020B0604020202020204" pitchFamily="34" charset="0"/>
              </a:rPr>
              <a:t>Identification of sub-areas suitable for potential redevelopment (APV)</a:t>
            </a:r>
          </a:p>
          <a:p>
            <a:pPr algn="ctr" fontAlgn="base">
              <a:lnSpc>
                <a:spcPct val="90000"/>
              </a:lnSpc>
              <a:spcBef>
                <a:spcPct val="0"/>
              </a:spcBef>
              <a:spcAft>
                <a:spcPct val="0"/>
              </a:spcAft>
              <a:buClr>
                <a:srgbClr val="00B0F0"/>
              </a:buClr>
            </a:pPr>
            <a:endParaRPr lang="it-IT" sz="1400" b="1" dirty="0">
              <a:solidFill>
                <a:schemeClr val="tx1"/>
              </a:solidFill>
              <a:latin typeface="Arial" panose="020B0604020202020204" pitchFamily="34" charset="0"/>
            </a:endParaRPr>
          </a:p>
        </p:txBody>
      </p:sp>
      <p:pic>
        <p:nvPicPr>
          <p:cNvPr id="17" name="Immagine 16">
            <a:extLst>
              <a:ext uri="{FF2B5EF4-FFF2-40B4-BE49-F238E27FC236}">
                <a16:creationId xmlns:a16="http://schemas.microsoft.com/office/drawing/2014/main" id="{1BFD72E2-0C7F-4D92-B845-303D97E79950}"/>
              </a:ext>
            </a:extLst>
          </p:cNvPr>
          <p:cNvPicPr>
            <a:picLocks noChangeAspect="1"/>
          </p:cNvPicPr>
          <p:nvPr/>
        </p:nvPicPr>
        <p:blipFill>
          <a:blip r:embed="rId7"/>
          <a:stretch>
            <a:fillRect/>
          </a:stretch>
        </p:blipFill>
        <p:spPr>
          <a:xfrm>
            <a:off x="5845667" y="3736469"/>
            <a:ext cx="329213" cy="438950"/>
          </a:xfrm>
          <a:prstGeom prst="rect">
            <a:avLst/>
          </a:prstGeom>
        </p:spPr>
      </p:pic>
      <p:pic>
        <p:nvPicPr>
          <p:cNvPr id="18" name="Immagine 17">
            <a:extLst>
              <a:ext uri="{FF2B5EF4-FFF2-40B4-BE49-F238E27FC236}">
                <a16:creationId xmlns:a16="http://schemas.microsoft.com/office/drawing/2014/main" id="{96E76320-4A6F-415A-ACE2-C26B94349375}"/>
              </a:ext>
            </a:extLst>
          </p:cNvPr>
          <p:cNvPicPr>
            <a:picLocks noChangeAspect="1"/>
          </p:cNvPicPr>
          <p:nvPr/>
        </p:nvPicPr>
        <p:blipFill>
          <a:blip r:embed="rId6"/>
          <a:stretch>
            <a:fillRect/>
          </a:stretch>
        </p:blipFill>
        <p:spPr>
          <a:xfrm>
            <a:off x="7868705" y="5528958"/>
            <a:ext cx="438950" cy="329213"/>
          </a:xfrm>
          <a:prstGeom prst="rect">
            <a:avLst/>
          </a:prstGeom>
        </p:spPr>
      </p:pic>
      <p:sp>
        <p:nvSpPr>
          <p:cNvPr id="19" name="CustomShape 1">
            <a:extLst>
              <a:ext uri="{FF2B5EF4-FFF2-40B4-BE49-F238E27FC236}">
                <a16:creationId xmlns:a16="http://schemas.microsoft.com/office/drawing/2014/main" id="{A75990FC-7ED5-432F-AB0A-892A284A2C02}"/>
              </a:ext>
            </a:extLst>
          </p:cNvPr>
          <p:cNvSpPr/>
          <p:nvPr/>
        </p:nvSpPr>
        <p:spPr>
          <a:xfrm>
            <a:off x="990847" y="281419"/>
            <a:ext cx="8054564" cy="398655"/>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en-US" sz="2000" b="1" spc="-1" dirty="0">
                <a:solidFill>
                  <a:srgbClr val="822642"/>
                </a:solidFill>
                <a:latin typeface="+mj-lt"/>
              </a:rPr>
              <a:t>Contamination management needs</a:t>
            </a:r>
            <a:endParaRPr lang="en-US" sz="2000" b="0" strike="noStrike" spc="-1" dirty="0">
              <a:solidFill>
                <a:srgbClr val="822642"/>
              </a:solidFill>
              <a:latin typeface="+mj-lt"/>
            </a:endParaRPr>
          </a:p>
        </p:txBody>
      </p:sp>
    </p:spTree>
    <p:extLst>
      <p:ext uri="{BB962C8B-B14F-4D97-AF65-F5344CB8AC3E}">
        <p14:creationId xmlns:p14="http://schemas.microsoft.com/office/powerpoint/2010/main" val="26896088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stomShape 1"/>
          <p:cNvSpPr/>
          <p:nvPr/>
        </p:nvSpPr>
        <p:spPr>
          <a:xfrm>
            <a:off x="990847" y="281419"/>
            <a:ext cx="9755710" cy="398655"/>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en-US" sz="2000" b="1" spc="-1" dirty="0">
                <a:solidFill>
                  <a:srgbClr val="822642"/>
                </a:solidFill>
                <a:latin typeface="+mj-lt"/>
              </a:rPr>
              <a:t>Considerations on the exposure to Heavy Metals in soil in a big mining area</a:t>
            </a:r>
            <a:endParaRPr lang="en-US" sz="2000" b="0" strike="noStrike" spc="-1" dirty="0">
              <a:solidFill>
                <a:srgbClr val="822642"/>
              </a:solidFill>
              <a:latin typeface="+mj-lt"/>
            </a:endParaRPr>
          </a:p>
        </p:txBody>
      </p:sp>
      <p:sp>
        <p:nvSpPr>
          <p:cNvPr id="10" name="CustomShape 2"/>
          <p:cNvSpPr/>
          <p:nvPr/>
        </p:nvSpPr>
        <p:spPr>
          <a:xfrm>
            <a:off x="1043019" y="995738"/>
            <a:ext cx="5730464" cy="1475873"/>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288270" indent="-285750">
              <a:buClr>
                <a:srgbClr val="000000"/>
              </a:buClr>
              <a:buFont typeface="Arial" panose="020B0604020202020204" pitchFamily="34" charset="0"/>
              <a:buChar char="•"/>
            </a:pPr>
            <a:r>
              <a:rPr lang="it-IT" sz="1800" strike="noStrike" spc="-1" dirty="0"/>
              <a:t>T</a:t>
            </a:r>
            <a:r>
              <a:rPr lang="it-IT" spc="-1" dirty="0"/>
              <a:t>he </a:t>
            </a:r>
            <a:r>
              <a:rPr lang="it-IT" spc="-1" dirty="0" err="1"/>
              <a:t>assessment</a:t>
            </a:r>
            <a:r>
              <a:rPr lang="it-IT" spc="-1" dirty="0"/>
              <a:t> of a wide </a:t>
            </a:r>
            <a:r>
              <a:rPr lang="it-IT" spc="-1" dirty="0" err="1"/>
              <a:t>former</a:t>
            </a:r>
            <a:r>
              <a:rPr lang="it-IT" spc="-1" dirty="0"/>
              <a:t> mining area </a:t>
            </a:r>
            <a:r>
              <a:rPr lang="it-IT" spc="-1" dirty="0" err="1"/>
              <a:t>is</a:t>
            </a:r>
            <a:r>
              <a:rPr lang="it-IT" spc="-1" dirty="0"/>
              <a:t> </a:t>
            </a:r>
            <a:r>
              <a:rPr lang="it-IT" spc="-1" dirty="0" err="1"/>
              <a:t>border</a:t>
            </a:r>
            <a:r>
              <a:rPr lang="it-IT" spc="-1" dirty="0"/>
              <a:t> line </a:t>
            </a:r>
            <a:r>
              <a:rPr lang="it-IT" spc="-1" dirty="0" err="1"/>
              <a:t>between</a:t>
            </a:r>
            <a:r>
              <a:rPr lang="it-IT" spc="-1" dirty="0"/>
              <a:t> the </a:t>
            </a:r>
            <a:r>
              <a:rPr lang="it-IT" spc="-1" dirty="0" err="1"/>
              <a:t>evalutaion</a:t>
            </a:r>
            <a:r>
              <a:rPr lang="it-IT" spc="-1" dirty="0"/>
              <a:t> of «</a:t>
            </a:r>
            <a:r>
              <a:rPr lang="it-IT" spc="-1" dirty="0" err="1"/>
              <a:t>local</a:t>
            </a:r>
            <a:r>
              <a:rPr lang="it-IT" spc="-1" dirty="0"/>
              <a:t>» and «diffuse» </a:t>
            </a:r>
            <a:r>
              <a:rPr lang="it-IT" spc="-1" dirty="0" err="1"/>
              <a:t>pollution</a:t>
            </a:r>
            <a:endParaRPr lang="it-IT" spc="-1" dirty="0"/>
          </a:p>
          <a:p>
            <a:pPr marL="288270" indent="-285750">
              <a:buClr>
                <a:srgbClr val="000000"/>
              </a:buClr>
              <a:buFont typeface="Arial" panose="020B0604020202020204" pitchFamily="34" charset="0"/>
              <a:buChar char="•"/>
            </a:pPr>
            <a:r>
              <a:rPr lang="it-IT" spc="-1" dirty="0"/>
              <a:t>The </a:t>
            </a:r>
            <a:r>
              <a:rPr lang="it-IT" spc="-1" dirty="0" err="1"/>
              <a:t>contribution</a:t>
            </a:r>
            <a:r>
              <a:rPr lang="it-IT" spc="-1" dirty="0"/>
              <a:t> of multiple sources </a:t>
            </a:r>
            <a:r>
              <a:rPr lang="it-IT" spc="-1" dirty="0" err="1"/>
              <a:t>has</a:t>
            </a:r>
            <a:r>
              <a:rPr lang="it-IT" spc="-1" dirty="0"/>
              <a:t> </a:t>
            </a:r>
            <a:r>
              <a:rPr lang="it-IT" spc="-1" dirty="0" err="1"/>
              <a:t>been</a:t>
            </a:r>
            <a:r>
              <a:rPr lang="it-IT" spc="-1" dirty="0"/>
              <a:t> </a:t>
            </a:r>
            <a:r>
              <a:rPr lang="it-IT" spc="-1" dirty="0" err="1"/>
              <a:t>assessed</a:t>
            </a:r>
            <a:r>
              <a:rPr lang="it-IT" spc="-1" dirty="0"/>
              <a:t> </a:t>
            </a:r>
            <a:r>
              <a:rPr lang="en-GB" spc="-1" dirty="0"/>
              <a:t>trough</a:t>
            </a:r>
            <a:r>
              <a:rPr lang="it-IT" spc="-1" dirty="0"/>
              <a:t> an «</a:t>
            </a:r>
            <a:r>
              <a:rPr lang="it-IT" spc="-1" dirty="0" err="1"/>
              <a:t>exposure</a:t>
            </a:r>
            <a:r>
              <a:rPr lang="it-IT" spc="-1" dirty="0"/>
              <a:t> </a:t>
            </a:r>
            <a:r>
              <a:rPr lang="it-IT" spc="-1" dirty="0" err="1"/>
              <a:t>based</a:t>
            </a:r>
            <a:r>
              <a:rPr lang="it-IT" spc="-1" dirty="0"/>
              <a:t>» </a:t>
            </a:r>
            <a:r>
              <a:rPr lang="it-IT" spc="-1" dirty="0" err="1"/>
              <a:t>approach</a:t>
            </a:r>
            <a:r>
              <a:rPr lang="it-IT" spc="-1" dirty="0"/>
              <a:t>  </a:t>
            </a:r>
            <a:endParaRPr lang="it-IT" sz="1800" strike="noStrike" spc="-1" dirty="0"/>
          </a:p>
        </p:txBody>
      </p:sp>
      <p:sp>
        <p:nvSpPr>
          <p:cNvPr id="4" name="CustomShape 1">
            <a:extLst>
              <a:ext uri="{FF2B5EF4-FFF2-40B4-BE49-F238E27FC236}">
                <a16:creationId xmlns:a16="http://schemas.microsoft.com/office/drawing/2014/main" id="{B9BC8721-9A6F-4783-8354-42BF50540D94}"/>
              </a:ext>
            </a:extLst>
          </p:cNvPr>
          <p:cNvSpPr/>
          <p:nvPr/>
        </p:nvSpPr>
        <p:spPr>
          <a:xfrm>
            <a:off x="990847" y="682727"/>
            <a:ext cx="6952426" cy="367878"/>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en-US" b="1" spc="-1" dirty="0">
                <a:latin typeface="+mj-lt"/>
              </a:rPr>
              <a:t>Local vs diffuse soil pollution</a:t>
            </a:r>
            <a:endParaRPr lang="en-US" b="0" strike="noStrike" spc="-1" dirty="0">
              <a:latin typeface="+mj-lt"/>
            </a:endParaRPr>
          </a:p>
        </p:txBody>
      </p:sp>
      <p:graphicFrame>
        <p:nvGraphicFramePr>
          <p:cNvPr id="5" name="Diagramma 4">
            <a:extLst>
              <a:ext uri="{FF2B5EF4-FFF2-40B4-BE49-F238E27FC236}">
                <a16:creationId xmlns:a16="http://schemas.microsoft.com/office/drawing/2014/main" id="{944709B5-E5E9-4495-B2D7-F7A4932E22D5}"/>
              </a:ext>
            </a:extLst>
          </p:cNvPr>
          <p:cNvGraphicFramePr/>
          <p:nvPr>
            <p:extLst>
              <p:ext uri="{D42A27DB-BD31-4B8C-83A1-F6EECF244321}">
                <p14:modId xmlns:p14="http://schemas.microsoft.com/office/powerpoint/2010/main" val="178655865"/>
              </p:ext>
            </p:extLst>
          </p:nvPr>
        </p:nvGraphicFramePr>
        <p:xfrm>
          <a:off x="6131245" y="914401"/>
          <a:ext cx="6588276" cy="38754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Ovale 5">
            <a:extLst>
              <a:ext uri="{FF2B5EF4-FFF2-40B4-BE49-F238E27FC236}">
                <a16:creationId xmlns:a16="http://schemas.microsoft.com/office/drawing/2014/main" id="{2F34CF06-448C-4ED8-A356-AAAC82AD4B37}"/>
              </a:ext>
            </a:extLst>
          </p:cNvPr>
          <p:cNvSpPr/>
          <p:nvPr/>
        </p:nvSpPr>
        <p:spPr>
          <a:xfrm>
            <a:off x="8705383" y="2474112"/>
            <a:ext cx="1440000" cy="756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1400" b="1" dirty="0"/>
              <a:t>Pb </a:t>
            </a:r>
            <a:r>
              <a:rPr lang="it-IT" sz="1400" b="1" dirty="0" err="1"/>
              <a:t>Exposure</a:t>
            </a:r>
            <a:endParaRPr lang="it-IT" sz="1400" b="1" dirty="0"/>
          </a:p>
        </p:txBody>
      </p:sp>
      <p:sp>
        <p:nvSpPr>
          <p:cNvPr id="7" name="Rettangolo 6">
            <a:extLst>
              <a:ext uri="{FF2B5EF4-FFF2-40B4-BE49-F238E27FC236}">
                <a16:creationId xmlns:a16="http://schemas.microsoft.com/office/drawing/2014/main" id="{0CFF88A5-A2C7-407C-A590-3EB6D1C62B67}"/>
              </a:ext>
            </a:extLst>
          </p:cNvPr>
          <p:cNvSpPr/>
          <p:nvPr/>
        </p:nvSpPr>
        <p:spPr>
          <a:xfrm>
            <a:off x="7619191" y="841654"/>
            <a:ext cx="925253" cy="923330"/>
          </a:xfrm>
          <a:prstGeom prst="rect">
            <a:avLst/>
          </a:prstGeom>
          <a:noFill/>
        </p:spPr>
        <p:txBody>
          <a:bodyPr wrap="none" lIns="91440" tIns="45720" rIns="91440" bIns="45720">
            <a:spAutoFit/>
          </a:bodyPr>
          <a:lstStyle/>
          <a:p>
            <a:pPr algn="ctr"/>
            <a:r>
              <a:rPr lang="it-IT" sz="5400" b="1" cap="none" spc="0" dirty="0">
                <a:ln w="22225">
                  <a:solidFill>
                    <a:schemeClr val="accent2"/>
                  </a:solidFill>
                  <a:prstDash val="solid"/>
                </a:ln>
                <a:solidFill>
                  <a:schemeClr val="accent2">
                    <a:lumMod val="40000"/>
                    <a:lumOff val="60000"/>
                  </a:schemeClr>
                </a:solidFill>
                <a:effectLst/>
              </a:rPr>
              <a:t>Pb</a:t>
            </a:r>
          </a:p>
        </p:txBody>
      </p:sp>
      <p:sp>
        <p:nvSpPr>
          <p:cNvPr id="8" name="Ovale 7">
            <a:extLst>
              <a:ext uri="{FF2B5EF4-FFF2-40B4-BE49-F238E27FC236}">
                <a16:creationId xmlns:a16="http://schemas.microsoft.com/office/drawing/2014/main" id="{BAE0B910-8751-4730-96E3-9AA771DE640D}"/>
              </a:ext>
            </a:extLst>
          </p:cNvPr>
          <p:cNvSpPr/>
          <p:nvPr/>
        </p:nvSpPr>
        <p:spPr>
          <a:xfrm>
            <a:off x="9587347" y="3511159"/>
            <a:ext cx="1440000" cy="1404000"/>
          </a:xfrm>
          <a:prstGeom prst="ellipse">
            <a:avLst/>
          </a:prstGeom>
          <a:noFill/>
          <a:ln w="57150"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it-IT"/>
          </a:p>
        </p:txBody>
      </p:sp>
      <p:sp>
        <p:nvSpPr>
          <p:cNvPr id="11" name="Ovale 10">
            <a:extLst>
              <a:ext uri="{FF2B5EF4-FFF2-40B4-BE49-F238E27FC236}">
                <a16:creationId xmlns:a16="http://schemas.microsoft.com/office/drawing/2014/main" id="{CC06BE63-FB5C-4865-8C52-43B768E59611}"/>
              </a:ext>
            </a:extLst>
          </p:cNvPr>
          <p:cNvSpPr/>
          <p:nvPr/>
        </p:nvSpPr>
        <p:spPr>
          <a:xfrm>
            <a:off x="10145383" y="1839086"/>
            <a:ext cx="1440000" cy="1404000"/>
          </a:xfrm>
          <a:prstGeom prst="ellipse">
            <a:avLst/>
          </a:prstGeom>
          <a:noFill/>
          <a:ln w="57150" cap="flat" cmpd="sng" algn="ctr">
            <a:solidFill>
              <a:schemeClr val="accent6"/>
            </a:solidFill>
            <a:prstDash val="sysDash"/>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it-IT"/>
          </a:p>
        </p:txBody>
      </p:sp>
      <p:sp>
        <p:nvSpPr>
          <p:cNvPr id="12" name="Ovale 11">
            <a:extLst>
              <a:ext uri="{FF2B5EF4-FFF2-40B4-BE49-F238E27FC236}">
                <a16:creationId xmlns:a16="http://schemas.microsoft.com/office/drawing/2014/main" id="{BB8CAF46-3D25-454F-AA6A-9C6BD0C6D3E6}"/>
              </a:ext>
            </a:extLst>
          </p:cNvPr>
          <p:cNvSpPr/>
          <p:nvPr/>
        </p:nvSpPr>
        <p:spPr>
          <a:xfrm>
            <a:off x="8705383" y="800050"/>
            <a:ext cx="1440000" cy="1404000"/>
          </a:xfrm>
          <a:prstGeom prst="ellipse">
            <a:avLst/>
          </a:prstGeom>
          <a:noFill/>
          <a:ln w="57150" cap="flat" cmpd="sng" algn="ctr">
            <a:solidFill>
              <a:schemeClr val="accent6"/>
            </a:solidFill>
            <a:prstDash val="sysDash"/>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it-IT"/>
          </a:p>
        </p:txBody>
      </p:sp>
      <p:graphicFrame>
        <p:nvGraphicFramePr>
          <p:cNvPr id="13" name="Diagramma 12">
            <a:extLst>
              <a:ext uri="{FF2B5EF4-FFF2-40B4-BE49-F238E27FC236}">
                <a16:creationId xmlns:a16="http://schemas.microsoft.com/office/drawing/2014/main" id="{B4088297-6913-44E5-936B-57059C1488C0}"/>
              </a:ext>
            </a:extLst>
          </p:cNvPr>
          <p:cNvGraphicFramePr/>
          <p:nvPr>
            <p:extLst>
              <p:ext uri="{D42A27DB-BD31-4B8C-83A1-F6EECF244321}">
                <p14:modId xmlns:p14="http://schemas.microsoft.com/office/powerpoint/2010/main" val="3344982057"/>
              </p:ext>
            </p:extLst>
          </p:nvPr>
        </p:nvGraphicFramePr>
        <p:xfrm>
          <a:off x="861559" y="3088784"/>
          <a:ext cx="4968674" cy="304806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4" name="Diagramma 13">
            <a:extLst>
              <a:ext uri="{FF2B5EF4-FFF2-40B4-BE49-F238E27FC236}">
                <a16:creationId xmlns:a16="http://schemas.microsoft.com/office/drawing/2014/main" id="{7B018A10-A923-41DE-8597-C97ECF0A07E7}"/>
              </a:ext>
            </a:extLst>
          </p:cNvPr>
          <p:cNvGraphicFramePr/>
          <p:nvPr>
            <p:extLst>
              <p:ext uri="{D42A27DB-BD31-4B8C-83A1-F6EECF244321}">
                <p14:modId xmlns:p14="http://schemas.microsoft.com/office/powerpoint/2010/main" val="3728427004"/>
              </p:ext>
            </p:extLst>
          </p:nvPr>
        </p:nvGraphicFramePr>
        <p:xfrm>
          <a:off x="6463168" y="3091136"/>
          <a:ext cx="4867273" cy="3045715"/>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15" name="Rettangolo 14">
            <a:extLst>
              <a:ext uri="{FF2B5EF4-FFF2-40B4-BE49-F238E27FC236}">
                <a16:creationId xmlns:a16="http://schemas.microsoft.com/office/drawing/2014/main" id="{0BF967DF-778A-4740-981C-C22B697D6392}"/>
              </a:ext>
            </a:extLst>
          </p:cNvPr>
          <p:cNvSpPr/>
          <p:nvPr/>
        </p:nvSpPr>
        <p:spPr>
          <a:xfrm>
            <a:off x="2143696" y="2631877"/>
            <a:ext cx="2634870" cy="367878"/>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600" b="1"/>
              <a:t>Local contamination</a:t>
            </a:r>
          </a:p>
        </p:txBody>
      </p:sp>
      <p:sp>
        <p:nvSpPr>
          <p:cNvPr id="17" name="Rettangolo 16">
            <a:extLst>
              <a:ext uri="{FF2B5EF4-FFF2-40B4-BE49-F238E27FC236}">
                <a16:creationId xmlns:a16="http://schemas.microsoft.com/office/drawing/2014/main" id="{921A29FB-50EB-48D9-B505-36075F86449E}"/>
              </a:ext>
            </a:extLst>
          </p:cNvPr>
          <p:cNvSpPr/>
          <p:nvPr/>
        </p:nvSpPr>
        <p:spPr>
          <a:xfrm>
            <a:off x="7693810" y="2637135"/>
            <a:ext cx="2634870" cy="367878"/>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600" b="1" dirty="0"/>
              <a:t>Diffuse contamination</a:t>
            </a:r>
          </a:p>
        </p:txBody>
      </p:sp>
      <p:sp>
        <p:nvSpPr>
          <p:cNvPr id="2" name="Rettangolo 1">
            <a:extLst>
              <a:ext uri="{FF2B5EF4-FFF2-40B4-BE49-F238E27FC236}">
                <a16:creationId xmlns:a16="http://schemas.microsoft.com/office/drawing/2014/main" id="{BD40A788-52F1-4D77-9151-7912C7B781AD}"/>
              </a:ext>
            </a:extLst>
          </p:cNvPr>
          <p:cNvSpPr/>
          <p:nvPr/>
        </p:nvSpPr>
        <p:spPr>
          <a:xfrm>
            <a:off x="6361769" y="3926783"/>
            <a:ext cx="5066661" cy="1343859"/>
          </a:xfrm>
          <a:prstGeom prst="rect">
            <a:avLst/>
          </a:prstGeom>
          <a:noFill/>
          <a:ln w="57150"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n-US"/>
          </a:p>
        </p:txBody>
      </p:sp>
      <p:sp>
        <p:nvSpPr>
          <p:cNvPr id="18" name="Rettangolo 17">
            <a:extLst>
              <a:ext uri="{FF2B5EF4-FFF2-40B4-BE49-F238E27FC236}">
                <a16:creationId xmlns:a16="http://schemas.microsoft.com/office/drawing/2014/main" id="{13201044-FC09-49EA-AB2A-2AE07D44069B}"/>
              </a:ext>
            </a:extLst>
          </p:cNvPr>
          <p:cNvSpPr/>
          <p:nvPr/>
        </p:nvSpPr>
        <p:spPr>
          <a:xfrm>
            <a:off x="763570" y="4904175"/>
            <a:ext cx="5168329" cy="1343859"/>
          </a:xfrm>
          <a:prstGeom prst="rect">
            <a:avLst/>
          </a:prstGeom>
          <a:noFill/>
          <a:ln w="57150"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n-US"/>
          </a:p>
        </p:txBody>
      </p:sp>
    </p:spTree>
    <p:extLst>
      <p:ext uri="{BB962C8B-B14F-4D97-AF65-F5344CB8AC3E}">
        <p14:creationId xmlns:p14="http://schemas.microsoft.com/office/powerpoint/2010/main" val="3170968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8"/>
                                        </p:tgtEl>
                                      </p:cBhvr>
                                    </p:animEffect>
                                    <p:anim calcmode="lin" valueType="num">
                                      <p:cBhvr>
                                        <p:cTn id="7" dur="1000"/>
                                        <p:tgtEl>
                                          <p:spTgt spid="8"/>
                                        </p:tgtEl>
                                        <p:attrNameLst>
                                          <p:attrName>ppt_x</p:attrName>
                                        </p:attrNameLst>
                                      </p:cBhvr>
                                      <p:tavLst>
                                        <p:tav tm="0">
                                          <p:val>
                                            <p:strVal val="ppt_x"/>
                                          </p:val>
                                        </p:tav>
                                        <p:tav tm="100000">
                                          <p:val>
                                            <p:strVal val="ppt_x"/>
                                          </p:val>
                                        </p:tav>
                                      </p:tavLst>
                                    </p:anim>
                                    <p:anim calcmode="lin" valueType="num">
                                      <p:cBhvr>
                                        <p:cTn id="8" dur="1000"/>
                                        <p:tgtEl>
                                          <p:spTgt spid="8"/>
                                        </p:tgtEl>
                                        <p:attrNameLst>
                                          <p:attrName>ppt_y</p:attrName>
                                        </p:attrNameLst>
                                      </p:cBhvr>
                                      <p:tavLst>
                                        <p:tav tm="0">
                                          <p:val>
                                            <p:strVal val="ppt_y"/>
                                          </p:val>
                                        </p:tav>
                                        <p:tav tm="100000">
                                          <p:val>
                                            <p:strVal val="ppt_y+.1"/>
                                          </p:val>
                                        </p:tav>
                                      </p:tavLst>
                                    </p:anim>
                                    <p:set>
                                      <p:cBhvr>
                                        <p:cTn id="9" dur="1" fill="hold">
                                          <p:stCondLst>
                                            <p:cond delay="999"/>
                                          </p:stCondLst>
                                        </p:cTn>
                                        <p:tgtEl>
                                          <p:spTgt spid="8"/>
                                        </p:tgtEl>
                                        <p:attrNameLst>
                                          <p:attrName>style.visibility</p:attrName>
                                        </p:attrNameLst>
                                      </p:cBhvr>
                                      <p:to>
                                        <p:strVal val="hidden"/>
                                      </p:to>
                                    </p:set>
                                  </p:childTnLst>
                                </p:cTn>
                              </p:par>
                              <p:par>
                                <p:cTn id="10" presetID="42" presetClass="exit" presetSubtype="0" fill="hold" grpId="0" nodeType="withEffect">
                                  <p:stCondLst>
                                    <p:cond delay="0"/>
                                  </p:stCondLst>
                                  <p:childTnLst>
                                    <p:animEffect transition="out" filter="fade">
                                      <p:cBhvr>
                                        <p:cTn id="11" dur="1000"/>
                                        <p:tgtEl>
                                          <p:spTgt spid="11"/>
                                        </p:tgtEl>
                                      </p:cBhvr>
                                    </p:animEffect>
                                    <p:anim calcmode="lin" valueType="num">
                                      <p:cBhvr>
                                        <p:cTn id="12" dur="1000"/>
                                        <p:tgtEl>
                                          <p:spTgt spid="11"/>
                                        </p:tgtEl>
                                        <p:attrNameLst>
                                          <p:attrName>ppt_x</p:attrName>
                                        </p:attrNameLst>
                                      </p:cBhvr>
                                      <p:tavLst>
                                        <p:tav tm="0">
                                          <p:val>
                                            <p:strVal val="ppt_x"/>
                                          </p:val>
                                        </p:tav>
                                        <p:tav tm="100000">
                                          <p:val>
                                            <p:strVal val="ppt_x"/>
                                          </p:val>
                                        </p:tav>
                                      </p:tavLst>
                                    </p:anim>
                                    <p:anim calcmode="lin" valueType="num">
                                      <p:cBhvr>
                                        <p:cTn id="13" dur="1000"/>
                                        <p:tgtEl>
                                          <p:spTgt spid="11"/>
                                        </p:tgtEl>
                                        <p:attrNameLst>
                                          <p:attrName>ppt_y</p:attrName>
                                        </p:attrNameLst>
                                      </p:cBhvr>
                                      <p:tavLst>
                                        <p:tav tm="0">
                                          <p:val>
                                            <p:strVal val="ppt_y"/>
                                          </p:val>
                                        </p:tav>
                                        <p:tav tm="100000">
                                          <p:val>
                                            <p:strVal val="ppt_y+.1"/>
                                          </p:val>
                                        </p:tav>
                                      </p:tavLst>
                                    </p:anim>
                                    <p:set>
                                      <p:cBhvr>
                                        <p:cTn id="14" dur="1" fill="hold">
                                          <p:stCondLst>
                                            <p:cond delay="999"/>
                                          </p:stCondLst>
                                        </p:cTn>
                                        <p:tgtEl>
                                          <p:spTgt spid="11"/>
                                        </p:tgtEl>
                                        <p:attrNameLst>
                                          <p:attrName>style.visibility</p:attrName>
                                        </p:attrNameLst>
                                      </p:cBhvr>
                                      <p:to>
                                        <p:strVal val="hidden"/>
                                      </p:to>
                                    </p:set>
                                  </p:childTnLst>
                                </p:cTn>
                              </p:par>
                              <p:par>
                                <p:cTn id="15" presetID="42" presetClass="exit" presetSubtype="0" fill="hold" grpId="0" nodeType="withEffect">
                                  <p:stCondLst>
                                    <p:cond delay="0"/>
                                  </p:stCondLst>
                                  <p:childTnLst>
                                    <p:animEffect transition="out" filter="fade">
                                      <p:cBhvr>
                                        <p:cTn id="16" dur="1000"/>
                                        <p:tgtEl>
                                          <p:spTgt spid="12"/>
                                        </p:tgtEl>
                                      </p:cBhvr>
                                    </p:animEffect>
                                    <p:anim calcmode="lin" valueType="num">
                                      <p:cBhvr>
                                        <p:cTn id="17" dur="1000"/>
                                        <p:tgtEl>
                                          <p:spTgt spid="12"/>
                                        </p:tgtEl>
                                        <p:attrNameLst>
                                          <p:attrName>ppt_x</p:attrName>
                                        </p:attrNameLst>
                                      </p:cBhvr>
                                      <p:tavLst>
                                        <p:tav tm="0">
                                          <p:val>
                                            <p:strVal val="ppt_x"/>
                                          </p:val>
                                        </p:tav>
                                        <p:tav tm="100000">
                                          <p:val>
                                            <p:strVal val="ppt_x"/>
                                          </p:val>
                                        </p:tav>
                                      </p:tavLst>
                                    </p:anim>
                                    <p:anim calcmode="lin" valueType="num">
                                      <p:cBhvr>
                                        <p:cTn id="18" dur="1000"/>
                                        <p:tgtEl>
                                          <p:spTgt spid="12"/>
                                        </p:tgtEl>
                                        <p:attrNameLst>
                                          <p:attrName>ppt_y</p:attrName>
                                        </p:attrNameLst>
                                      </p:cBhvr>
                                      <p:tavLst>
                                        <p:tav tm="0">
                                          <p:val>
                                            <p:strVal val="ppt_y"/>
                                          </p:val>
                                        </p:tav>
                                        <p:tav tm="100000">
                                          <p:val>
                                            <p:strVal val="ppt_y+.1"/>
                                          </p:val>
                                        </p:tav>
                                      </p:tavLst>
                                    </p:anim>
                                    <p:set>
                                      <p:cBhvr>
                                        <p:cTn id="19" dur="1" fill="hold">
                                          <p:stCondLst>
                                            <p:cond delay="999"/>
                                          </p:stCondLst>
                                        </p:cTn>
                                        <p:tgtEl>
                                          <p:spTgt spid="12"/>
                                        </p:tgtEl>
                                        <p:attrNameLst>
                                          <p:attrName>style.visibility</p:attrName>
                                        </p:attrNameLst>
                                      </p:cBhvr>
                                      <p:to>
                                        <p:strVal val="hidden"/>
                                      </p:to>
                                    </p:set>
                                  </p:childTnLst>
                                </p:cTn>
                              </p:par>
                              <p:par>
                                <p:cTn id="20" presetID="42" presetClass="exit" presetSubtype="0" fill="hold" grpId="0" nodeType="withEffect">
                                  <p:stCondLst>
                                    <p:cond delay="0"/>
                                  </p:stCondLst>
                                  <p:childTnLst>
                                    <p:animEffect transition="out" filter="fade">
                                      <p:cBhvr>
                                        <p:cTn id="21" dur="1000"/>
                                        <p:tgtEl>
                                          <p:spTgt spid="6"/>
                                        </p:tgtEl>
                                      </p:cBhvr>
                                    </p:animEffect>
                                    <p:anim calcmode="lin" valueType="num">
                                      <p:cBhvr>
                                        <p:cTn id="22" dur="1000"/>
                                        <p:tgtEl>
                                          <p:spTgt spid="6"/>
                                        </p:tgtEl>
                                        <p:attrNameLst>
                                          <p:attrName>ppt_x</p:attrName>
                                        </p:attrNameLst>
                                      </p:cBhvr>
                                      <p:tavLst>
                                        <p:tav tm="0">
                                          <p:val>
                                            <p:strVal val="ppt_x"/>
                                          </p:val>
                                        </p:tav>
                                        <p:tav tm="100000">
                                          <p:val>
                                            <p:strVal val="ppt_x"/>
                                          </p:val>
                                        </p:tav>
                                      </p:tavLst>
                                    </p:anim>
                                    <p:anim calcmode="lin" valueType="num">
                                      <p:cBhvr>
                                        <p:cTn id="23" dur="1000"/>
                                        <p:tgtEl>
                                          <p:spTgt spid="6"/>
                                        </p:tgtEl>
                                        <p:attrNameLst>
                                          <p:attrName>ppt_y</p:attrName>
                                        </p:attrNameLst>
                                      </p:cBhvr>
                                      <p:tavLst>
                                        <p:tav tm="0">
                                          <p:val>
                                            <p:strVal val="ppt_y"/>
                                          </p:val>
                                        </p:tav>
                                        <p:tav tm="100000">
                                          <p:val>
                                            <p:strVal val="ppt_y+.1"/>
                                          </p:val>
                                        </p:tav>
                                      </p:tavLst>
                                    </p:anim>
                                    <p:set>
                                      <p:cBhvr>
                                        <p:cTn id="24" dur="1" fill="hold">
                                          <p:stCondLst>
                                            <p:cond delay="999"/>
                                          </p:stCondLst>
                                        </p:cTn>
                                        <p:tgtEl>
                                          <p:spTgt spid="6"/>
                                        </p:tgtEl>
                                        <p:attrNameLst>
                                          <p:attrName>style.visibility</p:attrName>
                                        </p:attrNameLst>
                                      </p:cBhvr>
                                      <p:to>
                                        <p:strVal val="hidden"/>
                                      </p:to>
                                    </p:set>
                                  </p:childTnLst>
                                </p:cTn>
                              </p:par>
                              <p:par>
                                <p:cTn id="25" presetID="42" presetClass="exit" presetSubtype="0" fill="hold" grpId="0" nodeType="withEffect">
                                  <p:stCondLst>
                                    <p:cond delay="0"/>
                                  </p:stCondLst>
                                  <p:childTnLst>
                                    <p:animEffect transition="out" filter="fade">
                                      <p:cBhvr>
                                        <p:cTn id="26" dur="1000"/>
                                        <p:tgtEl>
                                          <p:spTgt spid="7"/>
                                        </p:tgtEl>
                                      </p:cBhvr>
                                    </p:animEffect>
                                    <p:anim calcmode="lin" valueType="num">
                                      <p:cBhvr>
                                        <p:cTn id="27" dur="1000"/>
                                        <p:tgtEl>
                                          <p:spTgt spid="7"/>
                                        </p:tgtEl>
                                        <p:attrNameLst>
                                          <p:attrName>ppt_x</p:attrName>
                                        </p:attrNameLst>
                                      </p:cBhvr>
                                      <p:tavLst>
                                        <p:tav tm="0">
                                          <p:val>
                                            <p:strVal val="ppt_x"/>
                                          </p:val>
                                        </p:tav>
                                        <p:tav tm="100000">
                                          <p:val>
                                            <p:strVal val="ppt_x"/>
                                          </p:val>
                                        </p:tav>
                                      </p:tavLst>
                                    </p:anim>
                                    <p:anim calcmode="lin" valueType="num">
                                      <p:cBhvr>
                                        <p:cTn id="28" dur="1000"/>
                                        <p:tgtEl>
                                          <p:spTgt spid="7"/>
                                        </p:tgtEl>
                                        <p:attrNameLst>
                                          <p:attrName>ppt_y</p:attrName>
                                        </p:attrNameLst>
                                      </p:cBhvr>
                                      <p:tavLst>
                                        <p:tav tm="0">
                                          <p:val>
                                            <p:strVal val="ppt_y"/>
                                          </p:val>
                                        </p:tav>
                                        <p:tav tm="100000">
                                          <p:val>
                                            <p:strVal val="ppt_y+.1"/>
                                          </p:val>
                                        </p:tav>
                                      </p:tavLst>
                                    </p:anim>
                                    <p:set>
                                      <p:cBhvr>
                                        <p:cTn id="29" dur="1" fill="hold">
                                          <p:stCondLst>
                                            <p:cond delay="999"/>
                                          </p:stCondLst>
                                        </p:cTn>
                                        <p:tgtEl>
                                          <p:spTgt spid="7"/>
                                        </p:tgtEl>
                                        <p:attrNameLst>
                                          <p:attrName>style.visibility</p:attrName>
                                        </p:attrNameLst>
                                      </p:cBhvr>
                                      <p:to>
                                        <p:strVal val="hidden"/>
                                      </p:to>
                                    </p:set>
                                  </p:childTnLst>
                                </p:cTn>
                              </p:par>
                              <p:par>
                                <p:cTn id="30" presetID="42" presetClass="exit" presetSubtype="0" fill="hold" grpId="0" nodeType="withEffect">
                                  <p:stCondLst>
                                    <p:cond delay="0"/>
                                  </p:stCondLst>
                                  <p:childTnLst>
                                    <p:animEffect transition="out" filter="fade">
                                      <p:cBhvr>
                                        <p:cTn id="31" dur="1000"/>
                                        <p:tgtEl>
                                          <p:spTgt spid="5"/>
                                        </p:tgtEl>
                                      </p:cBhvr>
                                    </p:animEffect>
                                    <p:anim calcmode="lin" valueType="num">
                                      <p:cBhvr>
                                        <p:cTn id="32" dur="1000"/>
                                        <p:tgtEl>
                                          <p:spTgt spid="5"/>
                                        </p:tgtEl>
                                        <p:attrNameLst>
                                          <p:attrName>ppt_x</p:attrName>
                                        </p:attrNameLst>
                                      </p:cBhvr>
                                      <p:tavLst>
                                        <p:tav tm="0">
                                          <p:val>
                                            <p:strVal val="ppt_x"/>
                                          </p:val>
                                        </p:tav>
                                        <p:tav tm="100000">
                                          <p:val>
                                            <p:strVal val="ppt_x"/>
                                          </p:val>
                                        </p:tav>
                                      </p:tavLst>
                                    </p:anim>
                                    <p:anim calcmode="lin" valueType="num">
                                      <p:cBhvr>
                                        <p:cTn id="33" dur="1000"/>
                                        <p:tgtEl>
                                          <p:spTgt spid="5"/>
                                        </p:tgtEl>
                                        <p:attrNameLst>
                                          <p:attrName>ppt_y</p:attrName>
                                        </p:attrNameLst>
                                      </p:cBhvr>
                                      <p:tavLst>
                                        <p:tav tm="0">
                                          <p:val>
                                            <p:strVal val="ppt_y"/>
                                          </p:val>
                                        </p:tav>
                                        <p:tav tm="100000">
                                          <p:val>
                                            <p:strVal val="ppt_y+.1"/>
                                          </p:val>
                                        </p:tav>
                                      </p:tavLst>
                                    </p:anim>
                                    <p:set>
                                      <p:cBhvr>
                                        <p:cTn id="34" dur="1" fill="hold">
                                          <p:stCondLst>
                                            <p:cond delay="999"/>
                                          </p:stCondLst>
                                        </p:cTn>
                                        <p:tgtEl>
                                          <p:spTgt spid="5"/>
                                        </p:tgtEl>
                                        <p:attrNameLst>
                                          <p:attrName>style.visibility</p:attrName>
                                        </p:attrNameLst>
                                      </p:cBhvr>
                                      <p:to>
                                        <p:strVal val="hidden"/>
                                      </p:to>
                                    </p:set>
                                  </p:childTnLst>
                                </p:cTn>
                              </p:par>
                              <p:par>
                                <p:cTn id="35" presetID="42"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anim calcmode="lin" valueType="num">
                                      <p:cBhvr>
                                        <p:cTn id="38" dur="1000" fill="hold"/>
                                        <p:tgtEl>
                                          <p:spTgt spid="15"/>
                                        </p:tgtEl>
                                        <p:attrNameLst>
                                          <p:attrName>ppt_x</p:attrName>
                                        </p:attrNameLst>
                                      </p:cBhvr>
                                      <p:tavLst>
                                        <p:tav tm="0">
                                          <p:val>
                                            <p:strVal val="#ppt_x"/>
                                          </p:val>
                                        </p:tav>
                                        <p:tav tm="100000">
                                          <p:val>
                                            <p:strVal val="#ppt_x"/>
                                          </p:val>
                                        </p:tav>
                                      </p:tavLst>
                                    </p:anim>
                                    <p:anim calcmode="lin" valueType="num">
                                      <p:cBhvr>
                                        <p:cTn id="39" dur="1000" fill="hold"/>
                                        <p:tgtEl>
                                          <p:spTgt spid="15"/>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1000"/>
                                        <p:tgtEl>
                                          <p:spTgt spid="17"/>
                                        </p:tgtEl>
                                      </p:cBhvr>
                                    </p:animEffect>
                                    <p:anim calcmode="lin" valueType="num">
                                      <p:cBhvr>
                                        <p:cTn id="43" dur="1000" fill="hold"/>
                                        <p:tgtEl>
                                          <p:spTgt spid="17"/>
                                        </p:tgtEl>
                                        <p:attrNameLst>
                                          <p:attrName>ppt_x</p:attrName>
                                        </p:attrNameLst>
                                      </p:cBhvr>
                                      <p:tavLst>
                                        <p:tav tm="0">
                                          <p:val>
                                            <p:strVal val="#ppt_x"/>
                                          </p:val>
                                        </p:tav>
                                        <p:tav tm="100000">
                                          <p:val>
                                            <p:strVal val="#ppt_x"/>
                                          </p:val>
                                        </p:tav>
                                      </p:tavLst>
                                    </p:anim>
                                    <p:anim calcmode="lin" valueType="num">
                                      <p:cBhvr>
                                        <p:cTn id="44" dur="1000" fill="hold"/>
                                        <p:tgtEl>
                                          <p:spTgt spid="17"/>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anim calcmode="lin" valueType="num">
                                      <p:cBhvr>
                                        <p:cTn id="48" dur="1000" fill="hold"/>
                                        <p:tgtEl>
                                          <p:spTgt spid="13"/>
                                        </p:tgtEl>
                                        <p:attrNameLst>
                                          <p:attrName>ppt_x</p:attrName>
                                        </p:attrNameLst>
                                      </p:cBhvr>
                                      <p:tavLst>
                                        <p:tav tm="0">
                                          <p:val>
                                            <p:strVal val="#ppt_x"/>
                                          </p:val>
                                        </p:tav>
                                        <p:tav tm="100000">
                                          <p:val>
                                            <p:strVal val="#ppt_x"/>
                                          </p:val>
                                        </p:tav>
                                      </p:tavLst>
                                    </p:anim>
                                    <p:anim calcmode="lin" valueType="num">
                                      <p:cBhvr>
                                        <p:cTn id="49" dur="1000" fill="hold"/>
                                        <p:tgtEl>
                                          <p:spTgt spid="13"/>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1000"/>
                                        <p:tgtEl>
                                          <p:spTgt spid="14"/>
                                        </p:tgtEl>
                                      </p:cBhvr>
                                    </p:animEffect>
                                    <p:anim calcmode="lin" valueType="num">
                                      <p:cBhvr>
                                        <p:cTn id="53" dur="1000" fill="hold"/>
                                        <p:tgtEl>
                                          <p:spTgt spid="14"/>
                                        </p:tgtEl>
                                        <p:attrNameLst>
                                          <p:attrName>ppt_x</p:attrName>
                                        </p:attrNameLst>
                                      </p:cBhvr>
                                      <p:tavLst>
                                        <p:tav tm="0">
                                          <p:val>
                                            <p:strVal val="#ppt_x"/>
                                          </p:val>
                                        </p:tav>
                                        <p:tav tm="100000">
                                          <p:val>
                                            <p:strVal val="#ppt_x"/>
                                          </p:val>
                                        </p:tav>
                                      </p:tavLst>
                                    </p:anim>
                                    <p:anim calcmode="lin" valueType="num">
                                      <p:cBhvr>
                                        <p:cTn id="5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1000"/>
                                        <p:tgtEl>
                                          <p:spTgt spid="18"/>
                                        </p:tgtEl>
                                      </p:cBhvr>
                                    </p:animEffect>
                                    <p:anim calcmode="lin" valueType="num">
                                      <p:cBhvr>
                                        <p:cTn id="60" dur="1000" fill="hold"/>
                                        <p:tgtEl>
                                          <p:spTgt spid="18"/>
                                        </p:tgtEl>
                                        <p:attrNameLst>
                                          <p:attrName>ppt_x</p:attrName>
                                        </p:attrNameLst>
                                      </p:cBhvr>
                                      <p:tavLst>
                                        <p:tav tm="0">
                                          <p:val>
                                            <p:strVal val="#ppt_x"/>
                                          </p:val>
                                        </p:tav>
                                        <p:tav tm="100000">
                                          <p:val>
                                            <p:strVal val="#ppt_x"/>
                                          </p:val>
                                        </p:tav>
                                      </p:tavLst>
                                    </p:anim>
                                    <p:anim calcmode="lin" valueType="num">
                                      <p:cBhvr>
                                        <p:cTn id="61" dur="1000" fill="hold"/>
                                        <p:tgtEl>
                                          <p:spTgt spid="18"/>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2"/>
                                        </p:tgtEl>
                                        <p:attrNameLst>
                                          <p:attrName>style.visibility</p:attrName>
                                        </p:attrNameLst>
                                      </p:cBhvr>
                                      <p:to>
                                        <p:strVal val="visible"/>
                                      </p:to>
                                    </p:set>
                                    <p:animEffect transition="in" filter="fade">
                                      <p:cBhvr>
                                        <p:cTn id="64" dur="1000"/>
                                        <p:tgtEl>
                                          <p:spTgt spid="2"/>
                                        </p:tgtEl>
                                      </p:cBhvr>
                                    </p:animEffect>
                                    <p:anim calcmode="lin" valueType="num">
                                      <p:cBhvr>
                                        <p:cTn id="65" dur="1000" fill="hold"/>
                                        <p:tgtEl>
                                          <p:spTgt spid="2"/>
                                        </p:tgtEl>
                                        <p:attrNameLst>
                                          <p:attrName>ppt_x</p:attrName>
                                        </p:attrNameLst>
                                      </p:cBhvr>
                                      <p:tavLst>
                                        <p:tav tm="0">
                                          <p:val>
                                            <p:strVal val="#ppt_x"/>
                                          </p:val>
                                        </p:tav>
                                        <p:tav tm="100000">
                                          <p:val>
                                            <p:strVal val="#ppt_x"/>
                                          </p:val>
                                        </p:tav>
                                      </p:tavLst>
                                    </p:anim>
                                    <p:anim calcmode="lin" valueType="num">
                                      <p:cBhvr>
                                        <p:cTn id="6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6" grpId="0" animBg="1"/>
      <p:bldP spid="7" grpId="0"/>
      <p:bldP spid="8" grpId="0" animBg="1"/>
      <p:bldP spid="11" grpId="0" animBg="1"/>
      <p:bldP spid="12" grpId="0" animBg="1"/>
      <p:bldGraphic spid="13" grpId="0">
        <p:bldAsOne/>
      </p:bldGraphic>
      <p:bldGraphic spid="14" grpId="0">
        <p:bldAsOne/>
      </p:bldGraphic>
      <p:bldP spid="15" grpId="0" animBg="1"/>
      <p:bldP spid="17" grpId="0" animBg="1"/>
      <p:bldP spid="2" grpId="0" animBg="1"/>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stomShape 1">
            <a:extLst>
              <a:ext uri="{FF2B5EF4-FFF2-40B4-BE49-F238E27FC236}">
                <a16:creationId xmlns:a16="http://schemas.microsoft.com/office/drawing/2014/main" id="{04547B67-24F7-48B8-A4CE-A3F11F162572}"/>
              </a:ext>
            </a:extLst>
          </p:cNvPr>
          <p:cNvSpPr/>
          <p:nvPr/>
        </p:nvSpPr>
        <p:spPr>
          <a:xfrm>
            <a:off x="990847" y="281419"/>
            <a:ext cx="9755710" cy="398655"/>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en-US" sz="2000" b="1" strike="noStrike" spc="-1" dirty="0">
                <a:solidFill>
                  <a:srgbClr val="822642"/>
                </a:solidFill>
                <a:latin typeface="+mj-lt"/>
              </a:rPr>
              <a:t>Risk-based </a:t>
            </a:r>
            <a:r>
              <a:rPr lang="en-US" sz="2000" b="1" spc="-1" dirty="0">
                <a:solidFill>
                  <a:srgbClr val="822642"/>
                </a:solidFill>
                <a:latin typeface="+mj-lt"/>
              </a:rPr>
              <a:t>main site investigation</a:t>
            </a:r>
            <a:endParaRPr lang="en-US" sz="2000" b="0" strike="noStrike" spc="-1" dirty="0">
              <a:solidFill>
                <a:srgbClr val="822642"/>
              </a:solidFill>
              <a:latin typeface="+mj-lt"/>
            </a:endParaRPr>
          </a:p>
        </p:txBody>
      </p:sp>
      <p:sp>
        <p:nvSpPr>
          <p:cNvPr id="4" name="Rettangolo 34">
            <a:extLst>
              <a:ext uri="{FF2B5EF4-FFF2-40B4-BE49-F238E27FC236}">
                <a16:creationId xmlns:a16="http://schemas.microsoft.com/office/drawing/2014/main" id="{CBC6DCBF-54C4-4A8E-8E9B-FE4D77EC7532}"/>
              </a:ext>
            </a:extLst>
          </p:cNvPr>
          <p:cNvSpPr>
            <a:spLocks noChangeArrowheads="1"/>
          </p:cNvSpPr>
          <p:nvPr/>
        </p:nvSpPr>
        <p:spPr bwMode="auto">
          <a:xfrm>
            <a:off x="266700" y="680074"/>
            <a:ext cx="6269594" cy="5712589"/>
          </a:xfrm>
          <a:prstGeom prst="rect">
            <a:avLst/>
          </a:prstGeom>
          <a:noFill/>
          <a:ln w="9525">
            <a:noFill/>
            <a:miter lim="800000"/>
            <a:headEnd/>
            <a:tailEnd/>
          </a:ln>
        </p:spPr>
        <p:txBody>
          <a:bodyPr wrap="square">
            <a:spAutoFit/>
          </a:bodyPr>
          <a:lstStyle/>
          <a:p>
            <a:pPr marL="171450" indent="-171450">
              <a:lnSpc>
                <a:spcPct val="120000"/>
              </a:lnSpc>
              <a:buFont typeface="Arial" panose="020B0604020202020204" pitchFamily="34" charset="0"/>
              <a:buChar char="•"/>
            </a:pPr>
            <a:r>
              <a:rPr lang="en-US" dirty="0"/>
              <a:t>Identification of 7 homogeneous areas interested by waste deposits</a:t>
            </a:r>
          </a:p>
          <a:p>
            <a:pPr marL="171450" indent="-171450">
              <a:lnSpc>
                <a:spcPct val="120000"/>
              </a:lnSpc>
              <a:buFont typeface="Arial" panose="020B0604020202020204" pitchFamily="34" charset="0"/>
              <a:buChar char="•"/>
            </a:pPr>
            <a:r>
              <a:rPr lang="en-US" dirty="0"/>
              <a:t>In 81 composite soil samples representative of 810 sampling points:</a:t>
            </a:r>
          </a:p>
          <a:p>
            <a:pPr marL="742950" lvl="1" indent="-285750">
              <a:lnSpc>
                <a:spcPct val="120000"/>
              </a:lnSpc>
              <a:buFont typeface="Courier New" panose="02070309020205020404" pitchFamily="49" charset="0"/>
              <a:buChar char="o"/>
            </a:pPr>
            <a:r>
              <a:rPr lang="en-US" dirty="0"/>
              <a:t>Total content of </a:t>
            </a:r>
            <a:r>
              <a:rPr lang="pt-BR" dirty="0"/>
              <a:t>As, Cd, Co, Cu, Hg, Pb, Sb e Zn in fractions less than 2mm and less than 0,63 </a:t>
            </a:r>
            <a:r>
              <a:rPr lang="pt-BR" dirty="0">
                <a:latin typeface="Symbol" panose="05050102010706020507" pitchFamily="18" charset="2"/>
              </a:rPr>
              <a:t>m</a:t>
            </a:r>
            <a:r>
              <a:rPr lang="pt-BR" dirty="0"/>
              <a:t>m (representative for dust emissions)</a:t>
            </a:r>
          </a:p>
          <a:p>
            <a:pPr marL="742950" lvl="1" indent="-285750">
              <a:lnSpc>
                <a:spcPct val="120000"/>
              </a:lnSpc>
              <a:buFont typeface="Courier New" panose="02070309020205020404" pitchFamily="49" charset="0"/>
              <a:buChar char="o"/>
            </a:pPr>
            <a:r>
              <a:rPr lang="en-US" dirty="0" err="1"/>
              <a:t>Bioaccessible</a:t>
            </a:r>
            <a:r>
              <a:rPr lang="en-US" dirty="0"/>
              <a:t> fraction of all HM (</a:t>
            </a:r>
            <a:r>
              <a:rPr lang="en-US" dirty="0" err="1"/>
              <a:t>Glicine</a:t>
            </a:r>
            <a:r>
              <a:rPr lang="en-US" dirty="0"/>
              <a:t> extraction Method EPA 9200.2-86, 2012)</a:t>
            </a:r>
          </a:p>
          <a:p>
            <a:pPr marL="742950" lvl="1" indent="-285750">
              <a:lnSpc>
                <a:spcPct val="120000"/>
              </a:lnSpc>
              <a:buFont typeface="Courier New" panose="02070309020205020404" pitchFamily="49" charset="0"/>
              <a:buChar char="o"/>
            </a:pPr>
            <a:r>
              <a:rPr lang="en-US" dirty="0"/>
              <a:t>Tessier sequential extraction for all HM </a:t>
            </a:r>
          </a:p>
          <a:p>
            <a:pPr marL="742950" lvl="1" indent="-285750">
              <a:lnSpc>
                <a:spcPct val="120000"/>
              </a:lnSpc>
              <a:buFont typeface="Courier New" panose="02070309020205020404" pitchFamily="49" charset="0"/>
              <a:buChar char="o"/>
            </a:pPr>
            <a:r>
              <a:rPr lang="en-US" dirty="0"/>
              <a:t>Granulometric classification</a:t>
            </a:r>
          </a:p>
          <a:p>
            <a:pPr marL="285750" indent="-285750">
              <a:lnSpc>
                <a:spcPct val="120000"/>
              </a:lnSpc>
              <a:buFont typeface="Arial" panose="020B0604020202020204" pitchFamily="34" charset="0"/>
              <a:buChar char="•"/>
            </a:pPr>
            <a:r>
              <a:rPr lang="en-US" dirty="0"/>
              <a:t>On 50% of soil samples determination of HM in EDTA (</a:t>
            </a:r>
            <a:r>
              <a:rPr lang="en-US" dirty="0" err="1"/>
              <a:t>bioaccessibility</a:t>
            </a:r>
            <a:r>
              <a:rPr lang="en-US" dirty="0"/>
              <a:t> for plant uptake)</a:t>
            </a:r>
          </a:p>
          <a:p>
            <a:pPr marL="285750" indent="-285750">
              <a:lnSpc>
                <a:spcPct val="120000"/>
              </a:lnSpc>
              <a:buFont typeface="Arial" panose="020B0604020202020204" pitchFamily="34" charset="0"/>
              <a:buChar char="•"/>
            </a:pPr>
            <a:r>
              <a:rPr lang="en-US" dirty="0"/>
              <a:t>Identification of areas suitable for redevelopment </a:t>
            </a:r>
          </a:p>
          <a:p>
            <a:pPr marL="285750" indent="-285750">
              <a:lnSpc>
                <a:spcPct val="120000"/>
              </a:lnSpc>
              <a:buFont typeface="Arial" panose="020B0604020202020204" pitchFamily="34" charset="0"/>
              <a:buChar char="•"/>
            </a:pPr>
            <a:r>
              <a:rPr lang="en-US" dirty="0"/>
              <a:t>Extension of the relevant exposure assessment to a 50 m buffer outside the areas of possible enhancement</a:t>
            </a:r>
          </a:p>
          <a:p>
            <a:pPr marL="742950" lvl="1" indent="-285750">
              <a:lnSpc>
                <a:spcPct val="120000"/>
              </a:lnSpc>
              <a:buFont typeface="Courier New" panose="02070309020205020404" pitchFamily="49" charset="0"/>
              <a:buChar char="o"/>
            </a:pPr>
            <a:endParaRPr lang="it-IT" dirty="0"/>
          </a:p>
        </p:txBody>
      </p:sp>
      <p:pic>
        <p:nvPicPr>
          <p:cNvPr id="6" name="Immagine 5" descr="Immagine che contiene mappa&#10;&#10;Descrizione generata automaticamente">
            <a:extLst>
              <a:ext uri="{FF2B5EF4-FFF2-40B4-BE49-F238E27FC236}">
                <a16:creationId xmlns:a16="http://schemas.microsoft.com/office/drawing/2014/main" id="{4C019707-28EE-4E76-BE1B-08915293F06D}"/>
              </a:ext>
            </a:extLst>
          </p:cNvPr>
          <p:cNvPicPr>
            <a:picLocks noChangeAspect="1"/>
          </p:cNvPicPr>
          <p:nvPr/>
        </p:nvPicPr>
        <p:blipFill>
          <a:blip r:embed="rId2"/>
          <a:stretch>
            <a:fillRect/>
          </a:stretch>
        </p:blipFill>
        <p:spPr>
          <a:xfrm>
            <a:off x="6536293" y="29337"/>
            <a:ext cx="5474732" cy="4247388"/>
          </a:xfrm>
          <a:prstGeom prst="rect">
            <a:avLst/>
          </a:prstGeom>
        </p:spPr>
      </p:pic>
      <p:pic>
        <p:nvPicPr>
          <p:cNvPr id="8" name="Immagine 7" descr="Immagine che contiene mappa&#10;&#10;Descrizione generata automaticamente">
            <a:extLst>
              <a:ext uri="{FF2B5EF4-FFF2-40B4-BE49-F238E27FC236}">
                <a16:creationId xmlns:a16="http://schemas.microsoft.com/office/drawing/2014/main" id="{A76019A1-C133-4318-9EDF-357536759760}"/>
              </a:ext>
            </a:extLst>
          </p:cNvPr>
          <p:cNvPicPr>
            <a:picLocks noChangeAspect="1"/>
          </p:cNvPicPr>
          <p:nvPr/>
        </p:nvPicPr>
        <p:blipFill>
          <a:blip r:embed="rId3"/>
          <a:stretch>
            <a:fillRect/>
          </a:stretch>
        </p:blipFill>
        <p:spPr>
          <a:xfrm>
            <a:off x="6325648" y="932156"/>
            <a:ext cx="5866352" cy="3743224"/>
          </a:xfrm>
          <a:prstGeom prst="rect">
            <a:avLst/>
          </a:prstGeom>
        </p:spPr>
      </p:pic>
      <p:pic>
        <p:nvPicPr>
          <p:cNvPr id="10" name="Immagine 9" descr="Immagine che contiene mappa&#10;&#10;Descrizione generata automaticamente">
            <a:extLst>
              <a:ext uri="{FF2B5EF4-FFF2-40B4-BE49-F238E27FC236}">
                <a16:creationId xmlns:a16="http://schemas.microsoft.com/office/drawing/2014/main" id="{EF523FB8-7CA3-4367-9A4F-A859D7453B0B}"/>
              </a:ext>
            </a:extLst>
          </p:cNvPr>
          <p:cNvPicPr>
            <a:picLocks noChangeAspect="1"/>
          </p:cNvPicPr>
          <p:nvPr/>
        </p:nvPicPr>
        <p:blipFill>
          <a:blip r:embed="rId4"/>
          <a:stretch>
            <a:fillRect/>
          </a:stretch>
        </p:blipFill>
        <p:spPr>
          <a:xfrm>
            <a:off x="6324933" y="2256131"/>
            <a:ext cx="5795057" cy="3743224"/>
          </a:xfrm>
          <a:prstGeom prst="rect">
            <a:avLst/>
          </a:prstGeom>
        </p:spPr>
      </p:pic>
    </p:spTree>
    <p:extLst>
      <p:ext uri="{BB962C8B-B14F-4D97-AF65-F5344CB8AC3E}">
        <p14:creationId xmlns:p14="http://schemas.microsoft.com/office/powerpoint/2010/main" val="966907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6"/>
                                        </p:tgtEl>
                                      </p:cBhvr>
                                    </p:animEffect>
                                    <p:anim calcmode="lin" valueType="num">
                                      <p:cBhvr>
                                        <p:cTn id="7" dur="1000"/>
                                        <p:tgtEl>
                                          <p:spTgt spid="6"/>
                                        </p:tgtEl>
                                        <p:attrNameLst>
                                          <p:attrName>ppt_x</p:attrName>
                                        </p:attrNameLst>
                                      </p:cBhvr>
                                      <p:tavLst>
                                        <p:tav tm="0">
                                          <p:val>
                                            <p:strVal val="ppt_x"/>
                                          </p:val>
                                        </p:tav>
                                        <p:tav tm="100000">
                                          <p:val>
                                            <p:strVal val="ppt_x"/>
                                          </p:val>
                                        </p:tav>
                                      </p:tavLst>
                                    </p:anim>
                                    <p:anim calcmode="lin" valueType="num">
                                      <p:cBhvr>
                                        <p:cTn id="8" dur="1000"/>
                                        <p:tgtEl>
                                          <p:spTgt spid="6"/>
                                        </p:tgtEl>
                                        <p:attrNameLst>
                                          <p:attrName>ppt_y</p:attrName>
                                        </p:attrNameLst>
                                      </p:cBhvr>
                                      <p:tavLst>
                                        <p:tav tm="0">
                                          <p:val>
                                            <p:strVal val="ppt_y"/>
                                          </p:val>
                                        </p:tav>
                                        <p:tav tm="100000">
                                          <p:val>
                                            <p:strVal val="ppt_y+.1"/>
                                          </p:val>
                                        </p:tav>
                                      </p:tavLst>
                                    </p:anim>
                                    <p:set>
                                      <p:cBhvr>
                                        <p:cTn id="9" dur="1" fill="hold">
                                          <p:stCondLst>
                                            <p:cond delay="999"/>
                                          </p:stCondLst>
                                        </p:cTn>
                                        <p:tgtEl>
                                          <p:spTgt spid="6"/>
                                        </p:tgtEl>
                                        <p:attrNameLst>
                                          <p:attrName>style.visibility</p:attrName>
                                        </p:attrNameLst>
                                      </p:cBhvr>
                                      <p:to>
                                        <p:strVal val="hidden"/>
                                      </p:to>
                                    </p:set>
                                  </p:childTnLst>
                                </p:cTn>
                              </p:par>
                              <p:par>
                                <p:cTn id="10" presetID="2" presetClass="entr" presetSubtype="8"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calcmode="lin" valueType="num">
                                      <p:cBhvr additive="base">
                                        <p:cTn id="12" dur="500" fill="hold"/>
                                        <p:tgtEl>
                                          <p:spTgt spid="4">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4">
                                            <p:txEl>
                                              <p:pRg st="1" end="1"/>
                                            </p:txEl>
                                          </p:spTgt>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 calcmode="lin" valueType="num">
                                      <p:cBhvr additive="base">
                                        <p:cTn id="16" dur="50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4">
                                            <p:txEl>
                                              <p:pRg st="2" end="2"/>
                                            </p:txEl>
                                          </p:spTgt>
                                        </p:tgtEl>
                                        <p:attrNameLst>
                                          <p:attrName>ppt_y</p:attrName>
                                        </p:attrNameLst>
                                      </p:cBhvr>
                                      <p:tavLst>
                                        <p:tav tm="0">
                                          <p:val>
                                            <p:strVal val="#ppt_y"/>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 calcmode="lin" valueType="num">
                                      <p:cBhvr additive="base">
                                        <p:cTn id="20" dur="500" fill="hold"/>
                                        <p:tgtEl>
                                          <p:spTgt spid="4">
                                            <p:txEl>
                                              <p:pRg st="3" end="3"/>
                                            </p:txEl>
                                          </p:spTgt>
                                        </p:tgtEl>
                                        <p:attrNameLst>
                                          <p:attrName>ppt_x</p:attrName>
                                        </p:attrNameLst>
                                      </p:cBhvr>
                                      <p:tavLst>
                                        <p:tav tm="0">
                                          <p:val>
                                            <p:strVal val="0-#ppt_w/2"/>
                                          </p:val>
                                        </p:tav>
                                        <p:tav tm="100000">
                                          <p:val>
                                            <p:strVal val="#ppt_x"/>
                                          </p:val>
                                        </p:tav>
                                      </p:tavLst>
                                    </p:anim>
                                    <p:anim calcmode="lin" valueType="num">
                                      <p:cBhvr additive="base">
                                        <p:cTn id="21" dur="500" fill="hold"/>
                                        <p:tgtEl>
                                          <p:spTgt spid="4">
                                            <p:txEl>
                                              <p:pRg st="3" end="3"/>
                                            </p:txEl>
                                          </p:spTgt>
                                        </p:tgtEl>
                                        <p:attrNameLst>
                                          <p:attrName>ppt_y</p:attrName>
                                        </p:attrNameLst>
                                      </p:cBhvr>
                                      <p:tavLst>
                                        <p:tav tm="0">
                                          <p:val>
                                            <p:strVal val="#ppt_y"/>
                                          </p:val>
                                        </p:tav>
                                        <p:tav tm="100000">
                                          <p:val>
                                            <p:strVal val="#ppt_y"/>
                                          </p:val>
                                        </p:tav>
                                      </p:tavLst>
                                    </p:anim>
                                  </p:childTnLst>
                                </p:cTn>
                              </p:par>
                              <p:par>
                                <p:cTn id="22" presetID="2" presetClass="entr" presetSubtype="8" fill="hold" nodeType="withEffect">
                                  <p:stCondLst>
                                    <p:cond delay="0"/>
                                  </p:stCondLst>
                                  <p:childTnLst>
                                    <p:set>
                                      <p:cBhvr>
                                        <p:cTn id="23" dur="1" fill="hold">
                                          <p:stCondLst>
                                            <p:cond delay="0"/>
                                          </p:stCondLst>
                                        </p:cTn>
                                        <p:tgtEl>
                                          <p:spTgt spid="4">
                                            <p:txEl>
                                              <p:pRg st="4" end="4"/>
                                            </p:txEl>
                                          </p:spTgt>
                                        </p:tgtEl>
                                        <p:attrNameLst>
                                          <p:attrName>style.visibility</p:attrName>
                                        </p:attrNameLst>
                                      </p:cBhvr>
                                      <p:to>
                                        <p:strVal val="visible"/>
                                      </p:to>
                                    </p:set>
                                    <p:anim calcmode="lin" valueType="num">
                                      <p:cBhvr additive="base">
                                        <p:cTn id="24" dur="500" fill="hold"/>
                                        <p:tgtEl>
                                          <p:spTgt spid="4">
                                            <p:txEl>
                                              <p:pRg st="4" end="4"/>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4">
                                            <p:txEl>
                                              <p:pRg st="4" end="4"/>
                                            </p:txEl>
                                          </p:spTgt>
                                        </p:tgtEl>
                                        <p:attrNameLst>
                                          <p:attrName>ppt_y</p:attrName>
                                        </p:attrNameLst>
                                      </p:cBhvr>
                                      <p:tavLst>
                                        <p:tav tm="0">
                                          <p:val>
                                            <p:strVal val="#ppt_y"/>
                                          </p:val>
                                        </p:tav>
                                        <p:tav tm="100000">
                                          <p:val>
                                            <p:strVal val="#ppt_y"/>
                                          </p:val>
                                        </p:tav>
                                      </p:tavLst>
                                    </p:anim>
                                  </p:childTnLst>
                                </p:cTn>
                              </p:par>
                              <p:par>
                                <p:cTn id="26" presetID="2" presetClass="entr" presetSubtype="8" fill="hold" nodeType="withEffect">
                                  <p:stCondLst>
                                    <p:cond delay="0"/>
                                  </p:stCondLst>
                                  <p:childTnLst>
                                    <p:set>
                                      <p:cBhvr>
                                        <p:cTn id="27" dur="1" fill="hold">
                                          <p:stCondLst>
                                            <p:cond delay="0"/>
                                          </p:stCondLst>
                                        </p:cTn>
                                        <p:tgtEl>
                                          <p:spTgt spid="4">
                                            <p:txEl>
                                              <p:pRg st="5" end="5"/>
                                            </p:txEl>
                                          </p:spTgt>
                                        </p:tgtEl>
                                        <p:attrNameLst>
                                          <p:attrName>style.visibility</p:attrName>
                                        </p:attrNameLst>
                                      </p:cBhvr>
                                      <p:to>
                                        <p:strVal val="visible"/>
                                      </p:to>
                                    </p:set>
                                    <p:anim calcmode="lin" valueType="num">
                                      <p:cBhvr additive="base">
                                        <p:cTn id="28" dur="500" fill="hold"/>
                                        <p:tgtEl>
                                          <p:spTgt spid="4">
                                            <p:txEl>
                                              <p:pRg st="5" end="5"/>
                                            </p:txEl>
                                          </p:spTgt>
                                        </p:tgtEl>
                                        <p:attrNameLst>
                                          <p:attrName>ppt_x</p:attrName>
                                        </p:attrNameLst>
                                      </p:cBhvr>
                                      <p:tavLst>
                                        <p:tav tm="0">
                                          <p:val>
                                            <p:strVal val="0-#ppt_w/2"/>
                                          </p:val>
                                        </p:tav>
                                        <p:tav tm="100000">
                                          <p:val>
                                            <p:strVal val="#ppt_x"/>
                                          </p:val>
                                        </p:tav>
                                      </p:tavLst>
                                    </p:anim>
                                    <p:anim calcmode="lin" valueType="num">
                                      <p:cBhvr additive="base">
                                        <p:cTn id="29" dur="500" fill="hold"/>
                                        <p:tgtEl>
                                          <p:spTgt spid="4">
                                            <p:txEl>
                                              <p:pRg st="5" end="5"/>
                                            </p:txEl>
                                          </p:spTgt>
                                        </p:tgtEl>
                                        <p:attrNameLst>
                                          <p:attrName>ppt_y</p:attrName>
                                        </p:attrNameLst>
                                      </p:cBhvr>
                                      <p:tavLst>
                                        <p:tav tm="0">
                                          <p:val>
                                            <p:strVal val="#ppt_y"/>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nodeType="clickEffect">
                                  <p:stCondLst>
                                    <p:cond delay="0"/>
                                  </p:stCondLst>
                                  <p:childTnLst>
                                    <p:set>
                                      <p:cBhvr>
                                        <p:cTn id="38" dur="1" fill="hold">
                                          <p:stCondLst>
                                            <p:cond delay="0"/>
                                          </p:stCondLst>
                                        </p:cTn>
                                        <p:tgtEl>
                                          <p:spTgt spid="4">
                                            <p:txEl>
                                              <p:pRg st="6" end="6"/>
                                            </p:txEl>
                                          </p:spTgt>
                                        </p:tgtEl>
                                        <p:attrNameLst>
                                          <p:attrName>style.visibility</p:attrName>
                                        </p:attrNameLst>
                                      </p:cBhvr>
                                      <p:to>
                                        <p:strVal val="visible"/>
                                      </p:to>
                                    </p:set>
                                    <p:anim calcmode="lin" valueType="num">
                                      <p:cBhvr additive="base">
                                        <p:cTn id="39" dur="500" fill="hold"/>
                                        <p:tgtEl>
                                          <p:spTgt spid="4">
                                            <p:txEl>
                                              <p:pRg st="6" end="6"/>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4">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nodeType="clickEffect">
                                  <p:stCondLst>
                                    <p:cond delay="0"/>
                                  </p:stCondLst>
                                  <p:childTnLst>
                                    <p:set>
                                      <p:cBhvr>
                                        <p:cTn id="44" dur="1" fill="hold">
                                          <p:stCondLst>
                                            <p:cond delay="0"/>
                                          </p:stCondLst>
                                        </p:cTn>
                                        <p:tgtEl>
                                          <p:spTgt spid="4">
                                            <p:txEl>
                                              <p:pRg st="7" end="7"/>
                                            </p:txEl>
                                          </p:spTgt>
                                        </p:tgtEl>
                                        <p:attrNameLst>
                                          <p:attrName>style.visibility</p:attrName>
                                        </p:attrNameLst>
                                      </p:cBhvr>
                                      <p:to>
                                        <p:strVal val="visible"/>
                                      </p:to>
                                    </p:set>
                                    <p:anim calcmode="lin" valueType="num">
                                      <p:cBhvr additive="base">
                                        <p:cTn id="45" dur="500" fill="hold"/>
                                        <p:tgtEl>
                                          <p:spTgt spid="4">
                                            <p:txEl>
                                              <p:pRg st="7" end="7"/>
                                            </p:tx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4">
                                            <p:txEl>
                                              <p:pRg st="7" end="7"/>
                                            </p:txEl>
                                          </p:spTgt>
                                        </p:tgtEl>
                                        <p:attrNameLst>
                                          <p:attrName>ppt_y</p:attrName>
                                        </p:attrNameLst>
                                      </p:cBhvr>
                                      <p:tavLst>
                                        <p:tav tm="0">
                                          <p:val>
                                            <p:strVal val="#ppt_y"/>
                                          </p:val>
                                        </p:tav>
                                        <p:tav tm="100000">
                                          <p:val>
                                            <p:strVal val="#ppt_y"/>
                                          </p:val>
                                        </p:tav>
                                      </p:tavLst>
                                    </p:anim>
                                  </p:childTnLst>
                                </p:cTn>
                              </p:par>
                              <p:par>
                                <p:cTn id="47" presetID="2" presetClass="entr" presetSubtype="8" fill="hold" nodeType="withEffect">
                                  <p:stCondLst>
                                    <p:cond delay="0"/>
                                  </p:stCondLst>
                                  <p:childTnLst>
                                    <p:set>
                                      <p:cBhvr>
                                        <p:cTn id="48" dur="1" fill="hold">
                                          <p:stCondLst>
                                            <p:cond delay="0"/>
                                          </p:stCondLst>
                                        </p:cTn>
                                        <p:tgtEl>
                                          <p:spTgt spid="4">
                                            <p:txEl>
                                              <p:pRg st="8" end="8"/>
                                            </p:txEl>
                                          </p:spTgt>
                                        </p:tgtEl>
                                        <p:attrNameLst>
                                          <p:attrName>style.visibility</p:attrName>
                                        </p:attrNameLst>
                                      </p:cBhvr>
                                      <p:to>
                                        <p:strVal val="visible"/>
                                      </p:to>
                                    </p:set>
                                    <p:anim calcmode="lin" valueType="num">
                                      <p:cBhvr additive="base">
                                        <p:cTn id="49" dur="500" fill="hold"/>
                                        <p:tgtEl>
                                          <p:spTgt spid="4">
                                            <p:txEl>
                                              <p:pRg st="8" end="8"/>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4">
                                            <p:txEl>
                                              <p:pRg st="8" end="8"/>
                                            </p:txEl>
                                          </p:spTgt>
                                        </p:tgtEl>
                                        <p:attrNameLst>
                                          <p:attrName>ppt_y</p:attrName>
                                        </p:attrNameLst>
                                      </p:cBhvr>
                                      <p:tavLst>
                                        <p:tav tm="0">
                                          <p:val>
                                            <p:strVal val="#ppt_y"/>
                                          </p:val>
                                        </p:tav>
                                        <p:tav tm="100000">
                                          <p:val>
                                            <p:strVal val="#ppt_y"/>
                                          </p:val>
                                        </p:tav>
                                      </p:tavLst>
                                    </p:anim>
                                  </p:childTnLst>
                                </p:cTn>
                              </p:par>
                              <p:par>
                                <p:cTn id="51" presetID="42" presetClass="exit" presetSubtype="0" fill="hold" nodeType="withEffect">
                                  <p:stCondLst>
                                    <p:cond delay="0"/>
                                  </p:stCondLst>
                                  <p:childTnLst>
                                    <p:animEffect transition="out" filter="fade">
                                      <p:cBhvr>
                                        <p:cTn id="52" dur="1000"/>
                                        <p:tgtEl>
                                          <p:spTgt spid="8"/>
                                        </p:tgtEl>
                                      </p:cBhvr>
                                    </p:animEffect>
                                    <p:anim calcmode="lin" valueType="num">
                                      <p:cBhvr>
                                        <p:cTn id="53" dur="1000"/>
                                        <p:tgtEl>
                                          <p:spTgt spid="8"/>
                                        </p:tgtEl>
                                        <p:attrNameLst>
                                          <p:attrName>ppt_x</p:attrName>
                                        </p:attrNameLst>
                                      </p:cBhvr>
                                      <p:tavLst>
                                        <p:tav tm="0">
                                          <p:val>
                                            <p:strVal val="ppt_x"/>
                                          </p:val>
                                        </p:tav>
                                        <p:tav tm="100000">
                                          <p:val>
                                            <p:strVal val="ppt_x"/>
                                          </p:val>
                                        </p:tav>
                                      </p:tavLst>
                                    </p:anim>
                                    <p:anim calcmode="lin" valueType="num">
                                      <p:cBhvr>
                                        <p:cTn id="54" dur="1000"/>
                                        <p:tgtEl>
                                          <p:spTgt spid="8"/>
                                        </p:tgtEl>
                                        <p:attrNameLst>
                                          <p:attrName>ppt_y</p:attrName>
                                        </p:attrNameLst>
                                      </p:cBhvr>
                                      <p:tavLst>
                                        <p:tav tm="0">
                                          <p:val>
                                            <p:strVal val="ppt_y"/>
                                          </p:val>
                                        </p:tav>
                                        <p:tav tm="100000">
                                          <p:val>
                                            <p:strVal val="ppt_y+.1"/>
                                          </p:val>
                                        </p:tav>
                                      </p:tavLst>
                                    </p:anim>
                                    <p:set>
                                      <p:cBhvr>
                                        <p:cTn id="55" dur="1" fill="hold">
                                          <p:stCondLst>
                                            <p:cond delay="999"/>
                                          </p:stCondLst>
                                        </p:cTn>
                                        <p:tgtEl>
                                          <p:spTgt spid="8"/>
                                        </p:tgtEl>
                                        <p:attrNameLst>
                                          <p:attrName>style.visibility</p:attrName>
                                        </p:attrNameLst>
                                      </p:cBhvr>
                                      <p:to>
                                        <p:strVal val="hidden"/>
                                      </p:to>
                                    </p:set>
                                  </p:childTnLst>
                                </p:cTn>
                              </p:par>
                              <p:par>
                                <p:cTn id="56" presetID="42" presetClass="entr" presetSubtype="0" fill="hold" nodeType="with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fade">
                                      <p:cBhvr>
                                        <p:cTn id="58" dur="1000"/>
                                        <p:tgtEl>
                                          <p:spTgt spid="10"/>
                                        </p:tgtEl>
                                      </p:cBhvr>
                                    </p:animEffect>
                                    <p:anim calcmode="lin" valueType="num">
                                      <p:cBhvr>
                                        <p:cTn id="59" dur="1000" fill="hold"/>
                                        <p:tgtEl>
                                          <p:spTgt spid="10"/>
                                        </p:tgtEl>
                                        <p:attrNameLst>
                                          <p:attrName>ppt_x</p:attrName>
                                        </p:attrNameLst>
                                      </p:cBhvr>
                                      <p:tavLst>
                                        <p:tav tm="0">
                                          <p:val>
                                            <p:strVal val="#ppt_x"/>
                                          </p:val>
                                        </p:tav>
                                        <p:tav tm="100000">
                                          <p:val>
                                            <p:strVal val="#ppt_x"/>
                                          </p:val>
                                        </p:tav>
                                      </p:tavLst>
                                    </p:anim>
                                    <p:anim calcmode="lin" valueType="num">
                                      <p:cBhvr>
                                        <p:cTn id="6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stomShape 1">
            <a:extLst>
              <a:ext uri="{FF2B5EF4-FFF2-40B4-BE49-F238E27FC236}">
                <a16:creationId xmlns:a16="http://schemas.microsoft.com/office/drawing/2014/main" id="{9E86179D-6B7F-4842-8072-B44AAD6A1F36}"/>
              </a:ext>
            </a:extLst>
          </p:cNvPr>
          <p:cNvSpPr/>
          <p:nvPr/>
        </p:nvSpPr>
        <p:spPr>
          <a:xfrm>
            <a:off x="990847" y="281419"/>
            <a:ext cx="9755710" cy="398655"/>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en-US" sz="2000" b="1" strike="noStrike" spc="-1" dirty="0">
                <a:solidFill>
                  <a:srgbClr val="822642"/>
                </a:solidFill>
                <a:latin typeface="+mj-lt"/>
              </a:rPr>
              <a:t>Conceptual Site Model for Human Health Risk Assessment</a:t>
            </a:r>
            <a:endParaRPr lang="en-US" sz="2000" b="0" strike="noStrike" spc="-1" dirty="0">
              <a:solidFill>
                <a:srgbClr val="822642"/>
              </a:solidFill>
              <a:latin typeface="+mj-lt"/>
            </a:endParaRPr>
          </a:p>
        </p:txBody>
      </p:sp>
      <p:sp>
        <p:nvSpPr>
          <p:cNvPr id="3" name="Rettangolo 34">
            <a:extLst>
              <a:ext uri="{FF2B5EF4-FFF2-40B4-BE49-F238E27FC236}">
                <a16:creationId xmlns:a16="http://schemas.microsoft.com/office/drawing/2014/main" id="{C5E730E0-ACE2-4A61-AFEE-FBA74FA77B4B}"/>
              </a:ext>
            </a:extLst>
          </p:cNvPr>
          <p:cNvSpPr>
            <a:spLocks noChangeArrowheads="1"/>
          </p:cNvSpPr>
          <p:nvPr/>
        </p:nvSpPr>
        <p:spPr bwMode="auto">
          <a:xfrm>
            <a:off x="990846" y="994601"/>
            <a:ext cx="8146121" cy="2308324"/>
          </a:xfrm>
          <a:prstGeom prst="rect">
            <a:avLst/>
          </a:prstGeom>
          <a:noFill/>
          <a:ln w="9525">
            <a:noFill/>
            <a:miter lim="800000"/>
            <a:headEnd/>
            <a:tailEnd/>
          </a:ln>
        </p:spPr>
        <p:txBody>
          <a:bodyPr wrap="square">
            <a:spAutoFit/>
          </a:bodyPr>
          <a:lstStyle/>
          <a:p>
            <a:pPr marL="400050" indent="-400050">
              <a:buFont typeface="+mj-lt"/>
              <a:buAutoNum type="romanUcPeriod"/>
            </a:pPr>
            <a:r>
              <a:rPr lang="en-US" dirty="0"/>
              <a:t>Recreational “hiker/tourist”: occasional exposure for 15 days/year concerning children, adolescents, adults and elderly</a:t>
            </a:r>
          </a:p>
          <a:p>
            <a:pPr marL="400050" indent="-400050">
              <a:buFont typeface="+mj-lt"/>
              <a:buAutoNum type="romanUcPeriod"/>
            </a:pPr>
            <a:r>
              <a:rPr lang="en-US" dirty="0"/>
              <a:t>Recreational “standard”: continuous exposure for 350 days/year concerning children, adolescents, adults and elderly</a:t>
            </a:r>
          </a:p>
          <a:p>
            <a:pPr marL="400050" indent="-400050">
              <a:buFont typeface="+mj-lt"/>
              <a:buAutoNum type="romanUcPeriod"/>
            </a:pPr>
            <a:r>
              <a:rPr lang="en-US" dirty="0"/>
              <a:t>Commercial: permanent workers (e.g. managers of tourist and excursion activities)</a:t>
            </a:r>
          </a:p>
          <a:p>
            <a:r>
              <a:rPr lang="en-US" dirty="0"/>
              <a:t>Evaluation of Residential scenario in case of redevelopment for stable residential use</a:t>
            </a:r>
          </a:p>
        </p:txBody>
      </p:sp>
      <p:sp>
        <p:nvSpPr>
          <p:cNvPr id="4" name="CustomShape 1">
            <a:extLst>
              <a:ext uri="{FF2B5EF4-FFF2-40B4-BE49-F238E27FC236}">
                <a16:creationId xmlns:a16="http://schemas.microsoft.com/office/drawing/2014/main" id="{EA4D6F0C-90B2-420F-A3DE-DD1336FC705A}"/>
              </a:ext>
            </a:extLst>
          </p:cNvPr>
          <p:cNvSpPr/>
          <p:nvPr/>
        </p:nvSpPr>
        <p:spPr>
          <a:xfrm>
            <a:off x="990847" y="680074"/>
            <a:ext cx="2845481" cy="367878"/>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en-US" b="1" spc="-1" dirty="0">
                <a:latin typeface="+mj-lt"/>
              </a:rPr>
              <a:t>Exposure scenarios</a:t>
            </a:r>
            <a:endParaRPr lang="en-US" b="0" strike="noStrike" spc="-1" dirty="0">
              <a:latin typeface="+mj-lt"/>
            </a:endParaRPr>
          </a:p>
        </p:txBody>
      </p:sp>
      <p:sp>
        <p:nvSpPr>
          <p:cNvPr id="5" name="Rettangolo 34">
            <a:extLst>
              <a:ext uri="{FF2B5EF4-FFF2-40B4-BE49-F238E27FC236}">
                <a16:creationId xmlns:a16="http://schemas.microsoft.com/office/drawing/2014/main" id="{6CE2EA3E-E3A4-4953-A26C-D0B41AF8077F}"/>
              </a:ext>
            </a:extLst>
          </p:cNvPr>
          <p:cNvSpPr>
            <a:spLocks noChangeArrowheads="1"/>
          </p:cNvSpPr>
          <p:nvPr/>
        </p:nvSpPr>
        <p:spPr bwMode="auto">
          <a:xfrm>
            <a:off x="990847" y="3752757"/>
            <a:ext cx="6953004" cy="1200329"/>
          </a:xfrm>
          <a:prstGeom prst="rect">
            <a:avLst/>
          </a:prstGeom>
          <a:noFill/>
          <a:ln w="9525">
            <a:noFill/>
            <a:miter lim="800000"/>
            <a:headEnd/>
            <a:tailEnd/>
          </a:ln>
        </p:spPr>
        <p:txBody>
          <a:bodyPr wrap="square">
            <a:spAutoFit/>
          </a:bodyPr>
          <a:lstStyle/>
          <a:p>
            <a:pPr marL="400050" indent="-400050">
              <a:buFont typeface="Arial" panose="020B0604020202020204" pitchFamily="34" charset="0"/>
              <a:buChar char="•"/>
            </a:pPr>
            <a:r>
              <a:rPr lang="en-US" dirty="0"/>
              <a:t>Soil ingestion + Dermal Contact (on-site)</a:t>
            </a:r>
          </a:p>
          <a:p>
            <a:pPr marL="400050" indent="-400050">
              <a:buFont typeface="Arial" panose="020B0604020202020204" pitchFamily="34" charset="0"/>
              <a:buChar char="•"/>
            </a:pPr>
            <a:r>
              <a:rPr lang="en-US" dirty="0"/>
              <a:t>Dust ingestion (on-site and off-site)</a:t>
            </a:r>
          </a:p>
          <a:p>
            <a:pPr marL="400050" indent="-400050">
              <a:buFont typeface="Arial" panose="020B0604020202020204" pitchFamily="34" charset="0"/>
              <a:buChar char="•"/>
            </a:pPr>
            <a:r>
              <a:rPr lang="en-US" dirty="0"/>
              <a:t>Dust inhalation (on-site and off-site)</a:t>
            </a:r>
          </a:p>
          <a:p>
            <a:pPr marL="400050" indent="-400050">
              <a:buFont typeface="Arial" panose="020B0604020202020204" pitchFamily="34" charset="0"/>
              <a:buChar char="•"/>
            </a:pPr>
            <a:r>
              <a:rPr lang="en-US" dirty="0" err="1"/>
              <a:t>Vapour</a:t>
            </a:r>
            <a:r>
              <a:rPr lang="en-US" dirty="0"/>
              <a:t> Inhalation (on-site and off-site) for Hg</a:t>
            </a:r>
          </a:p>
        </p:txBody>
      </p:sp>
      <p:sp>
        <p:nvSpPr>
          <p:cNvPr id="6" name="CustomShape 1">
            <a:extLst>
              <a:ext uri="{FF2B5EF4-FFF2-40B4-BE49-F238E27FC236}">
                <a16:creationId xmlns:a16="http://schemas.microsoft.com/office/drawing/2014/main" id="{85A9DB21-4912-4410-9F22-0B16F33C23BE}"/>
              </a:ext>
            </a:extLst>
          </p:cNvPr>
          <p:cNvSpPr/>
          <p:nvPr/>
        </p:nvSpPr>
        <p:spPr>
          <a:xfrm>
            <a:off x="990847" y="3371555"/>
            <a:ext cx="2845481" cy="367878"/>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en-US" b="1" spc="-1" dirty="0">
                <a:latin typeface="+mj-lt"/>
              </a:rPr>
              <a:t>Exposure routes</a:t>
            </a:r>
            <a:endParaRPr lang="en-US" b="0" strike="noStrike" spc="-1" dirty="0">
              <a:latin typeface="+mj-lt"/>
            </a:endParaRPr>
          </a:p>
        </p:txBody>
      </p:sp>
      <p:pic>
        <p:nvPicPr>
          <p:cNvPr id="1028" name="Picture 4" descr="Come scegliere un family hotel per una vacanza in famiglia indimenticabile  - Viviconstile">
            <a:extLst>
              <a:ext uri="{FF2B5EF4-FFF2-40B4-BE49-F238E27FC236}">
                <a16:creationId xmlns:a16="http://schemas.microsoft.com/office/drawing/2014/main" id="{46BFF830-0A5D-4461-A916-141C0C7F4C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32180" y="1949778"/>
            <a:ext cx="2845482" cy="189698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Escursionismo nella valle dei percorsi - Alto Adige, Südtirol da vivere">
            <a:extLst>
              <a:ext uri="{FF2B5EF4-FFF2-40B4-BE49-F238E27FC236}">
                <a16:creationId xmlns:a16="http://schemas.microsoft.com/office/drawing/2014/main" id="{C0732138-26FC-4ECC-A23A-6F0BC1B3F4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28655" y="205070"/>
            <a:ext cx="2845481" cy="189509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urismo, non è un settore per (lavoratori) vecchi">
            <a:extLst>
              <a:ext uri="{FF2B5EF4-FFF2-40B4-BE49-F238E27FC236}">
                <a16:creationId xmlns:a16="http://schemas.microsoft.com/office/drawing/2014/main" id="{D0911C16-723A-4D73-A1FE-CC7BE2ADA4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21423" y="3844868"/>
            <a:ext cx="2752713" cy="1959931"/>
          </a:xfrm>
          <a:prstGeom prst="rect">
            <a:avLst/>
          </a:prstGeom>
          <a:noFill/>
          <a:extLst>
            <a:ext uri="{909E8E84-426E-40DD-AFC4-6F175D3DCCD1}">
              <a14:hiddenFill xmlns:a14="http://schemas.microsoft.com/office/drawing/2010/main">
                <a:solidFill>
                  <a:srgbClr val="FFFFFF"/>
                </a:solidFill>
              </a14:hiddenFill>
            </a:ext>
          </a:extLst>
        </p:spPr>
      </p:pic>
      <p:sp>
        <p:nvSpPr>
          <p:cNvPr id="7" name="Rettangolo con angoli arrotondati 6">
            <a:extLst>
              <a:ext uri="{FF2B5EF4-FFF2-40B4-BE49-F238E27FC236}">
                <a16:creationId xmlns:a16="http://schemas.microsoft.com/office/drawing/2014/main" id="{0EB2AEF2-9AF0-4A0C-925A-329FF9453B2B}"/>
              </a:ext>
            </a:extLst>
          </p:cNvPr>
          <p:cNvSpPr/>
          <p:nvPr/>
        </p:nvSpPr>
        <p:spPr>
          <a:xfrm>
            <a:off x="414337" y="5167686"/>
            <a:ext cx="11363325" cy="895350"/>
          </a:xfrm>
          <a:prstGeom prst="roundRect">
            <a:avLst/>
          </a:prstGeom>
          <a:ln w="3810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b="1" dirty="0"/>
              <a:t>For Scenario I (tourist) exposure has been always considered on-site (i.e. on-source). For other scenarios exposure has been considered on-site (i.e. on-source) only for sources “touching” the 50m buffer around the areas of potential redevelopment</a:t>
            </a:r>
          </a:p>
        </p:txBody>
      </p:sp>
    </p:spTree>
    <p:extLst>
      <p:ext uri="{BB962C8B-B14F-4D97-AF65-F5344CB8AC3E}">
        <p14:creationId xmlns:p14="http://schemas.microsoft.com/office/powerpoint/2010/main" val="1001352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barn(inVertical)">
                                      <p:cBhvr>
                                        <p:cTn id="11" dur="500"/>
                                        <p:tgtEl>
                                          <p:spTgt spid="1026"/>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 calcmode="lin" valueType="num">
                                      <p:cBhvr additive="base">
                                        <p:cTn id="16"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3">
                                            <p:txEl>
                                              <p:pRg st="1" end="1"/>
                                            </p:txEl>
                                          </p:spTgt>
                                        </p:tgtEl>
                                        <p:attrNameLst>
                                          <p:attrName>ppt_y</p:attrName>
                                        </p:attrNameLst>
                                      </p:cBhvr>
                                      <p:tavLst>
                                        <p:tav tm="0">
                                          <p:val>
                                            <p:strVal val="#ppt_y"/>
                                          </p:val>
                                        </p:tav>
                                        <p:tav tm="100000">
                                          <p:val>
                                            <p:strVal val="#ppt_y"/>
                                          </p:val>
                                        </p:tav>
                                      </p:tavLst>
                                    </p:anim>
                                  </p:childTnLst>
                                </p:cTn>
                              </p:par>
                              <p:par>
                                <p:cTn id="18" presetID="16" presetClass="entr" presetSubtype="21" fill="hold" nodeType="withEffect">
                                  <p:stCondLst>
                                    <p:cond delay="0"/>
                                  </p:stCondLst>
                                  <p:childTnLst>
                                    <p:set>
                                      <p:cBhvr>
                                        <p:cTn id="19" dur="1" fill="hold">
                                          <p:stCondLst>
                                            <p:cond delay="0"/>
                                          </p:stCondLst>
                                        </p:cTn>
                                        <p:tgtEl>
                                          <p:spTgt spid="1028"/>
                                        </p:tgtEl>
                                        <p:attrNameLst>
                                          <p:attrName>style.visibility</p:attrName>
                                        </p:attrNameLst>
                                      </p:cBhvr>
                                      <p:to>
                                        <p:strVal val="visible"/>
                                      </p:to>
                                    </p:set>
                                    <p:animEffect transition="in" filter="barn(inVertical)">
                                      <p:cBhvr>
                                        <p:cTn id="20" dur="500"/>
                                        <p:tgtEl>
                                          <p:spTgt spid="1028"/>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ppt_y"/>
                                          </p:val>
                                        </p:tav>
                                        <p:tav tm="100000">
                                          <p:val>
                                            <p:strVal val="#ppt_y"/>
                                          </p:val>
                                        </p:tav>
                                      </p:tavLst>
                                    </p:anim>
                                  </p:childTnLst>
                                </p:cTn>
                              </p:par>
                              <p:par>
                                <p:cTn id="27" presetID="16" presetClass="entr" presetSubtype="21" fill="hold" nodeType="withEffect">
                                  <p:stCondLst>
                                    <p:cond delay="0"/>
                                  </p:stCondLst>
                                  <p:childTnLst>
                                    <p:set>
                                      <p:cBhvr>
                                        <p:cTn id="28" dur="1" fill="hold">
                                          <p:stCondLst>
                                            <p:cond delay="0"/>
                                          </p:stCondLst>
                                        </p:cTn>
                                        <p:tgtEl>
                                          <p:spTgt spid="1030"/>
                                        </p:tgtEl>
                                        <p:attrNameLst>
                                          <p:attrName>style.visibility</p:attrName>
                                        </p:attrNameLst>
                                      </p:cBhvr>
                                      <p:to>
                                        <p:strVal val="visible"/>
                                      </p:to>
                                    </p:set>
                                    <p:animEffect transition="in" filter="barn(inVertical)">
                                      <p:cBhvr>
                                        <p:cTn id="29" dur="500"/>
                                        <p:tgtEl>
                                          <p:spTgt spid="1030"/>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 calcmode="lin" valueType="num">
                                      <p:cBhvr additive="base">
                                        <p:cTn id="34"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35"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1000"/>
                                        <p:tgtEl>
                                          <p:spTgt spid="6"/>
                                        </p:tgtEl>
                                      </p:cBhvr>
                                    </p:animEffect>
                                    <p:anim calcmode="lin" valueType="num">
                                      <p:cBhvr>
                                        <p:cTn id="41" dur="1000" fill="hold"/>
                                        <p:tgtEl>
                                          <p:spTgt spid="6"/>
                                        </p:tgtEl>
                                        <p:attrNameLst>
                                          <p:attrName>ppt_x</p:attrName>
                                        </p:attrNameLst>
                                      </p:cBhvr>
                                      <p:tavLst>
                                        <p:tav tm="0">
                                          <p:val>
                                            <p:strVal val="#ppt_x"/>
                                          </p:val>
                                        </p:tav>
                                        <p:tav tm="100000">
                                          <p:val>
                                            <p:strVal val="#ppt_x"/>
                                          </p:val>
                                        </p:tav>
                                      </p:tavLst>
                                    </p:anim>
                                    <p:anim calcmode="lin" valueType="num">
                                      <p:cBhvr>
                                        <p:cTn id="42" dur="1000" fill="hold"/>
                                        <p:tgtEl>
                                          <p:spTgt spid="6"/>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fade">
                                      <p:cBhvr>
                                        <p:cTn id="45" dur="1000"/>
                                        <p:tgtEl>
                                          <p:spTgt spid="5"/>
                                        </p:tgtEl>
                                      </p:cBhvr>
                                    </p:animEffect>
                                    <p:anim calcmode="lin" valueType="num">
                                      <p:cBhvr>
                                        <p:cTn id="46" dur="1000" fill="hold"/>
                                        <p:tgtEl>
                                          <p:spTgt spid="5"/>
                                        </p:tgtEl>
                                        <p:attrNameLst>
                                          <p:attrName>ppt_x</p:attrName>
                                        </p:attrNameLst>
                                      </p:cBhvr>
                                      <p:tavLst>
                                        <p:tav tm="0">
                                          <p:val>
                                            <p:strVal val="#ppt_x"/>
                                          </p:val>
                                        </p:tav>
                                        <p:tav tm="100000">
                                          <p:val>
                                            <p:strVal val="#ppt_x"/>
                                          </p:val>
                                        </p:tav>
                                      </p:tavLst>
                                    </p:anim>
                                    <p:anim calcmode="lin" valueType="num">
                                      <p:cBhvr>
                                        <p:cTn id="4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fade">
                                      <p:cBhvr>
                                        <p:cTn id="52" dur="1000"/>
                                        <p:tgtEl>
                                          <p:spTgt spid="7"/>
                                        </p:tgtEl>
                                      </p:cBhvr>
                                    </p:animEffect>
                                    <p:anim calcmode="lin" valueType="num">
                                      <p:cBhvr>
                                        <p:cTn id="53" dur="1000" fill="hold"/>
                                        <p:tgtEl>
                                          <p:spTgt spid="7"/>
                                        </p:tgtEl>
                                        <p:attrNameLst>
                                          <p:attrName>ppt_x</p:attrName>
                                        </p:attrNameLst>
                                      </p:cBhvr>
                                      <p:tavLst>
                                        <p:tav tm="0">
                                          <p:val>
                                            <p:strVal val="#ppt_x"/>
                                          </p:val>
                                        </p:tav>
                                        <p:tav tm="100000">
                                          <p:val>
                                            <p:strVal val="#ppt_x"/>
                                          </p:val>
                                        </p:tav>
                                      </p:tavLst>
                                    </p:anim>
                                    <p:anim calcmode="lin" valueType="num">
                                      <p:cBhvr>
                                        <p:cTn id="5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a 1">
            <a:extLst>
              <a:ext uri="{FF2B5EF4-FFF2-40B4-BE49-F238E27FC236}">
                <a16:creationId xmlns:a16="http://schemas.microsoft.com/office/drawing/2014/main" id="{F5D5E19F-8162-46EE-91DE-0C80E8DA30D2}"/>
              </a:ext>
            </a:extLst>
          </p:cNvPr>
          <p:cNvGraphicFramePr>
            <a:graphicFrameLocks noGrp="1"/>
          </p:cNvGraphicFramePr>
          <p:nvPr>
            <p:extLst>
              <p:ext uri="{D42A27DB-BD31-4B8C-83A1-F6EECF244321}">
                <p14:modId xmlns:p14="http://schemas.microsoft.com/office/powerpoint/2010/main" val="3995109731"/>
              </p:ext>
            </p:extLst>
          </p:nvPr>
        </p:nvGraphicFramePr>
        <p:xfrm>
          <a:off x="990847" y="2455735"/>
          <a:ext cx="10305803" cy="3462704"/>
        </p:xfrm>
        <a:graphic>
          <a:graphicData uri="http://schemas.openxmlformats.org/drawingml/2006/table">
            <a:tbl>
              <a:tblPr firstRow="1" bandRow="1">
                <a:tableStyleId>{7DF18680-E054-41AD-8BC1-D1AEF772440D}</a:tableStyleId>
              </a:tblPr>
              <a:tblGrid>
                <a:gridCol w="2114797">
                  <a:extLst>
                    <a:ext uri="{9D8B030D-6E8A-4147-A177-3AD203B41FA5}">
                      <a16:colId xmlns:a16="http://schemas.microsoft.com/office/drawing/2014/main" val="2009639427"/>
                    </a:ext>
                  </a:extLst>
                </a:gridCol>
                <a:gridCol w="682573">
                  <a:extLst>
                    <a:ext uri="{9D8B030D-6E8A-4147-A177-3AD203B41FA5}">
                      <a16:colId xmlns:a16="http://schemas.microsoft.com/office/drawing/2014/main" val="2277974903"/>
                    </a:ext>
                  </a:extLst>
                </a:gridCol>
                <a:gridCol w="484384">
                  <a:extLst>
                    <a:ext uri="{9D8B030D-6E8A-4147-A177-3AD203B41FA5}">
                      <a16:colId xmlns:a16="http://schemas.microsoft.com/office/drawing/2014/main" val="234239027"/>
                    </a:ext>
                  </a:extLst>
                </a:gridCol>
                <a:gridCol w="720437">
                  <a:extLst>
                    <a:ext uri="{9D8B030D-6E8A-4147-A177-3AD203B41FA5}">
                      <a16:colId xmlns:a16="http://schemas.microsoft.com/office/drawing/2014/main" val="2680930125"/>
                    </a:ext>
                  </a:extLst>
                </a:gridCol>
                <a:gridCol w="563418">
                  <a:extLst>
                    <a:ext uri="{9D8B030D-6E8A-4147-A177-3AD203B41FA5}">
                      <a16:colId xmlns:a16="http://schemas.microsoft.com/office/drawing/2014/main" val="3753562240"/>
                    </a:ext>
                  </a:extLst>
                </a:gridCol>
                <a:gridCol w="683491">
                  <a:extLst>
                    <a:ext uri="{9D8B030D-6E8A-4147-A177-3AD203B41FA5}">
                      <a16:colId xmlns:a16="http://schemas.microsoft.com/office/drawing/2014/main" val="2878380738"/>
                    </a:ext>
                  </a:extLst>
                </a:gridCol>
                <a:gridCol w="517237">
                  <a:extLst>
                    <a:ext uri="{9D8B030D-6E8A-4147-A177-3AD203B41FA5}">
                      <a16:colId xmlns:a16="http://schemas.microsoft.com/office/drawing/2014/main" val="1672707197"/>
                    </a:ext>
                  </a:extLst>
                </a:gridCol>
                <a:gridCol w="766618">
                  <a:extLst>
                    <a:ext uri="{9D8B030D-6E8A-4147-A177-3AD203B41FA5}">
                      <a16:colId xmlns:a16="http://schemas.microsoft.com/office/drawing/2014/main" val="2700274520"/>
                    </a:ext>
                  </a:extLst>
                </a:gridCol>
                <a:gridCol w="609600">
                  <a:extLst>
                    <a:ext uri="{9D8B030D-6E8A-4147-A177-3AD203B41FA5}">
                      <a16:colId xmlns:a16="http://schemas.microsoft.com/office/drawing/2014/main" val="3767154550"/>
                    </a:ext>
                  </a:extLst>
                </a:gridCol>
                <a:gridCol w="683491">
                  <a:extLst>
                    <a:ext uri="{9D8B030D-6E8A-4147-A177-3AD203B41FA5}">
                      <a16:colId xmlns:a16="http://schemas.microsoft.com/office/drawing/2014/main" val="1253416557"/>
                    </a:ext>
                  </a:extLst>
                </a:gridCol>
                <a:gridCol w="841457">
                  <a:extLst>
                    <a:ext uri="{9D8B030D-6E8A-4147-A177-3AD203B41FA5}">
                      <a16:colId xmlns:a16="http://schemas.microsoft.com/office/drawing/2014/main" val="1481748154"/>
                    </a:ext>
                  </a:extLst>
                </a:gridCol>
                <a:gridCol w="847725">
                  <a:extLst>
                    <a:ext uri="{9D8B030D-6E8A-4147-A177-3AD203B41FA5}">
                      <a16:colId xmlns:a16="http://schemas.microsoft.com/office/drawing/2014/main" val="1010373090"/>
                    </a:ext>
                  </a:extLst>
                </a:gridCol>
                <a:gridCol w="790575">
                  <a:extLst>
                    <a:ext uri="{9D8B030D-6E8A-4147-A177-3AD203B41FA5}">
                      <a16:colId xmlns:a16="http://schemas.microsoft.com/office/drawing/2014/main" val="4194111653"/>
                    </a:ext>
                  </a:extLst>
                </a:gridCol>
              </a:tblGrid>
              <a:tr h="304800">
                <a:tc rowSpan="3">
                  <a:txBody>
                    <a:bodyPr/>
                    <a:lstStyle/>
                    <a:p>
                      <a:pPr marL="0" algn="l" defTabSz="457200" rtl="0" eaLnBrk="1" fontAlgn="b" latinLnBrk="0" hangingPunct="1"/>
                      <a:endParaRPr lang="en-US" sz="1100" b="1" u="none" strike="noStrike" kern="1200" noProof="0" dirty="0">
                        <a:solidFill>
                          <a:schemeClr val="lt1"/>
                        </a:solidFill>
                        <a:effectLst/>
                        <a:latin typeface="+mn-lt"/>
                        <a:ea typeface="+mn-ea"/>
                        <a:cs typeface="+mn-cs"/>
                      </a:endParaRPr>
                    </a:p>
                  </a:txBody>
                  <a:tcPr marL="8774" marR="8774" marT="8774" marB="0" anchor="ctr"/>
                </a:tc>
                <a:tc rowSpan="3">
                  <a:txBody>
                    <a:bodyPr/>
                    <a:lstStyle/>
                    <a:p>
                      <a:pPr marL="0" algn="ctr" defTabSz="457200" rtl="0" eaLnBrk="1" fontAlgn="b" latinLnBrk="0" hangingPunct="1"/>
                      <a:r>
                        <a:rPr lang="en-US" sz="1100" b="1" u="none" strike="noStrike" kern="1200" noProof="0" dirty="0">
                          <a:solidFill>
                            <a:schemeClr val="lt1"/>
                          </a:solidFill>
                          <a:effectLst/>
                        </a:rPr>
                        <a:t>Unit</a:t>
                      </a:r>
                      <a:endParaRPr lang="en-US" sz="1100" b="1" u="none" strike="noStrike" kern="1200" noProof="0" dirty="0">
                        <a:solidFill>
                          <a:schemeClr val="lt1"/>
                        </a:solidFill>
                        <a:effectLst/>
                        <a:latin typeface="+mn-lt"/>
                        <a:ea typeface="+mn-ea"/>
                        <a:cs typeface="+mn-cs"/>
                      </a:endParaRPr>
                    </a:p>
                  </a:txBody>
                  <a:tcPr marL="8774" marR="8774" marT="8774" marB="0" anchor="ctr"/>
                </a:tc>
                <a:tc gridSpan="4">
                  <a:txBody>
                    <a:bodyPr/>
                    <a:lstStyle/>
                    <a:p>
                      <a:pPr algn="ctr" fontAlgn="b"/>
                      <a:r>
                        <a:rPr lang="en-US" sz="1200" u="none" strike="noStrike" noProof="0">
                          <a:effectLst/>
                        </a:rPr>
                        <a:t>Residential</a:t>
                      </a:r>
                      <a:endParaRPr lang="en-US" sz="1200" b="1" i="0" u="none" strike="noStrike" noProof="0">
                        <a:solidFill>
                          <a:srgbClr val="000000"/>
                        </a:solidFill>
                        <a:effectLst/>
                        <a:latin typeface="+mn-lt"/>
                      </a:endParaRPr>
                    </a:p>
                  </a:txBody>
                  <a:tcPr marL="8774" marR="8774" marT="8774" marB="0" anchor="ctr"/>
                </a:tc>
                <a:tc hMerge="1">
                  <a:txBody>
                    <a:bodyPr/>
                    <a:lstStyle/>
                    <a:p>
                      <a:endParaRPr lang="it-IT"/>
                    </a:p>
                  </a:txBody>
                  <a:tcPr/>
                </a:tc>
                <a:tc hMerge="1">
                  <a:txBody>
                    <a:bodyPr/>
                    <a:lstStyle/>
                    <a:p>
                      <a:endParaRPr lang="it-IT"/>
                    </a:p>
                  </a:txBody>
                  <a:tcPr/>
                </a:tc>
                <a:tc hMerge="1">
                  <a:txBody>
                    <a:bodyPr/>
                    <a:lstStyle/>
                    <a:p>
                      <a:endParaRPr lang="it-IT"/>
                    </a:p>
                  </a:txBody>
                  <a:tcPr/>
                </a:tc>
                <a:tc gridSpan="4">
                  <a:txBody>
                    <a:bodyPr/>
                    <a:lstStyle/>
                    <a:p>
                      <a:pPr algn="ctr" fontAlgn="b"/>
                      <a:r>
                        <a:rPr lang="en-US" sz="1200" u="none" strike="noStrike" noProof="0" dirty="0">
                          <a:effectLst/>
                        </a:rPr>
                        <a:t>Recreational (standard)</a:t>
                      </a:r>
                      <a:endParaRPr lang="en-US" sz="1200" b="1" i="0" u="none" strike="noStrike" noProof="0" dirty="0">
                        <a:solidFill>
                          <a:srgbClr val="000000"/>
                        </a:solidFill>
                        <a:effectLst/>
                        <a:latin typeface="+mn-lt"/>
                      </a:endParaRPr>
                    </a:p>
                  </a:txBody>
                  <a:tcPr marL="8774" marR="8774" marT="8774" marB="0" anchor="ctr"/>
                </a:tc>
                <a:tc hMerge="1">
                  <a:txBody>
                    <a:bodyPr/>
                    <a:lstStyle/>
                    <a:p>
                      <a:endParaRPr lang="it-IT"/>
                    </a:p>
                  </a:txBody>
                  <a:tcPr/>
                </a:tc>
                <a:tc hMerge="1">
                  <a:txBody>
                    <a:bodyPr/>
                    <a:lstStyle/>
                    <a:p>
                      <a:endParaRPr lang="it-IT"/>
                    </a:p>
                  </a:txBody>
                  <a:tcPr/>
                </a:tc>
                <a:tc hMerge="1">
                  <a:txBody>
                    <a:bodyPr/>
                    <a:lstStyle/>
                    <a:p>
                      <a:endParaRPr lang="it-IT"/>
                    </a:p>
                  </a:txBody>
                  <a:tcPr/>
                </a:tc>
                <a:tc gridSpan="3">
                  <a:txBody>
                    <a:bodyPr/>
                    <a:lstStyle/>
                    <a:p>
                      <a:pPr algn="ctr" fontAlgn="b"/>
                      <a:r>
                        <a:rPr lang="en-US" sz="1200" u="none" strike="noStrike" noProof="0">
                          <a:effectLst/>
                        </a:rPr>
                        <a:t>Industrial/Commercial</a:t>
                      </a:r>
                      <a:endParaRPr lang="en-US" sz="1200" b="1" i="0" u="none" strike="noStrike" noProof="0">
                        <a:solidFill>
                          <a:srgbClr val="000000"/>
                        </a:solidFill>
                        <a:effectLst/>
                        <a:latin typeface="+mn-lt"/>
                      </a:endParaRPr>
                    </a:p>
                  </a:txBody>
                  <a:tcPr marL="8774" marR="8774" marT="8774"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983241646"/>
                  </a:ext>
                </a:extLst>
              </a:tr>
              <a:tr h="232195">
                <a:tc vMerge="1">
                  <a:txBody>
                    <a:bodyPr/>
                    <a:lstStyle/>
                    <a:p>
                      <a:pPr algn="l" fontAlgn="b"/>
                      <a:endParaRPr lang="it-IT" sz="1200" b="0" i="0" u="none" strike="noStrike">
                        <a:solidFill>
                          <a:srgbClr val="000000"/>
                        </a:solidFill>
                        <a:effectLst/>
                        <a:latin typeface="+mn-lt"/>
                      </a:endParaRPr>
                    </a:p>
                  </a:txBody>
                  <a:tcPr marL="8774" marR="8774" marT="8774" marB="0" anchor="b"/>
                </a:tc>
                <a:tc vMerge="1">
                  <a:txBody>
                    <a:bodyPr/>
                    <a:lstStyle/>
                    <a:p>
                      <a:endParaRPr lang="en-US"/>
                    </a:p>
                  </a:txBody>
                  <a:tcPr/>
                </a:tc>
                <a:tc>
                  <a:txBody>
                    <a:bodyPr/>
                    <a:lstStyle/>
                    <a:p>
                      <a:pPr algn="ctr" fontAlgn="b"/>
                      <a:r>
                        <a:rPr lang="en-US" sz="1100" b="0" i="1" u="none" strike="noStrike" noProof="0" dirty="0">
                          <a:solidFill>
                            <a:srgbClr val="000000"/>
                          </a:solidFill>
                          <a:effectLst/>
                        </a:rPr>
                        <a:t>Child</a:t>
                      </a:r>
                      <a:endParaRPr lang="en-US" sz="1100" b="0" i="1" u="none" strike="noStrike" noProof="0" dirty="0">
                        <a:solidFill>
                          <a:srgbClr val="000000"/>
                        </a:solidFill>
                        <a:effectLst/>
                        <a:latin typeface="+mn-lt"/>
                      </a:endParaRPr>
                    </a:p>
                  </a:txBody>
                  <a:tcPr marL="8774" marR="8774" marT="8774" marB="0" anchor="ctr"/>
                </a:tc>
                <a:tc>
                  <a:txBody>
                    <a:bodyPr/>
                    <a:lstStyle/>
                    <a:p>
                      <a:pPr algn="ctr" fontAlgn="b"/>
                      <a:r>
                        <a:rPr lang="en-US" sz="1100" i="1" u="none" strike="noStrike" noProof="0" dirty="0">
                          <a:effectLst/>
                        </a:rPr>
                        <a:t>Adolescent</a:t>
                      </a:r>
                      <a:endParaRPr lang="en-US" sz="1100" b="0" i="1" u="none" strike="noStrike" noProof="0" dirty="0">
                        <a:solidFill>
                          <a:srgbClr val="000000"/>
                        </a:solidFill>
                        <a:effectLst/>
                        <a:latin typeface="+mn-lt"/>
                      </a:endParaRPr>
                    </a:p>
                  </a:txBody>
                  <a:tcPr marL="8774" marR="8774" marT="8774" marB="0" anchor="ctr"/>
                </a:tc>
                <a:tc>
                  <a:txBody>
                    <a:bodyPr/>
                    <a:lstStyle/>
                    <a:p>
                      <a:pPr algn="ctr" fontAlgn="b"/>
                      <a:r>
                        <a:rPr lang="en-US" sz="1100" i="1" u="none" strike="noStrike" noProof="0" dirty="0">
                          <a:effectLst/>
                        </a:rPr>
                        <a:t>Adult</a:t>
                      </a:r>
                      <a:endParaRPr lang="en-US" sz="1100" b="0" i="1" u="none" strike="noStrike" noProof="0" dirty="0">
                        <a:solidFill>
                          <a:srgbClr val="000000"/>
                        </a:solidFill>
                        <a:effectLst/>
                        <a:latin typeface="+mn-lt"/>
                      </a:endParaRPr>
                    </a:p>
                  </a:txBody>
                  <a:tcPr marL="8774" marR="8774" marT="8774" marB="0" anchor="ctr"/>
                </a:tc>
                <a:tc>
                  <a:txBody>
                    <a:bodyPr/>
                    <a:lstStyle/>
                    <a:p>
                      <a:pPr algn="ctr" fontAlgn="b"/>
                      <a:r>
                        <a:rPr lang="en-US" sz="1100" i="1" u="none" strike="noStrike" noProof="0" dirty="0">
                          <a:effectLst/>
                        </a:rPr>
                        <a:t>Senior</a:t>
                      </a:r>
                      <a:endParaRPr lang="en-US" sz="1100" b="0" i="1" u="none" strike="noStrike" noProof="0" dirty="0">
                        <a:solidFill>
                          <a:srgbClr val="000000"/>
                        </a:solidFill>
                        <a:effectLst/>
                        <a:latin typeface="+mn-lt"/>
                      </a:endParaRPr>
                    </a:p>
                  </a:txBody>
                  <a:tcPr marL="8774" marR="8774" marT="8774" marB="0" anchor="ctr"/>
                </a:tc>
                <a:tc>
                  <a:txBody>
                    <a:bodyPr/>
                    <a:lstStyle/>
                    <a:p>
                      <a:pPr algn="ctr" fontAlgn="b"/>
                      <a:r>
                        <a:rPr lang="en-US" sz="1100" b="0" i="1" u="none" strike="noStrike" noProof="0" dirty="0">
                          <a:solidFill>
                            <a:srgbClr val="000000"/>
                          </a:solidFill>
                          <a:effectLst/>
                        </a:rPr>
                        <a:t>Child</a:t>
                      </a:r>
                      <a:endParaRPr lang="en-US" sz="1100" b="0" i="1" u="none" strike="noStrike" noProof="0" dirty="0">
                        <a:solidFill>
                          <a:srgbClr val="000000"/>
                        </a:solidFill>
                        <a:effectLst/>
                        <a:latin typeface="+mn-lt"/>
                      </a:endParaRPr>
                    </a:p>
                  </a:txBody>
                  <a:tcPr marL="8774" marR="8774" marT="8774" marB="0" anchor="ctr"/>
                </a:tc>
                <a:tc>
                  <a:txBody>
                    <a:bodyPr/>
                    <a:lstStyle/>
                    <a:p>
                      <a:pPr algn="ctr" fontAlgn="b"/>
                      <a:r>
                        <a:rPr lang="en-US" sz="1100" i="1" u="none" strike="noStrike" noProof="0" dirty="0">
                          <a:effectLst/>
                        </a:rPr>
                        <a:t>Adolescent</a:t>
                      </a:r>
                      <a:endParaRPr lang="en-US" sz="1100" b="0" i="1" u="none" strike="noStrike" noProof="0" dirty="0">
                        <a:solidFill>
                          <a:srgbClr val="000000"/>
                        </a:solidFill>
                        <a:effectLst/>
                        <a:latin typeface="+mn-lt"/>
                      </a:endParaRPr>
                    </a:p>
                  </a:txBody>
                  <a:tcPr marL="8774" marR="8774" marT="8774" marB="0" anchor="ctr"/>
                </a:tc>
                <a:tc>
                  <a:txBody>
                    <a:bodyPr/>
                    <a:lstStyle/>
                    <a:p>
                      <a:pPr algn="ctr" fontAlgn="b"/>
                      <a:r>
                        <a:rPr lang="en-US" sz="1100" i="1" u="none" strike="noStrike" noProof="0" dirty="0">
                          <a:effectLst/>
                        </a:rPr>
                        <a:t>Adult</a:t>
                      </a:r>
                      <a:endParaRPr lang="en-US" sz="1100" b="0" i="1" u="none" strike="noStrike" noProof="0" dirty="0">
                        <a:solidFill>
                          <a:srgbClr val="000000"/>
                        </a:solidFill>
                        <a:effectLst/>
                        <a:latin typeface="+mn-lt"/>
                      </a:endParaRPr>
                    </a:p>
                  </a:txBody>
                  <a:tcPr marL="8774" marR="8774" marT="8774" marB="0" anchor="ctr"/>
                </a:tc>
                <a:tc>
                  <a:txBody>
                    <a:bodyPr/>
                    <a:lstStyle/>
                    <a:p>
                      <a:pPr algn="ctr" fontAlgn="b"/>
                      <a:r>
                        <a:rPr lang="en-US" sz="1100" i="1" u="none" strike="noStrike" noProof="0" dirty="0">
                          <a:effectLst/>
                        </a:rPr>
                        <a:t>Senior</a:t>
                      </a:r>
                      <a:endParaRPr lang="en-US" sz="1100" b="0" i="1" u="none" strike="noStrike" noProof="0" dirty="0">
                        <a:solidFill>
                          <a:srgbClr val="000000"/>
                        </a:solidFill>
                        <a:effectLst/>
                        <a:latin typeface="+mn-lt"/>
                      </a:endParaRPr>
                    </a:p>
                  </a:txBody>
                  <a:tcPr marL="8774" marR="8774" marT="8774" marB="0" anchor="ctr"/>
                </a:tc>
                <a:tc rowSpan="2">
                  <a:txBody>
                    <a:bodyPr/>
                    <a:lstStyle/>
                    <a:p>
                      <a:pPr algn="ctr" fontAlgn="b"/>
                      <a:r>
                        <a:rPr lang="en-US" sz="1100" i="1" u="none" strike="noStrike" noProof="0" dirty="0">
                          <a:effectLst/>
                        </a:rPr>
                        <a:t>Indoor/ </a:t>
                      </a:r>
                    </a:p>
                    <a:p>
                      <a:pPr algn="ctr" fontAlgn="b"/>
                      <a:r>
                        <a:rPr lang="en-US" sz="1100" i="1" u="none" strike="noStrike" noProof="0" dirty="0">
                          <a:effectLst/>
                        </a:rPr>
                        <a:t>outdoor</a:t>
                      </a:r>
                    </a:p>
                    <a:p>
                      <a:pPr algn="ctr" fontAlgn="b"/>
                      <a:r>
                        <a:rPr lang="en-US" sz="1100" b="0" i="1" u="none" strike="noStrike" noProof="0" dirty="0">
                          <a:solidFill>
                            <a:srgbClr val="000000"/>
                          </a:solidFill>
                          <a:effectLst/>
                        </a:rPr>
                        <a:t>activity</a:t>
                      </a:r>
                      <a:endParaRPr lang="en-US" sz="1100" b="0" i="1" u="none" strike="noStrike" noProof="0" dirty="0">
                        <a:solidFill>
                          <a:srgbClr val="000000"/>
                        </a:solidFill>
                        <a:effectLst/>
                        <a:latin typeface="+mn-lt"/>
                      </a:endParaRPr>
                    </a:p>
                  </a:txBody>
                  <a:tcPr marL="8774" marR="8774" marT="8774" marB="0" anchor="ctr"/>
                </a:tc>
                <a:tc rowSpan="2">
                  <a:txBody>
                    <a:bodyPr/>
                    <a:lstStyle/>
                    <a:p>
                      <a:pPr algn="ctr" fontAlgn="b"/>
                      <a:r>
                        <a:rPr lang="en-US" sz="1100" i="1" u="none" strike="noStrike" noProof="0" dirty="0">
                          <a:effectLst/>
                        </a:rPr>
                        <a:t>Mainly outdoor activity</a:t>
                      </a:r>
                      <a:endParaRPr lang="en-US" sz="1100" b="0" i="1" u="none" strike="noStrike" noProof="0" dirty="0">
                        <a:solidFill>
                          <a:srgbClr val="000000"/>
                        </a:solidFill>
                        <a:effectLst/>
                        <a:latin typeface="+mn-lt"/>
                      </a:endParaRPr>
                    </a:p>
                  </a:txBody>
                  <a:tcPr marL="8774" marR="8774" marT="8774" marB="0" anchor="ctr"/>
                </a:tc>
                <a:tc rowSpan="2">
                  <a:txBody>
                    <a:bodyPr/>
                    <a:lstStyle/>
                    <a:p>
                      <a:pPr algn="ctr" fontAlgn="b"/>
                      <a:r>
                        <a:rPr lang="en-US" sz="1100" i="1" u="none" strike="noStrike" noProof="0" dirty="0">
                          <a:effectLst/>
                        </a:rPr>
                        <a:t>Mainly indoor activity</a:t>
                      </a:r>
                      <a:endParaRPr lang="en-US" sz="1100" b="0" i="1" u="none" strike="noStrike" noProof="0" dirty="0">
                        <a:solidFill>
                          <a:srgbClr val="000000"/>
                        </a:solidFill>
                        <a:effectLst/>
                        <a:latin typeface="+mn-lt"/>
                      </a:endParaRPr>
                    </a:p>
                  </a:txBody>
                  <a:tcPr marL="8774" marR="8774" marT="8774" marB="0" anchor="ctr"/>
                </a:tc>
                <a:extLst>
                  <a:ext uri="{0D108BD9-81ED-4DB2-BD59-A6C34878D82A}">
                    <a16:rowId xmlns:a16="http://schemas.microsoft.com/office/drawing/2014/main" val="1613298838"/>
                  </a:ext>
                </a:extLst>
              </a:tr>
              <a:tr h="203522">
                <a:tc vMerge="1">
                  <a:txBody>
                    <a:bodyPr/>
                    <a:lstStyle/>
                    <a:p>
                      <a:pPr algn="l" fontAlgn="b"/>
                      <a:endParaRPr lang="it-IT" sz="1200" b="0" i="0" u="none" strike="noStrike" dirty="0">
                        <a:solidFill>
                          <a:srgbClr val="000000"/>
                        </a:solidFill>
                        <a:effectLst/>
                        <a:latin typeface="+mn-lt"/>
                      </a:endParaRPr>
                    </a:p>
                  </a:txBody>
                  <a:tcPr marL="8774" marR="8774" marT="8774" marB="0" anchor="b"/>
                </a:tc>
                <a:tc vMerge="1">
                  <a:txBody>
                    <a:bodyPr/>
                    <a:lstStyle/>
                    <a:p>
                      <a:endParaRPr lang="en-US"/>
                    </a:p>
                  </a:txBody>
                  <a:tcPr/>
                </a:tc>
                <a:tc>
                  <a:txBody>
                    <a:bodyPr/>
                    <a:lstStyle/>
                    <a:p>
                      <a:pPr algn="ctr" fontAlgn="b"/>
                      <a:r>
                        <a:rPr lang="en-US" sz="1100" i="1" u="none" strike="noStrike" noProof="0">
                          <a:effectLst/>
                        </a:rPr>
                        <a:t>0-6 yr</a:t>
                      </a:r>
                      <a:endParaRPr lang="en-US" sz="1100" b="0" i="1" u="none" strike="noStrike" noProof="0">
                        <a:solidFill>
                          <a:srgbClr val="000000"/>
                        </a:solidFill>
                        <a:effectLst/>
                        <a:latin typeface="+mn-lt"/>
                      </a:endParaRPr>
                    </a:p>
                  </a:txBody>
                  <a:tcPr marL="8774" marR="8774" marT="8774" marB="0" anchor="ctr"/>
                </a:tc>
                <a:tc>
                  <a:txBody>
                    <a:bodyPr/>
                    <a:lstStyle/>
                    <a:p>
                      <a:pPr algn="ctr" fontAlgn="b"/>
                      <a:r>
                        <a:rPr lang="en-US" sz="1100" i="1" u="none" strike="noStrike" noProof="0" dirty="0">
                          <a:effectLst/>
                        </a:rPr>
                        <a:t>7-16 </a:t>
                      </a:r>
                      <a:r>
                        <a:rPr lang="en-US" sz="1100" i="1" u="none" strike="noStrike" noProof="0" dirty="0" err="1">
                          <a:effectLst/>
                        </a:rPr>
                        <a:t>yr</a:t>
                      </a:r>
                      <a:endParaRPr lang="en-US" sz="1100" b="0" i="1" u="none" strike="noStrike" noProof="0" dirty="0">
                        <a:solidFill>
                          <a:srgbClr val="000000"/>
                        </a:solidFill>
                        <a:effectLst/>
                        <a:latin typeface="+mn-lt"/>
                      </a:endParaRPr>
                    </a:p>
                  </a:txBody>
                  <a:tcPr marL="8774" marR="8774" marT="8774" marB="0" anchor="ctr"/>
                </a:tc>
                <a:tc>
                  <a:txBody>
                    <a:bodyPr/>
                    <a:lstStyle/>
                    <a:p>
                      <a:pPr algn="ctr" fontAlgn="b"/>
                      <a:r>
                        <a:rPr lang="en-US" sz="1100" i="1" u="none" strike="noStrike" noProof="0" dirty="0">
                          <a:effectLst/>
                        </a:rPr>
                        <a:t>17-65 </a:t>
                      </a:r>
                      <a:r>
                        <a:rPr lang="en-US" sz="1100" i="1" u="none" strike="noStrike" noProof="0" dirty="0" err="1">
                          <a:effectLst/>
                        </a:rPr>
                        <a:t>yr</a:t>
                      </a:r>
                      <a:endParaRPr lang="en-US" sz="1100" b="0" i="1" u="none" strike="noStrike" noProof="0" dirty="0">
                        <a:solidFill>
                          <a:srgbClr val="000000"/>
                        </a:solidFill>
                        <a:effectLst/>
                        <a:latin typeface="+mn-lt"/>
                      </a:endParaRPr>
                    </a:p>
                  </a:txBody>
                  <a:tcPr marL="8774" marR="8774" marT="8774" marB="0" anchor="ctr"/>
                </a:tc>
                <a:tc>
                  <a:txBody>
                    <a:bodyPr/>
                    <a:lstStyle/>
                    <a:p>
                      <a:pPr algn="ctr" fontAlgn="b"/>
                      <a:r>
                        <a:rPr lang="en-US" sz="1100" i="1" u="none" strike="noStrike" noProof="0" dirty="0">
                          <a:effectLst/>
                        </a:rPr>
                        <a:t>over 65 </a:t>
                      </a:r>
                      <a:r>
                        <a:rPr lang="en-US" sz="1100" i="1" u="none" strike="noStrike" noProof="0" dirty="0" err="1">
                          <a:effectLst/>
                        </a:rPr>
                        <a:t>yr</a:t>
                      </a:r>
                      <a:endParaRPr lang="en-US" sz="1100" b="0" i="1" u="none" strike="noStrike" noProof="0" dirty="0">
                        <a:solidFill>
                          <a:srgbClr val="000000"/>
                        </a:solidFill>
                        <a:effectLst/>
                        <a:latin typeface="+mn-lt"/>
                      </a:endParaRPr>
                    </a:p>
                  </a:txBody>
                  <a:tcPr marL="8774" marR="8774" marT="8774" marB="0" anchor="ctr"/>
                </a:tc>
                <a:tc>
                  <a:txBody>
                    <a:bodyPr/>
                    <a:lstStyle/>
                    <a:p>
                      <a:pPr algn="ctr" fontAlgn="b"/>
                      <a:r>
                        <a:rPr lang="en-US" sz="1100" i="1" u="none" strike="noStrike" noProof="0" dirty="0">
                          <a:effectLst/>
                        </a:rPr>
                        <a:t>0-6 </a:t>
                      </a:r>
                      <a:r>
                        <a:rPr lang="en-US" sz="1100" i="1" u="none" strike="noStrike" noProof="0" dirty="0" err="1">
                          <a:effectLst/>
                        </a:rPr>
                        <a:t>yr</a:t>
                      </a:r>
                      <a:endParaRPr lang="en-US" sz="1100" b="0" i="1" u="none" strike="noStrike" noProof="0" dirty="0">
                        <a:solidFill>
                          <a:srgbClr val="000000"/>
                        </a:solidFill>
                        <a:effectLst/>
                        <a:latin typeface="+mn-lt"/>
                      </a:endParaRPr>
                    </a:p>
                  </a:txBody>
                  <a:tcPr marL="8774" marR="8774" marT="8774" marB="0" anchor="ctr"/>
                </a:tc>
                <a:tc>
                  <a:txBody>
                    <a:bodyPr/>
                    <a:lstStyle/>
                    <a:p>
                      <a:pPr algn="ctr" fontAlgn="b"/>
                      <a:r>
                        <a:rPr lang="en-US" sz="1100" i="1" u="none" strike="noStrike" noProof="0" dirty="0">
                          <a:effectLst/>
                        </a:rPr>
                        <a:t>7-16 </a:t>
                      </a:r>
                      <a:r>
                        <a:rPr lang="en-US" sz="1100" i="1" u="none" strike="noStrike" noProof="0" dirty="0" err="1">
                          <a:effectLst/>
                        </a:rPr>
                        <a:t>yr</a:t>
                      </a:r>
                      <a:endParaRPr lang="en-US" sz="1100" b="0" i="1" u="none" strike="noStrike" noProof="0" dirty="0">
                        <a:solidFill>
                          <a:srgbClr val="000000"/>
                        </a:solidFill>
                        <a:effectLst/>
                        <a:latin typeface="+mn-lt"/>
                      </a:endParaRPr>
                    </a:p>
                  </a:txBody>
                  <a:tcPr marL="8774" marR="8774" marT="8774" marB="0" anchor="ctr"/>
                </a:tc>
                <a:tc>
                  <a:txBody>
                    <a:bodyPr/>
                    <a:lstStyle/>
                    <a:p>
                      <a:pPr algn="ctr" fontAlgn="b"/>
                      <a:r>
                        <a:rPr lang="en-US" sz="1100" i="1" u="none" strike="noStrike" noProof="0" dirty="0">
                          <a:effectLst/>
                        </a:rPr>
                        <a:t>17-65 </a:t>
                      </a:r>
                      <a:r>
                        <a:rPr lang="en-US" sz="1100" i="1" u="none" strike="noStrike" noProof="0" dirty="0" err="1">
                          <a:effectLst/>
                        </a:rPr>
                        <a:t>yr</a:t>
                      </a:r>
                      <a:endParaRPr lang="en-US" sz="1100" b="0" i="1" u="none" strike="noStrike" noProof="0" dirty="0">
                        <a:solidFill>
                          <a:srgbClr val="000000"/>
                        </a:solidFill>
                        <a:effectLst/>
                        <a:latin typeface="+mn-lt"/>
                      </a:endParaRPr>
                    </a:p>
                  </a:txBody>
                  <a:tcPr marL="8774" marR="8774" marT="8774" marB="0" anchor="ctr"/>
                </a:tc>
                <a:tc>
                  <a:txBody>
                    <a:bodyPr/>
                    <a:lstStyle/>
                    <a:p>
                      <a:pPr algn="ctr" fontAlgn="b"/>
                      <a:r>
                        <a:rPr lang="en-US" sz="1100" i="1" u="none" strike="noStrike" noProof="0" dirty="0">
                          <a:effectLst/>
                        </a:rPr>
                        <a:t>over 65 </a:t>
                      </a:r>
                      <a:r>
                        <a:rPr lang="en-US" sz="1100" i="1" u="none" strike="noStrike" noProof="0" dirty="0" err="1">
                          <a:effectLst/>
                        </a:rPr>
                        <a:t>yr</a:t>
                      </a:r>
                      <a:endParaRPr lang="en-US" sz="1100" b="0" i="1" u="none" strike="noStrike" noProof="0" dirty="0">
                        <a:solidFill>
                          <a:srgbClr val="000000"/>
                        </a:solidFill>
                        <a:effectLst/>
                        <a:latin typeface="+mn-lt"/>
                      </a:endParaRPr>
                    </a:p>
                  </a:txBody>
                  <a:tcPr marL="8774" marR="8774" marT="8774" marB="0" anchor="ctr"/>
                </a:tc>
                <a:tc vMerge="1">
                  <a:txBody>
                    <a:bodyPr/>
                    <a:lstStyle/>
                    <a:p>
                      <a:pPr algn="l" fontAlgn="b"/>
                      <a:endParaRPr lang="it-IT" sz="1200" b="0" i="0" u="none" strike="noStrike" dirty="0">
                        <a:solidFill>
                          <a:srgbClr val="000000"/>
                        </a:solidFill>
                        <a:effectLst/>
                        <a:latin typeface="+mn-lt"/>
                      </a:endParaRPr>
                    </a:p>
                  </a:txBody>
                  <a:tcPr marL="8774" marR="8774" marT="8774" marB="0" anchor="b"/>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94635381"/>
                  </a:ext>
                </a:extLst>
              </a:tr>
              <a:tr h="175471">
                <a:tc gridSpan="13">
                  <a:txBody>
                    <a:bodyPr/>
                    <a:lstStyle/>
                    <a:p>
                      <a:pPr marL="0" algn="l" defTabSz="457200" rtl="0" eaLnBrk="1" fontAlgn="b" latinLnBrk="0" hangingPunct="1"/>
                      <a:r>
                        <a:rPr lang="en-US" sz="1100" b="1" u="none" strike="noStrike" kern="1200" noProof="0" dirty="0">
                          <a:solidFill>
                            <a:schemeClr val="tx1"/>
                          </a:solidFill>
                          <a:effectLst/>
                        </a:rPr>
                        <a:t>General Parameters</a:t>
                      </a:r>
                      <a:endParaRPr lang="en-US" sz="1100" b="1" u="none" strike="noStrike" kern="1200" noProof="0" dirty="0">
                        <a:solidFill>
                          <a:schemeClr val="tx1"/>
                        </a:solidFill>
                        <a:effectLst/>
                        <a:latin typeface="+mn-lt"/>
                        <a:ea typeface="+mn-ea"/>
                        <a:cs typeface="+mn-cs"/>
                      </a:endParaRPr>
                    </a:p>
                  </a:txBody>
                  <a:tcPr marL="8774" marR="8774" marT="8774" marB="0" anchor="ctr"/>
                </a:tc>
                <a:tc hMerge="1">
                  <a:txBody>
                    <a:bodyPr/>
                    <a:lstStyle/>
                    <a:p>
                      <a:endParaRPr lang="en-US"/>
                    </a:p>
                  </a:txBody>
                  <a:tcPr/>
                </a:tc>
                <a:tc hMerge="1">
                  <a:txBody>
                    <a:bodyPr/>
                    <a:lstStyle/>
                    <a:p>
                      <a:pPr algn="l" fontAlgn="b"/>
                      <a:endParaRPr lang="it-IT" sz="1200" b="0" i="0" u="none" strike="noStrike" dirty="0">
                        <a:solidFill>
                          <a:srgbClr val="000000"/>
                        </a:solidFill>
                        <a:effectLst/>
                        <a:latin typeface="+mn-lt"/>
                      </a:endParaRPr>
                    </a:p>
                  </a:txBody>
                  <a:tcPr marL="8774" marR="8774" marT="8774" marB="0" anchor="b"/>
                </a:tc>
                <a:tc hMerge="1">
                  <a:txBody>
                    <a:bodyPr/>
                    <a:lstStyle/>
                    <a:p>
                      <a:pPr algn="l" fontAlgn="b"/>
                      <a:endParaRPr lang="it-IT" sz="1200" b="0" i="0" u="none" strike="noStrike" dirty="0">
                        <a:solidFill>
                          <a:srgbClr val="000000"/>
                        </a:solidFill>
                        <a:effectLst/>
                        <a:latin typeface="+mn-lt"/>
                      </a:endParaRPr>
                    </a:p>
                  </a:txBody>
                  <a:tcPr marL="8774" marR="8774" marT="8774" marB="0" anchor="b"/>
                </a:tc>
                <a:tc hMerge="1">
                  <a:txBody>
                    <a:bodyPr/>
                    <a:lstStyle/>
                    <a:p>
                      <a:pPr algn="l" fontAlgn="b"/>
                      <a:endParaRPr lang="it-IT" sz="1200" b="0" i="0" u="none" strike="noStrike" dirty="0">
                        <a:solidFill>
                          <a:srgbClr val="000000"/>
                        </a:solidFill>
                        <a:effectLst/>
                        <a:latin typeface="+mn-lt"/>
                      </a:endParaRPr>
                    </a:p>
                  </a:txBody>
                  <a:tcPr marL="8774" marR="8774" marT="8774" marB="0" anchor="b"/>
                </a:tc>
                <a:tc hMerge="1">
                  <a:txBody>
                    <a:bodyPr/>
                    <a:lstStyle/>
                    <a:p>
                      <a:pPr algn="l" fontAlgn="b"/>
                      <a:endParaRPr lang="it-IT" sz="1200" b="0" i="0" u="none" strike="noStrike" dirty="0">
                        <a:solidFill>
                          <a:srgbClr val="000000"/>
                        </a:solidFill>
                        <a:effectLst/>
                        <a:latin typeface="+mn-lt"/>
                      </a:endParaRPr>
                    </a:p>
                  </a:txBody>
                  <a:tcPr marL="8774" marR="8774" marT="8774" marB="0" anchor="b"/>
                </a:tc>
                <a:tc hMerge="1">
                  <a:txBody>
                    <a:bodyPr/>
                    <a:lstStyle/>
                    <a:p>
                      <a:pPr algn="l" fontAlgn="b"/>
                      <a:endParaRPr lang="it-IT" sz="1200" b="0" i="0" u="none" strike="noStrike" dirty="0">
                        <a:solidFill>
                          <a:srgbClr val="000000"/>
                        </a:solidFill>
                        <a:effectLst/>
                        <a:latin typeface="+mn-lt"/>
                      </a:endParaRPr>
                    </a:p>
                  </a:txBody>
                  <a:tcPr marL="8774" marR="8774" marT="8774" marB="0" anchor="b"/>
                </a:tc>
                <a:tc hMerge="1">
                  <a:txBody>
                    <a:bodyPr/>
                    <a:lstStyle/>
                    <a:p>
                      <a:pPr algn="l" fontAlgn="b"/>
                      <a:endParaRPr lang="it-IT" sz="1200" b="0" i="0" u="none" strike="noStrike" dirty="0">
                        <a:solidFill>
                          <a:srgbClr val="000000"/>
                        </a:solidFill>
                        <a:effectLst/>
                        <a:latin typeface="+mn-lt"/>
                      </a:endParaRPr>
                    </a:p>
                  </a:txBody>
                  <a:tcPr marL="8774" marR="8774" marT="8774" marB="0" anchor="b"/>
                </a:tc>
                <a:tc hMerge="1">
                  <a:txBody>
                    <a:bodyPr/>
                    <a:lstStyle/>
                    <a:p>
                      <a:pPr algn="l" fontAlgn="b"/>
                      <a:endParaRPr lang="it-IT" sz="1200" b="0" i="0" u="none" strike="noStrike" dirty="0">
                        <a:solidFill>
                          <a:srgbClr val="000000"/>
                        </a:solidFill>
                        <a:effectLst/>
                        <a:latin typeface="+mn-lt"/>
                      </a:endParaRPr>
                    </a:p>
                  </a:txBody>
                  <a:tcPr marL="8774" marR="8774" marT="8774" marB="0" anchor="b"/>
                </a:tc>
                <a:tc hMerge="1">
                  <a:txBody>
                    <a:bodyPr/>
                    <a:lstStyle/>
                    <a:p>
                      <a:pPr algn="l" fontAlgn="b"/>
                      <a:endParaRPr lang="it-IT" sz="1200" b="0" i="0" u="none" strike="noStrike" dirty="0">
                        <a:solidFill>
                          <a:srgbClr val="000000"/>
                        </a:solidFill>
                        <a:effectLst/>
                        <a:latin typeface="+mn-lt"/>
                      </a:endParaRPr>
                    </a:p>
                  </a:txBody>
                  <a:tcPr marL="8774" marR="8774" marT="8774" marB="0" anchor="b"/>
                </a:tc>
                <a:tc hMerge="1">
                  <a:txBody>
                    <a:bodyPr/>
                    <a:lstStyle/>
                    <a:p>
                      <a:pPr algn="l" fontAlgn="b"/>
                      <a:endParaRPr lang="it-IT" sz="1200" b="0" i="0" u="none" strike="noStrike" dirty="0">
                        <a:solidFill>
                          <a:srgbClr val="000000"/>
                        </a:solidFill>
                        <a:effectLst/>
                        <a:latin typeface="+mn-lt"/>
                      </a:endParaRPr>
                    </a:p>
                  </a:txBody>
                  <a:tcPr marL="8774" marR="8774" marT="8774" marB="0" anchor="b"/>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759248647"/>
                  </a:ext>
                </a:extLst>
              </a:tr>
              <a:tr h="175471">
                <a:tc>
                  <a:txBody>
                    <a:bodyPr/>
                    <a:lstStyle/>
                    <a:p>
                      <a:pPr algn="l" fontAlgn="b"/>
                      <a:r>
                        <a:rPr lang="en-US" sz="1100" b="0" u="none" strike="noStrike" noProof="0">
                          <a:effectLst/>
                        </a:rPr>
                        <a:t>Exposure frequency</a:t>
                      </a:r>
                      <a:endParaRPr lang="en-US" sz="1100" b="0" i="0" u="none" strike="noStrike" noProof="0">
                        <a:solidFill>
                          <a:srgbClr val="000000"/>
                        </a:solidFill>
                        <a:effectLst/>
                        <a:latin typeface="+mn-lt"/>
                      </a:endParaRPr>
                    </a:p>
                  </a:txBody>
                  <a:tcPr marL="8774" marR="8774" marT="8774" marB="0" anchor="ctr"/>
                </a:tc>
                <a:tc>
                  <a:txBody>
                    <a:bodyPr/>
                    <a:lstStyle/>
                    <a:p>
                      <a:pPr algn="ctr" fontAlgn="b"/>
                      <a:r>
                        <a:rPr lang="en-US" sz="1100" u="none" strike="noStrike" noProof="0" dirty="0">
                          <a:effectLst/>
                        </a:rPr>
                        <a:t>d/</a:t>
                      </a:r>
                      <a:r>
                        <a:rPr lang="en-US" sz="1100" u="none" strike="noStrike" noProof="0" dirty="0" err="1">
                          <a:effectLst/>
                        </a:rPr>
                        <a:t>yr</a:t>
                      </a:r>
                      <a:endParaRPr lang="en-US" sz="1100" b="0" i="0" u="none" strike="noStrike" noProof="0" dirty="0">
                        <a:solidFill>
                          <a:srgbClr val="000000"/>
                        </a:solidFill>
                        <a:effectLst/>
                        <a:latin typeface="+mn-lt"/>
                      </a:endParaRPr>
                    </a:p>
                  </a:txBody>
                  <a:tcPr marL="8774" marR="8774" marT="8774" marB="0" anchor="ctr"/>
                </a:tc>
                <a:tc>
                  <a:txBody>
                    <a:bodyPr/>
                    <a:lstStyle/>
                    <a:p>
                      <a:pPr algn="ctr" fontAlgn="b"/>
                      <a:r>
                        <a:rPr lang="en-US" sz="1100" u="none" strike="noStrike" noProof="0">
                          <a:effectLst/>
                        </a:rPr>
                        <a:t>350</a:t>
                      </a:r>
                      <a:endParaRPr lang="en-US" sz="1100" b="0" i="0" u="none" strike="noStrike" noProof="0">
                        <a:solidFill>
                          <a:srgbClr val="000000"/>
                        </a:solidFill>
                        <a:effectLst/>
                        <a:latin typeface="+mn-lt"/>
                      </a:endParaRPr>
                    </a:p>
                  </a:txBody>
                  <a:tcPr marL="8774" marR="8774" marT="8774" marB="0" anchor="ctr"/>
                </a:tc>
                <a:tc>
                  <a:txBody>
                    <a:bodyPr/>
                    <a:lstStyle/>
                    <a:p>
                      <a:pPr algn="ctr" fontAlgn="b"/>
                      <a:r>
                        <a:rPr lang="en-US" sz="1100" u="none" strike="noStrike" noProof="0">
                          <a:effectLst/>
                        </a:rPr>
                        <a:t>350</a:t>
                      </a:r>
                      <a:endParaRPr lang="en-US" sz="1100" b="0" i="0" u="none" strike="noStrike" noProof="0">
                        <a:solidFill>
                          <a:srgbClr val="000000"/>
                        </a:solidFill>
                        <a:effectLst/>
                        <a:latin typeface="+mn-lt"/>
                      </a:endParaRPr>
                    </a:p>
                  </a:txBody>
                  <a:tcPr marL="8774" marR="8774" marT="8774" marB="0" anchor="ctr"/>
                </a:tc>
                <a:tc>
                  <a:txBody>
                    <a:bodyPr/>
                    <a:lstStyle/>
                    <a:p>
                      <a:pPr algn="ctr" fontAlgn="b"/>
                      <a:r>
                        <a:rPr lang="en-US" sz="1100" u="none" strike="noStrike" noProof="0">
                          <a:effectLst/>
                        </a:rPr>
                        <a:t>350</a:t>
                      </a:r>
                      <a:endParaRPr lang="en-US" sz="1100" b="0" i="0" u="none" strike="noStrike" noProof="0">
                        <a:solidFill>
                          <a:srgbClr val="000000"/>
                        </a:solidFill>
                        <a:effectLst/>
                        <a:latin typeface="+mn-lt"/>
                      </a:endParaRPr>
                    </a:p>
                  </a:txBody>
                  <a:tcPr marL="8774" marR="8774" marT="8774" marB="0" anchor="ctr"/>
                </a:tc>
                <a:tc>
                  <a:txBody>
                    <a:bodyPr/>
                    <a:lstStyle/>
                    <a:p>
                      <a:pPr algn="ctr" fontAlgn="b"/>
                      <a:r>
                        <a:rPr lang="en-US" sz="1100" u="none" strike="noStrike" noProof="0">
                          <a:effectLst/>
                        </a:rPr>
                        <a:t>350</a:t>
                      </a:r>
                      <a:endParaRPr lang="en-US" sz="1100" b="0" i="0" u="none" strike="noStrike" noProof="0">
                        <a:solidFill>
                          <a:srgbClr val="000000"/>
                        </a:solidFill>
                        <a:effectLst/>
                        <a:latin typeface="+mn-lt"/>
                      </a:endParaRPr>
                    </a:p>
                  </a:txBody>
                  <a:tcPr marL="8774" marR="8774" marT="8774" marB="0" anchor="ctr"/>
                </a:tc>
                <a:tc>
                  <a:txBody>
                    <a:bodyPr/>
                    <a:lstStyle/>
                    <a:p>
                      <a:pPr algn="ctr" fontAlgn="b"/>
                      <a:r>
                        <a:rPr lang="en-US" sz="1100" u="none" strike="noStrike" noProof="0">
                          <a:effectLst/>
                        </a:rPr>
                        <a:t>350</a:t>
                      </a:r>
                      <a:endParaRPr lang="en-US" sz="1100" b="0" i="0" u="none" strike="noStrike" noProof="0">
                        <a:solidFill>
                          <a:srgbClr val="000000"/>
                        </a:solidFill>
                        <a:effectLst/>
                        <a:latin typeface="+mn-lt"/>
                      </a:endParaRPr>
                    </a:p>
                  </a:txBody>
                  <a:tcPr marL="8774" marR="8774" marT="8774" marB="0" anchor="ctr"/>
                </a:tc>
                <a:tc>
                  <a:txBody>
                    <a:bodyPr/>
                    <a:lstStyle/>
                    <a:p>
                      <a:pPr algn="ctr" fontAlgn="b"/>
                      <a:r>
                        <a:rPr lang="en-US" sz="1100" u="none" strike="noStrike" noProof="0">
                          <a:effectLst/>
                        </a:rPr>
                        <a:t>350</a:t>
                      </a:r>
                      <a:endParaRPr lang="en-US" sz="1100" b="0" i="0" u="none" strike="noStrike" noProof="0">
                        <a:solidFill>
                          <a:srgbClr val="000000"/>
                        </a:solidFill>
                        <a:effectLst/>
                        <a:latin typeface="+mn-lt"/>
                      </a:endParaRPr>
                    </a:p>
                  </a:txBody>
                  <a:tcPr marL="8774" marR="8774" marT="8774" marB="0" anchor="ctr"/>
                </a:tc>
                <a:tc>
                  <a:txBody>
                    <a:bodyPr/>
                    <a:lstStyle/>
                    <a:p>
                      <a:pPr algn="ctr" fontAlgn="b"/>
                      <a:r>
                        <a:rPr lang="en-US" sz="1100" u="none" strike="noStrike" noProof="0">
                          <a:effectLst/>
                        </a:rPr>
                        <a:t>350</a:t>
                      </a:r>
                      <a:endParaRPr lang="en-US" sz="1100" b="0" i="0" u="none" strike="noStrike" noProof="0">
                        <a:solidFill>
                          <a:srgbClr val="000000"/>
                        </a:solidFill>
                        <a:effectLst/>
                        <a:latin typeface="+mn-lt"/>
                      </a:endParaRPr>
                    </a:p>
                  </a:txBody>
                  <a:tcPr marL="8774" marR="8774" marT="8774" marB="0" anchor="ctr"/>
                </a:tc>
                <a:tc>
                  <a:txBody>
                    <a:bodyPr/>
                    <a:lstStyle/>
                    <a:p>
                      <a:pPr algn="ctr" fontAlgn="b"/>
                      <a:r>
                        <a:rPr lang="en-US" sz="1100" u="none" strike="noStrike" noProof="0">
                          <a:effectLst/>
                        </a:rPr>
                        <a:t>350</a:t>
                      </a:r>
                      <a:endParaRPr lang="en-US" sz="1100" b="0" i="0" u="none" strike="noStrike" noProof="0">
                        <a:solidFill>
                          <a:srgbClr val="000000"/>
                        </a:solidFill>
                        <a:effectLst/>
                        <a:latin typeface="+mn-lt"/>
                      </a:endParaRPr>
                    </a:p>
                  </a:txBody>
                  <a:tcPr marL="8774" marR="8774" marT="8774" marB="0" anchor="ctr"/>
                </a:tc>
                <a:tc>
                  <a:txBody>
                    <a:bodyPr/>
                    <a:lstStyle/>
                    <a:p>
                      <a:pPr algn="ctr" fontAlgn="b"/>
                      <a:r>
                        <a:rPr lang="en-US" sz="1100" u="none" strike="noStrike" noProof="0" dirty="0">
                          <a:effectLst/>
                        </a:rPr>
                        <a:t>250</a:t>
                      </a:r>
                      <a:endParaRPr lang="en-US" sz="1100" b="0" i="0" u="none" strike="noStrike" noProof="0" dirty="0">
                        <a:solidFill>
                          <a:srgbClr val="000000"/>
                        </a:solidFill>
                        <a:effectLst/>
                        <a:latin typeface="+mn-lt"/>
                      </a:endParaRPr>
                    </a:p>
                  </a:txBody>
                  <a:tcPr marL="8774" marR="8774" marT="8774" marB="0" anchor="ctr"/>
                </a:tc>
                <a:tc>
                  <a:txBody>
                    <a:bodyPr/>
                    <a:lstStyle/>
                    <a:p>
                      <a:pPr algn="ctr" fontAlgn="b"/>
                      <a:r>
                        <a:rPr lang="en-US" sz="1100" u="none" strike="noStrike" noProof="0">
                          <a:effectLst/>
                        </a:rPr>
                        <a:t>250</a:t>
                      </a:r>
                      <a:endParaRPr lang="en-US" sz="1100" b="0" i="0" u="none" strike="noStrike" noProof="0">
                        <a:solidFill>
                          <a:srgbClr val="000000"/>
                        </a:solidFill>
                        <a:effectLst/>
                        <a:latin typeface="+mn-lt"/>
                      </a:endParaRPr>
                    </a:p>
                  </a:txBody>
                  <a:tcPr marL="8774" marR="8774" marT="8774" marB="0" anchor="ctr"/>
                </a:tc>
                <a:tc>
                  <a:txBody>
                    <a:bodyPr/>
                    <a:lstStyle/>
                    <a:p>
                      <a:pPr algn="ctr" fontAlgn="b"/>
                      <a:r>
                        <a:rPr lang="en-US" sz="1100" u="none" strike="noStrike" noProof="0">
                          <a:effectLst/>
                        </a:rPr>
                        <a:t>250</a:t>
                      </a:r>
                      <a:endParaRPr lang="en-US" sz="1100" b="0" i="0" u="none" strike="noStrike" noProof="0">
                        <a:solidFill>
                          <a:srgbClr val="000000"/>
                        </a:solidFill>
                        <a:effectLst/>
                        <a:latin typeface="+mn-lt"/>
                      </a:endParaRPr>
                    </a:p>
                  </a:txBody>
                  <a:tcPr marL="8774" marR="8774" marT="8774" marB="0" anchor="ctr"/>
                </a:tc>
                <a:extLst>
                  <a:ext uri="{0D108BD9-81ED-4DB2-BD59-A6C34878D82A}">
                    <a16:rowId xmlns:a16="http://schemas.microsoft.com/office/drawing/2014/main" val="244542345"/>
                  </a:ext>
                </a:extLst>
              </a:tr>
              <a:tr h="175471">
                <a:tc>
                  <a:txBody>
                    <a:bodyPr/>
                    <a:lstStyle/>
                    <a:p>
                      <a:pPr algn="l" fontAlgn="b"/>
                      <a:r>
                        <a:rPr lang="en-US" sz="1100" b="0" u="none" strike="noStrike" noProof="0" dirty="0">
                          <a:effectLst/>
                        </a:rPr>
                        <a:t>Exposure Duration</a:t>
                      </a:r>
                      <a:endParaRPr lang="en-US" sz="1100" b="0" i="0" u="none" strike="noStrike" noProof="0" dirty="0">
                        <a:solidFill>
                          <a:srgbClr val="000000"/>
                        </a:solidFill>
                        <a:effectLst/>
                        <a:latin typeface="+mn-lt"/>
                      </a:endParaRPr>
                    </a:p>
                  </a:txBody>
                  <a:tcPr marL="8774" marR="8774" marT="8774" marB="0" anchor="ctr"/>
                </a:tc>
                <a:tc>
                  <a:txBody>
                    <a:bodyPr/>
                    <a:lstStyle/>
                    <a:p>
                      <a:pPr algn="ctr" fontAlgn="b"/>
                      <a:r>
                        <a:rPr lang="en-US" sz="1100" u="none" strike="noStrike" noProof="0">
                          <a:effectLst/>
                        </a:rPr>
                        <a:t>years</a:t>
                      </a:r>
                      <a:endParaRPr lang="en-US" sz="1100" b="0" i="0" u="none" strike="noStrike" noProof="0">
                        <a:solidFill>
                          <a:srgbClr val="000000"/>
                        </a:solidFill>
                        <a:effectLst/>
                        <a:latin typeface="+mn-lt"/>
                      </a:endParaRPr>
                    </a:p>
                  </a:txBody>
                  <a:tcPr marL="8774" marR="8774" marT="8774" marB="0" anchor="ctr"/>
                </a:tc>
                <a:tc>
                  <a:txBody>
                    <a:bodyPr/>
                    <a:lstStyle/>
                    <a:p>
                      <a:pPr algn="ctr" fontAlgn="b"/>
                      <a:r>
                        <a:rPr lang="en-US" sz="1100" u="none" strike="noStrike" noProof="0">
                          <a:effectLst/>
                        </a:rPr>
                        <a:t>6</a:t>
                      </a:r>
                      <a:endParaRPr lang="en-US" sz="1100" b="0" i="0" u="none" strike="noStrike" noProof="0">
                        <a:solidFill>
                          <a:srgbClr val="000000"/>
                        </a:solidFill>
                        <a:effectLst/>
                        <a:latin typeface="+mn-lt"/>
                      </a:endParaRPr>
                    </a:p>
                  </a:txBody>
                  <a:tcPr marL="8774" marR="8774" marT="8774" marB="0" anchor="ctr"/>
                </a:tc>
                <a:tc>
                  <a:txBody>
                    <a:bodyPr/>
                    <a:lstStyle/>
                    <a:p>
                      <a:pPr algn="ctr" fontAlgn="b"/>
                      <a:r>
                        <a:rPr lang="en-US" sz="1100" u="none" strike="noStrike" noProof="0">
                          <a:effectLst/>
                        </a:rPr>
                        <a:t>10</a:t>
                      </a:r>
                      <a:endParaRPr lang="en-US" sz="1100" b="0" i="0" u="none" strike="noStrike" noProof="0">
                        <a:solidFill>
                          <a:srgbClr val="000000"/>
                        </a:solidFill>
                        <a:effectLst/>
                        <a:latin typeface="+mn-lt"/>
                      </a:endParaRPr>
                    </a:p>
                  </a:txBody>
                  <a:tcPr marL="8774" marR="8774" marT="8774" marB="0" anchor="ctr"/>
                </a:tc>
                <a:tc>
                  <a:txBody>
                    <a:bodyPr/>
                    <a:lstStyle/>
                    <a:p>
                      <a:pPr algn="ctr" fontAlgn="b"/>
                      <a:r>
                        <a:rPr lang="en-US" sz="1100" u="none" strike="noStrike" noProof="0">
                          <a:effectLst/>
                        </a:rPr>
                        <a:t>14</a:t>
                      </a:r>
                      <a:endParaRPr lang="en-US" sz="1100" b="0" i="0" u="none" strike="noStrike" noProof="0">
                        <a:solidFill>
                          <a:srgbClr val="000000"/>
                        </a:solidFill>
                        <a:effectLst/>
                        <a:latin typeface="+mn-lt"/>
                      </a:endParaRPr>
                    </a:p>
                  </a:txBody>
                  <a:tcPr marL="8774" marR="8774" marT="8774" marB="0" anchor="ctr"/>
                </a:tc>
                <a:tc>
                  <a:txBody>
                    <a:bodyPr/>
                    <a:lstStyle/>
                    <a:p>
                      <a:pPr algn="ctr" fontAlgn="b"/>
                      <a:r>
                        <a:rPr lang="en-US" sz="1100" u="none" strike="noStrike" noProof="0">
                          <a:effectLst/>
                        </a:rPr>
                        <a:t>5</a:t>
                      </a:r>
                      <a:endParaRPr lang="en-US" sz="1100" b="0" i="0" u="none" strike="noStrike" noProof="0">
                        <a:solidFill>
                          <a:srgbClr val="000000"/>
                        </a:solidFill>
                        <a:effectLst/>
                        <a:latin typeface="+mn-lt"/>
                      </a:endParaRPr>
                    </a:p>
                  </a:txBody>
                  <a:tcPr marL="8774" marR="8774" marT="8774" marB="0" anchor="ctr"/>
                </a:tc>
                <a:tc>
                  <a:txBody>
                    <a:bodyPr/>
                    <a:lstStyle/>
                    <a:p>
                      <a:pPr algn="ctr" fontAlgn="b"/>
                      <a:r>
                        <a:rPr lang="en-US" sz="1100" u="none" strike="noStrike" noProof="0">
                          <a:effectLst/>
                        </a:rPr>
                        <a:t>6</a:t>
                      </a:r>
                      <a:endParaRPr lang="en-US" sz="1100" b="0" i="0" u="none" strike="noStrike" noProof="0">
                        <a:solidFill>
                          <a:srgbClr val="000000"/>
                        </a:solidFill>
                        <a:effectLst/>
                        <a:latin typeface="+mn-lt"/>
                      </a:endParaRPr>
                    </a:p>
                  </a:txBody>
                  <a:tcPr marL="8774" marR="8774" marT="8774" marB="0" anchor="ctr"/>
                </a:tc>
                <a:tc>
                  <a:txBody>
                    <a:bodyPr/>
                    <a:lstStyle/>
                    <a:p>
                      <a:pPr algn="ctr" fontAlgn="b"/>
                      <a:r>
                        <a:rPr lang="en-US" sz="1100" u="none" strike="noStrike" noProof="0">
                          <a:effectLst/>
                        </a:rPr>
                        <a:t>10</a:t>
                      </a:r>
                      <a:endParaRPr lang="en-US" sz="1100" b="0" i="0" u="none" strike="noStrike" noProof="0">
                        <a:solidFill>
                          <a:srgbClr val="000000"/>
                        </a:solidFill>
                        <a:effectLst/>
                        <a:latin typeface="+mn-lt"/>
                      </a:endParaRPr>
                    </a:p>
                  </a:txBody>
                  <a:tcPr marL="8774" marR="8774" marT="8774" marB="0" anchor="ctr"/>
                </a:tc>
                <a:tc>
                  <a:txBody>
                    <a:bodyPr/>
                    <a:lstStyle/>
                    <a:p>
                      <a:pPr algn="ctr" fontAlgn="b"/>
                      <a:r>
                        <a:rPr lang="en-US" sz="1100" u="none" strike="noStrike" noProof="0">
                          <a:effectLst/>
                        </a:rPr>
                        <a:t>14</a:t>
                      </a:r>
                      <a:endParaRPr lang="en-US" sz="1100" b="0" i="0" u="none" strike="noStrike" noProof="0">
                        <a:solidFill>
                          <a:srgbClr val="000000"/>
                        </a:solidFill>
                        <a:effectLst/>
                        <a:latin typeface="+mn-lt"/>
                      </a:endParaRPr>
                    </a:p>
                  </a:txBody>
                  <a:tcPr marL="8774" marR="8774" marT="8774" marB="0" anchor="ctr"/>
                </a:tc>
                <a:tc>
                  <a:txBody>
                    <a:bodyPr/>
                    <a:lstStyle/>
                    <a:p>
                      <a:pPr algn="ctr" fontAlgn="b"/>
                      <a:r>
                        <a:rPr lang="en-US" sz="1100" u="none" strike="noStrike" noProof="0">
                          <a:effectLst/>
                        </a:rPr>
                        <a:t>5</a:t>
                      </a:r>
                      <a:endParaRPr lang="en-US" sz="1100" b="0" i="0" u="none" strike="noStrike" noProof="0">
                        <a:solidFill>
                          <a:srgbClr val="000000"/>
                        </a:solidFill>
                        <a:effectLst/>
                        <a:latin typeface="+mn-lt"/>
                      </a:endParaRPr>
                    </a:p>
                  </a:txBody>
                  <a:tcPr marL="8774" marR="8774" marT="8774" marB="0" anchor="ctr"/>
                </a:tc>
                <a:tc>
                  <a:txBody>
                    <a:bodyPr/>
                    <a:lstStyle/>
                    <a:p>
                      <a:pPr algn="ctr" fontAlgn="b"/>
                      <a:r>
                        <a:rPr lang="en-US" sz="1100" u="none" strike="noStrike" noProof="0">
                          <a:effectLst/>
                        </a:rPr>
                        <a:t>25</a:t>
                      </a:r>
                      <a:endParaRPr lang="en-US" sz="1100" b="0" i="0" u="none" strike="noStrike" noProof="0">
                        <a:solidFill>
                          <a:srgbClr val="000000"/>
                        </a:solidFill>
                        <a:effectLst/>
                        <a:latin typeface="+mn-lt"/>
                      </a:endParaRPr>
                    </a:p>
                  </a:txBody>
                  <a:tcPr marL="8774" marR="8774" marT="8774" marB="0" anchor="ctr"/>
                </a:tc>
                <a:tc>
                  <a:txBody>
                    <a:bodyPr/>
                    <a:lstStyle/>
                    <a:p>
                      <a:pPr algn="ctr" fontAlgn="b"/>
                      <a:r>
                        <a:rPr lang="en-US" sz="1100" u="none" strike="noStrike" noProof="0">
                          <a:effectLst/>
                        </a:rPr>
                        <a:t>25</a:t>
                      </a:r>
                      <a:endParaRPr lang="en-US" sz="1100" b="0" i="0" u="none" strike="noStrike" noProof="0">
                        <a:solidFill>
                          <a:srgbClr val="000000"/>
                        </a:solidFill>
                        <a:effectLst/>
                        <a:latin typeface="+mn-lt"/>
                      </a:endParaRPr>
                    </a:p>
                  </a:txBody>
                  <a:tcPr marL="8774" marR="8774" marT="8774" marB="0" anchor="ctr"/>
                </a:tc>
                <a:tc>
                  <a:txBody>
                    <a:bodyPr/>
                    <a:lstStyle/>
                    <a:p>
                      <a:pPr algn="ctr" fontAlgn="b"/>
                      <a:r>
                        <a:rPr lang="en-US" sz="1100" u="none" strike="noStrike" noProof="0">
                          <a:effectLst/>
                        </a:rPr>
                        <a:t>25</a:t>
                      </a:r>
                      <a:endParaRPr lang="en-US" sz="1100" b="0" i="0" u="none" strike="noStrike" noProof="0">
                        <a:solidFill>
                          <a:srgbClr val="000000"/>
                        </a:solidFill>
                        <a:effectLst/>
                        <a:latin typeface="+mn-lt"/>
                      </a:endParaRPr>
                    </a:p>
                  </a:txBody>
                  <a:tcPr marL="8774" marR="8774" marT="8774" marB="0" anchor="ctr"/>
                </a:tc>
                <a:extLst>
                  <a:ext uri="{0D108BD9-81ED-4DB2-BD59-A6C34878D82A}">
                    <a16:rowId xmlns:a16="http://schemas.microsoft.com/office/drawing/2014/main" val="576059841"/>
                  </a:ext>
                </a:extLst>
              </a:tr>
              <a:tr h="175471">
                <a:tc>
                  <a:txBody>
                    <a:bodyPr/>
                    <a:lstStyle/>
                    <a:p>
                      <a:pPr algn="l" fontAlgn="b"/>
                      <a:r>
                        <a:rPr lang="en-US" sz="1100" b="0" u="none" strike="noStrike" noProof="0" dirty="0">
                          <a:effectLst/>
                        </a:rPr>
                        <a:t>Body weight</a:t>
                      </a:r>
                      <a:endParaRPr lang="en-US" sz="1100" b="0" i="0" u="none" strike="noStrike" noProof="0" dirty="0">
                        <a:solidFill>
                          <a:srgbClr val="000000"/>
                        </a:solidFill>
                        <a:effectLst/>
                        <a:latin typeface="+mn-lt"/>
                      </a:endParaRPr>
                    </a:p>
                  </a:txBody>
                  <a:tcPr marL="8774" marR="8774" marT="8774" marB="0" anchor="ctr"/>
                </a:tc>
                <a:tc>
                  <a:txBody>
                    <a:bodyPr/>
                    <a:lstStyle/>
                    <a:p>
                      <a:pPr algn="ctr" fontAlgn="b"/>
                      <a:r>
                        <a:rPr lang="en-US" sz="1100" u="none" strike="noStrike" noProof="0" dirty="0">
                          <a:effectLst/>
                        </a:rPr>
                        <a:t>Kg</a:t>
                      </a:r>
                      <a:endParaRPr lang="en-US" sz="1100" b="0" i="0" u="none" strike="noStrike" noProof="0" dirty="0">
                        <a:solidFill>
                          <a:srgbClr val="000000"/>
                        </a:solidFill>
                        <a:effectLst/>
                        <a:latin typeface="+mn-lt"/>
                      </a:endParaRPr>
                    </a:p>
                  </a:txBody>
                  <a:tcPr marL="8774" marR="8774" marT="8774" marB="0" anchor="ctr"/>
                </a:tc>
                <a:tc>
                  <a:txBody>
                    <a:bodyPr/>
                    <a:lstStyle/>
                    <a:p>
                      <a:pPr algn="ctr" fontAlgn="b"/>
                      <a:r>
                        <a:rPr lang="en-US" sz="1100" u="sng" strike="noStrike" noProof="0">
                          <a:effectLst/>
                        </a:rPr>
                        <a:t>15</a:t>
                      </a:r>
                      <a:endParaRPr lang="en-US" sz="1100" b="0" i="1" u="sng" strike="noStrike" noProof="0">
                        <a:solidFill>
                          <a:srgbClr val="000000"/>
                        </a:solidFill>
                        <a:effectLst/>
                        <a:latin typeface="+mn-lt"/>
                      </a:endParaRPr>
                    </a:p>
                  </a:txBody>
                  <a:tcPr marL="8774" marR="8774" marT="8774" marB="0" anchor="ctr"/>
                </a:tc>
                <a:tc>
                  <a:txBody>
                    <a:bodyPr/>
                    <a:lstStyle/>
                    <a:p>
                      <a:pPr algn="ctr" fontAlgn="b"/>
                      <a:r>
                        <a:rPr lang="en-US" sz="1100" u="sng" strike="noStrike" noProof="0">
                          <a:effectLst/>
                        </a:rPr>
                        <a:t>44</a:t>
                      </a:r>
                      <a:endParaRPr lang="en-US" sz="1100" b="0" i="1" u="sng" strike="noStrike" noProof="0">
                        <a:solidFill>
                          <a:srgbClr val="000000"/>
                        </a:solidFill>
                        <a:effectLst/>
                        <a:latin typeface="+mn-lt"/>
                      </a:endParaRPr>
                    </a:p>
                  </a:txBody>
                  <a:tcPr marL="8774" marR="8774" marT="8774" marB="0" anchor="ctr"/>
                </a:tc>
                <a:tc>
                  <a:txBody>
                    <a:bodyPr/>
                    <a:lstStyle/>
                    <a:p>
                      <a:pPr algn="ctr" fontAlgn="b"/>
                      <a:r>
                        <a:rPr lang="en-US" sz="1100" u="sng" strike="noStrike" noProof="0">
                          <a:effectLst/>
                        </a:rPr>
                        <a:t>70</a:t>
                      </a:r>
                      <a:endParaRPr lang="en-US" sz="1100" b="0" i="1" u="sng" strike="noStrike" noProof="0">
                        <a:solidFill>
                          <a:srgbClr val="000000"/>
                        </a:solidFill>
                        <a:effectLst/>
                        <a:latin typeface="+mn-lt"/>
                      </a:endParaRPr>
                    </a:p>
                  </a:txBody>
                  <a:tcPr marL="8774" marR="8774" marT="8774" marB="0" anchor="ctr"/>
                </a:tc>
                <a:tc>
                  <a:txBody>
                    <a:bodyPr/>
                    <a:lstStyle/>
                    <a:p>
                      <a:pPr algn="ctr" fontAlgn="b"/>
                      <a:r>
                        <a:rPr lang="en-US" sz="1100" u="sng" strike="noStrike" noProof="0">
                          <a:effectLst/>
                        </a:rPr>
                        <a:t>70</a:t>
                      </a:r>
                      <a:endParaRPr lang="en-US" sz="1100" b="0" i="1" u="sng" strike="noStrike" noProof="0">
                        <a:solidFill>
                          <a:srgbClr val="000000"/>
                        </a:solidFill>
                        <a:effectLst/>
                        <a:latin typeface="+mn-lt"/>
                      </a:endParaRPr>
                    </a:p>
                  </a:txBody>
                  <a:tcPr marL="8774" marR="8774" marT="8774" marB="0" anchor="ctr"/>
                </a:tc>
                <a:tc>
                  <a:txBody>
                    <a:bodyPr/>
                    <a:lstStyle/>
                    <a:p>
                      <a:pPr algn="ctr" fontAlgn="b"/>
                      <a:r>
                        <a:rPr lang="en-US" sz="1100" u="sng" strike="noStrike" noProof="0">
                          <a:effectLst/>
                        </a:rPr>
                        <a:t>15</a:t>
                      </a:r>
                      <a:endParaRPr lang="en-US" sz="1100" b="0" i="1" u="sng" strike="noStrike" noProof="0">
                        <a:solidFill>
                          <a:srgbClr val="000000"/>
                        </a:solidFill>
                        <a:effectLst/>
                        <a:latin typeface="+mn-lt"/>
                      </a:endParaRPr>
                    </a:p>
                  </a:txBody>
                  <a:tcPr marL="8774" marR="8774" marT="8774" marB="0" anchor="ctr"/>
                </a:tc>
                <a:tc>
                  <a:txBody>
                    <a:bodyPr/>
                    <a:lstStyle/>
                    <a:p>
                      <a:pPr algn="ctr" fontAlgn="b"/>
                      <a:r>
                        <a:rPr lang="en-US" sz="1100" u="sng" strike="noStrike" noProof="0">
                          <a:effectLst/>
                        </a:rPr>
                        <a:t>44</a:t>
                      </a:r>
                      <a:endParaRPr lang="en-US" sz="1100" b="0" i="1" u="sng" strike="noStrike" noProof="0">
                        <a:solidFill>
                          <a:srgbClr val="000000"/>
                        </a:solidFill>
                        <a:effectLst/>
                        <a:latin typeface="+mn-lt"/>
                      </a:endParaRPr>
                    </a:p>
                  </a:txBody>
                  <a:tcPr marL="8774" marR="8774" marT="8774" marB="0" anchor="ctr"/>
                </a:tc>
                <a:tc>
                  <a:txBody>
                    <a:bodyPr/>
                    <a:lstStyle/>
                    <a:p>
                      <a:pPr algn="ctr" fontAlgn="b"/>
                      <a:r>
                        <a:rPr lang="en-US" sz="1100" u="sng" strike="noStrike" noProof="0">
                          <a:effectLst/>
                        </a:rPr>
                        <a:t>70</a:t>
                      </a:r>
                      <a:endParaRPr lang="en-US" sz="1100" b="0" i="1" u="sng" strike="noStrike" noProof="0">
                        <a:solidFill>
                          <a:srgbClr val="000000"/>
                        </a:solidFill>
                        <a:effectLst/>
                        <a:latin typeface="+mn-lt"/>
                      </a:endParaRPr>
                    </a:p>
                  </a:txBody>
                  <a:tcPr marL="8774" marR="8774" marT="8774" marB="0" anchor="ctr"/>
                </a:tc>
                <a:tc>
                  <a:txBody>
                    <a:bodyPr/>
                    <a:lstStyle/>
                    <a:p>
                      <a:pPr algn="ctr" fontAlgn="b"/>
                      <a:r>
                        <a:rPr lang="en-US" sz="1100" u="sng" strike="noStrike" noProof="0">
                          <a:effectLst/>
                        </a:rPr>
                        <a:t>70</a:t>
                      </a:r>
                      <a:endParaRPr lang="en-US" sz="1100" b="0" i="1" u="sng" strike="noStrike" noProof="0">
                        <a:solidFill>
                          <a:srgbClr val="000000"/>
                        </a:solidFill>
                        <a:effectLst/>
                        <a:latin typeface="+mn-lt"/>
                      </a:endParaRPr>
                    </a:p>
                  </a:txBody>
                  <a:tcPr marL="8774" marR="8774" marT="8774" marB="0" anchor="ctr"/>
                </a:tc>
                <a:tc>
                  <a:txBody>
                    <a:bodyPr/>
                    <a:lstStyle/>
                    <a:p>
                      <a:pPr algn="ctr" fontAlgn="b"/>
                      <a:r>
                        <a:rPr lang="en-US" sz="1100" u="sng" strike="noStrike" noProof="0">
                          <a:effectLst/>
                        </a:rPr>
                        <a:t>70</a:t>
                      </a:r>
                      <a:endParaRPr lang="en-US" sz="1100" b="0" i="1" u="sng" strike="noStrike" noProof="0">
                        <a:solidFill>
                          <a:srgbClr val="000000"/>
                        </a:solidFill>
                        <a:effectLst/>
                        <a:latin typeface="+mn-lt"/>
                      </a:endParaRPr>
                    </a:p>
                  </a:txBody>
                  <a:tcPr marL="8774" marR="8774" marT="8774" marB="0" anchor="ctr"/>
                </a:tc>
                <a:tc>
                  <a:txBody>
                    <a:bodyPr/>
                    <a:lstStyle/>
                    <a:p>
                      <a:pPr algn="ctr" fontAlgn="b"/>
                      <a:r>
                        <a:rPr lang="en-US" sz="1100" u="sng" strike="noStrike" noProof="0">
                          <a:effectLst/>
                        </a:rPr>
                        <a:t>70</a:t>
                      </a:r>
                      <a:endParaRPr lang="en-US" sz="1100" b="0" i="1" u="sng" strike="noStrike" noProof="0">
                        <a:solidFill>
                          <a:srgbClr val="000000"/>
                        </a:solidFill>
                        <a:effectLst/>
                        <a:latin typeface="+mn-lt"/>
                      </a:endParaRPr>
                    </a:p>
                  </a:txBody>
                  <a:tcPr marL="8774" marR="8774" marT="8774" marB="0" anchor="ctr"/>
                </a:tc>
                <a:tc>
                  <a:txBody>
                    <a:bodyPr/>
                    <a:lstStyle/>
                    <a:p>
                      <a:pPr algn="ctr" fontAlgn="b"/>
                      <a:r>
                        <a:rPr lang="en-US" sz="1100" u="sng" strike="noStrike" noProof="0">
                          <a:effectLst/>
                        </a:rPr>
                        <a:t>70</a:t>
                      </a:r>
                      <a:endParaRPr lang="en-US" sz="1100" b="0" i="1" u="sng" strike="noStrike" noProof="0">
                        <a:solidFill>
                          <a:srgbClr val="000000"/>
                        </a:solidFill>
                        <a:effectLst/>
                        <a:latin typeface="+mn-lt"/>
                      </a:endParaRPr>
                    </a:p>
                  </a:txBody>
                  <a:tcPr marL="8774" marR="8774" marT="8774" marB="0" anchor="ctr"/>
                </a:tc>
                <a:extLst>
                  <a:ext uri="{0D108BD9-81ED-4DB2-BD59-A6C34878D82A}">
                    <a16:rowId xmlns:a16="http://schemas.microsoft.com/office/drawing/2014/main" val="4146003556"/>
                  </a:ext>
                </a:extLst>
              </a:tr>
              <a:tr h="175471">
                <a:tc>
                  <a:txBody>
                    <a:bodyPr/>
                    <a:lstStyle/>
                    <a:p>
                      <a:pPr algn="l" fontAlgn="b"/>
                      <a:r>
                        <a:rPr lang="en-US" sz="1100" b="0" u="none" strike="noStrike" noProof="0">
                          <a:effectLst/>
                        </a:rPr>
                        <a:t>Averaging time non cancinogens</a:t>
                      </a:r>
                      <a:endParaRPr lang="en-US" sz="1100" b="0" i="0" u="none" strike="noStrike" noProof="0">
                        <a:solidFill>
                          <a:srgbClr val="000000"/>
                        </a:solidFill>
                        <a:effectLst/>
                        <a:latin typeface="+mn-lt"/>
                      </a:endParaRPr>
                    </a:p>
                  </a:txBody>
                  <a:tcPr marL="8774" marR="8774" marT="8774" marB="0" anchor="ctr"/>
                </a:tc>
                <a:tc>
                  <a:txBody>
                    <a:bodyPr/>
                    <a:lstStyle/>
                    <a:p>
                      <a:pPr algn="ctr" fontAlgn="b"/>
                      <a:r>
                        <a:rPr kumimoji="0" lang="en-US" sz="1100" b="0" u="none" strike="noStrike" kern="1200" cap="none" spc="0" normalizeH="0" baseline="0" noProof="0" dirty="0">
                          <a:ln>
                            <a:noFill/>
                          </a:ln>
                          <a:solidFill>
                            <a:prstClr val="black"/>
                          </a:solidFill>
                          <a:effectLst/>
                          <a:uLnTx/>
                          <a:uFillTx/>
                        </a:rPr>
                        <a:t>years</a:t>
                      </a:r>
                      <a:endParaRPr lang="en-US" sz="1100" b="0" i="0" u="none" strike="noStrike" noProof="0" dirty="0">
                        <a:solidFill>
                          <a:srgbClr val="000000"/>
                        </a:solidFill>
                        <a:effectLst/>
                        <a:latin typeface="+mn-lt"/>
                      </a:endParaRPr>
                    </a:p>
                  </a:txBody>
                  <a:tcPr marL="8774" marR="8774" marT="8774" marB="0" anchor="ctr"/>
                </a:tc>
                <a:tc>
                  <a:txBody>
                    <a:bodyPr/>
                    <a:lstStyle/>
                    <a:p>
                      <a:pPr algn="ctr" fontAlgn="b"/>
                      <a:r>
                        <a:rPr lang="en-US" sz="1100" u="none" strike="noStrike" noProof="0">
                          <a:effectLst/>
                        </a:rPr>
                        <a:t>6</a:t>
                      </a:r>
                      <a:endParaRPr lang="en-US" sz="1100" b="0" i="0" u="none" strike="noStrike" noProof="0">
                        <a:solidFill>
                          <a:srgbClr val="000000"/>
                        </a:solidFill>
                        <a:effectLst/>
                        <a:latin typeface="+mn-lt"/>
                      </a:endParaRPr>
                    </a:p>
                  </a:txBody>
                  <a:tcPr marL="8774" marR="8774" marT="8774" marB="0" anchor="ctr"/>
                </a:tc>
                <a:tc>
                  <a:txBody>
                    <a:bodyPr/>
                    <a:lstStyle/>
                    <a:p>
                      <a:pPr algn="ctr" fontAlgn="b"/>
                      <a:r>
                        <a:rPr lang="en-US" sz="1100" u="none" strike="noStrike" noProof="0">
                          <a:effectLst/>
                        </a:rPr>
                        <a:t>10</a:t>
                      </a:r>
                      <a:endParaRPr lang="en-US" sz="1100" b="0" i="0" u="none" strike="noStrike" noProof="0">
                        <a:solidFill>
                          <a:srgbClr val="000000"/>
                        </a:solidFill>
                        <a:effectLst/>
                        <a:latin typeface="+mn-lt"/>
                      </a:endParaRPr>
                    </a:p>
                  </a:txBody>
                  <a:tcPr marL="8774" marR="8774" marT="8774" marB="0" anchor="ctr"/>
                </a:tc>
                <a:tc>
                  <a:txBody>
                    <a:bodyPr/>
                    <a:lstStyle/>
                    <a:p>
                      <a:pPr algn="ctr" fontAlgn="b"/>
                      <a:r>
                        <a:rPr lang="en-US" sz="1100" u="none" strike="noStrike" noProof="0">
                          <a:effectLst/>
                        </a:rPr>
                        <a:t>14</a:t>
                      </a:r>
                      <a:endParaRPr lang="en-US" sz="1100" b="0" i="0" u="none" strike="noStrike" noProof="0">
                        <a:solidFill>
                          <a:srgbClr val="000000"/>
                        </a:solidFill>
                        <a:effectLst/>
                        <a:latin typeface="+mn-lt"/>
                      </a:endParaRPr>
                    </a:p>
                  </a:txBody>
                  <a:tcPr marL="8774" marR="8774" marT="8774" marB="0" anchor="ctr"/>
                </a:tc>
                <a:tc>
                  <a:txBody>
                    <a:bodyPr/>
                    <a:lstStyle/>
                    <a:p>
                      <a:pPr algn="ctr" fontAlgn="b"/>
                      <a:r>
                        <a:rPr lang="en-US" sz="1100" u="none" strike="noStrike" noProof="0">
                          <a:effectLst/>
                        </a:rPr>
                        <a:t>5</a:t>
                      </a:r>
                      <a:endParaRPr lang="en-US" sz="1100" b="0" i="0" u="none" strike="noStrike" noProof="0">
                        <a:solidFill>
                          <a:srgbClr val="000000"/>
                        </a:solidFill>
                        <a:effectLst/>
                        <a:latin typeface="+mn-lt"/>
                      </a:endParaRPr>
                    </a:p>
                  </a:txBody>
                  <a:tcPr marL="8774" marR="8774" marT="8774" marB="0" anchor="ctr"/>
                </a:tc>
                <a:tc>
                  <a:txBody>
                    <a:bodyPr/>
                    <a:lstStyle/>
                    <a:p>
                      <a:pPr algn="ctr" fontAlgn="b"/>
                      <a:r>
                        <a:rPr lang="en-US" sz="1100" u="none" strike="noStrike" noProof="0">
                          <a:effectLst/>
                        </a:rPr>
                        <a:t>6</a:t>
                      </a:r>
                      <a:endParaRPr lang="en-US" sz="1100" b="0" i="0" u="none" strike="noStrike" noProof="0">
                        <a:solidFill>
                          <a:srgbClr val="000000"/>
                        </a:solidFill>
                        <a:effectLst/>
                        <a:latin typeface="+mn-lt"/>
                      </a:endParaRPr>
                    </a:p>
                  </a:txBody>
                  <a:tcPr marL="8774" marR="8774" marT="8774" marB="0" anchor="ctr"/>
                </a:tc>
                <a:tc>
                  <a:txBody>
                    <a:bodyPr/>
                    <a:lstStyle/>
                    <a:p>
                      <a:pPr algn="ctr" fontAlgn="b"/>
                      <a:r>
                        <a:rPr lang="en-US" sz="1100" u="none" strike="noStrike" noProof="0">
                          <a:effectLst/>
                        </a:rPr>
                        <a:t>10</a:t>
                      </a:r>
                      <a:endParaRPr lang="en-US" sz="1100" b="0" i="0" u="none" strike="noStrike" noProof="0">
                        <a:solidFill>
                          <a:srgbClr val="000000"/>
                        </a:solidFill>
                        <a:effectLst/>
                        <a:latin typeface="+mn-lt"/>
                      </a:endParaRPr>
                    </a:p>
                  </a:txBody>
                  <a:tcPr marL="8774" marR="8774" marT="8774" marB="0" anchor="ctr"/>
                </a:tc>
                <a:tc>
                  <a:txBody>
                    <a:bodyPr/>
                    <a:lstStyle/>
                    <a:p>
                      <a:pPr algn="ctr" fontAlgn="b"/>
                      <a:r>
                        <a:rPr lang="en-US" sz="1100" u="none" strike="noStrike" noProof="0">
                          <a:effectLst/>
                        </a:rPr>
                        <a:t>14</a:t>
                      </a:r>
                      <a:endParaRPr lang="en-US" sz="1100" b="0" i="0" u="none" strike="noStrike" noProof="0">
                        <a:solidFill>
                          <a:srgbClr val="000000"/>
                        </a:solidFill>
                        <a:effectLst/>
                        <a:latin typeface="+mn-lt"/>
                      </a:endParaRPr>
                    </a:p>
                  </a:txBody>
                  <a:tcPr marL="8774" marR="8774" marT="8774" marB="0" anchor="ctr"/>
                </a:tc>
                <a:tc>
                  <a:txBody>
                    <a:bodyPr/>
                    <a:lstStyle/>
                    <a:p>
                      <a:pPr algn="ctr" fontAlgn="b"/>
                      <a:r>
                        <a:rPr lang="en-US" sz="1100" u="none" strike="noStrike" noProof="0">
                          <a:effectLst/>
                        </a:rPr>
                        <a:t>5</a:t>
                      </a:r>
                      <a:endParaRPr lang="en-US" sz="1100" b="0" i="0" u="none" strike="noStrike" noProof="0">
                        <a:solidFill>
                          <a:srgbClr val="000000"/>
                        </a:solidFill>
                        <a:effectLst/>
                        <a:latin typeface="+mn-lt"/>
                      </a:endParaRPr>
                    </a:p>
                  </a:txBody>
                  <a:tcPr marL="8774" marR="8774" marT="8774" marB="0" anchor="ctr"/>
                </a:tc>
                <a:tc>
                  <a:txBody>
                    <a:bodyPr/>
                    <a:lstStyle/>
                    <a:p>
                      <a:pPr algn="ctr" fontAlgn="b"/>
                      <a:r>
                        <a:rPr lang="en-US" sz="1100" u="none" strike="noStrike" noProof="0">
                          <a:effectLst/>
                        </a:rPr>
                        <a:t>25</a:t>
                      </a:r>
                      <a:endParaRPr lang="en-US" sz="1100" b="0" i="0" u="none" strike="noStrike" noProof="0">
                        <a:solidFill>
                          <a:srgbClr val="000000"/>
                        </a:solidFill>
                        <a:effectLst/>
                        <a:latin typeface="+mn-lt"/>
                      </a:endParaRPr>
                    </a:p>
                  </a:txBody>
                  <a:tcPr marL="8774" marR="8774" marT="8774" marB="0" anchor="ctr"/>
                </a:tc>
                <a:tc>
                  <a:txBody>
                    <a:bodyPr/>
                    <a:lstStyle/>
                    <a:p>
                      <a:pPr algn="ctr" fontAlgn="b"/>
                      <a:r>
                        <a:rPr lang="en-US" sz="1100" u="none" strike="noStrike" noProof="0">
                          <a:effectLst/>
                        </a:rPr>
                        <a:t>25</a:t>
                      </a:r>
                      <a:endParaRPr lang="en-US" sz="1100" b="0" i="0" u="none" strike="noStrike" noProof="0">
                        <a:solidFill>
                          <a:srgbClr val="000000"/>
                        </a:solidFill>
                        <a:effectLst/>
                        <a:latin typeface="+mn-lt"/>
                      </a:endParaRPr>
                    </a:p>
                  </a:txBody>
                  <a:tcPr marL="8774" marR="8774" marT="8774" marB="0" anchor="ctr"/>
                </a:tc>
                <a:tc>
                  <a:txBody>
                    <a:bodyPr/>
                    <a:lstStyle/>
                    <a:p>
                      <a:pPr algn="ctr" fontAlgn="b"/>
                      <a:r>
                        <a:rPr lang="en-US" sz="1100" u="none" strike="noStrike" noProof="0">
                          <a:effectLst/>
                        </a:rPr>
                        <a:t>25</a:t>
                      </a:r>
                      <a:endParaRPr lang="en-US" sz="1100" b="0" i="0" u="none" strike="noStrike" noProof="0">
                        <a:solidFill>
                          <a:srgbClr val="000000"/>
                        </a:solidFill>
                        <a:effectLst/>
                        <a:latin typeface="+mn-lt"/>
                      </a:endParaRPr>
                    </a:p>
                  </a:txBody>
                  <a:tcPr marL="8774" marR="8774" marT="8774" marB="0" anchor="ctr"/>
                </a:tc>
                <a:extLst>
                  <a:ext uri="{0D108BD9-81ED-4DB2-BD59-A6C34878D82A}">
                    <a16:rowId xmlns:a16="http://schemas.microsoft.com/office/drawing/2014/main" val="3077617"/>
                  </a:ext>
                </a:extLst>
              </a:tr>
              <a:tr h="175471">
                <a:tc>
                  <a:txBody>
                    <a:bodyPr/>
                    <a:lstStyle/>
                    <a:p>
                      <a:pPr algn="l" fontAlgn="b"/>
                      <a:r>
                        <a:rPr lang="en-US" sz="1100" b="0" u="none" strike="noStrike" noProof="0">
                          <a:effectLst/>
                        </a:rPr>
                        <a:t>Averaging time cancinogens</a:t>
                      </a:r>
                      <a:endParaRPr lang="en-US" sz="1100" b="0" i="0" u="none" strike="noStrike" noProof="0">
                        <a:solidFill>
                          <a:srgbClr val="000000"/>
                        </a:solidFill>
                        <a:effectLst/>
                        <a:latin typeface="+mn-lt"/>
                      </a:endParaRPr>
                    </a:p>
                  </a:txBody>
                  <a:tcPr marL="8774" marR="8774" marT="8774" marB="0" anchor="ctr"/>
                </a:tc>
                <a:tc>
                  <a:txBody>
                    <a:bodyPr/>
                    <a:lstStyle/>
                    <a:p>
                      <a:pPr algn="ctr" fontAlgn="b"/>
                      <a:r>
                        <a:rPr kumimoji="0" lang="en-US" sz="1100" b="0" u="none" strike="noStrike" kern="1200" cap="none" spc="0" normalizeH="0" baseline="0" noProof="0" dirty="0">
                          <a:ln>
                            <a:noFill/>
                          </a:ln>
                          <a:solidFill>
                            <a:prstClr val="black"/>
                          </a:solidFill>
                          <a:effectLst/>
                          <a:uLnTx/>
                          <a:uFillTx/>
                        </a:rPr>
                        <a:t>years</a:t>
                      </a:r>
                      <a:endParaRPr lang="en-US" sz="1100" b="0" i="0" u="none" strike="noStrike" noProof="0" dirty="0">
                        <a:solidFill>
                          <a:srgbClr val="000000"/>
                        </a:solidFill>
                        <a:effectLst/>
                        <a:latin typeface="+mn-lt"/>
                      </a:endParaRPr>
                    </a:p>
                  </a:txBody>
                  <a:tcPr marL="8774" marR="8774" marT="8774" marB="0" anchor="ctr"/>
                </a:tc>
                <a:tc gridSpan="4">
                  <a:txBody>
                    <a:bodyPr/>
                    <a:lstStyle/>
                    <a:p>
                      <a:pPr algn="ctr" fontAlgn="b"/>
                      <a:r>
                        <a:rPr lang="en-US" sz="1100" u="none" strike="noStrike" noProof="0">
                          <a:effectLst/>
                        </a:rPr>
                        <a:t>70</a:t>
                      </a:r>
                      <a:endParaRPr lang="en-US" sz="1100" u="none" strike="noStrike" noProof="0">
                        <a:effectLst/>
                        <a:latin typeface="+mn-lt"/>
                      </a:endParaRPr>
                    </a:p>
                  </a:txBody>
                  <a:tcPr marL="8774" marR="8774" marT="8774" marB="0" anchor="ctr"/>
                </a:tc>
                <a:tc hMerge="1">
                  <a:txBody>
                    <a:bodyPr/>
                    <a:lstStyle/>
                    <a:p>
                      <a:endParaRPr lang="it-IT"/>
                    </a:p>
                  </a:txBody>
                  <a:tcPr/>
                </a:tc>
                <a:tc hMerge="1">
                  <a:txBody>
                    <a:bodyPr/>
                    <a:lstStyle/>
                    <a:p>
                      <a:endParaRPr lang="it-IT"/>
                    </a:p>
                  </a:txBody>
                  <a:tcPr/>
                </a:tc>
                <a:tc hMerge="1">
                  <a:txBody>
                    <a:bodyPr/>
                    <a:lstStyle/>
                    <a:p>
                      <a:endParaRPr lang="it-IT"/>
                    </a:p>
                  </a:txBody>
                  <a:tcPr/>
                </a:tc>
                <a:tc gridSpan="4">
                  <a:txBody>
                    <a:bodyPr/>
                    <a:lstStyle/>
                    <a:p>
                      <a:pPr algn="ctr" fontAlgn="b"/>
                      <a:r>
                        <a:rPr lang="en-US" sz="1100" u="none" strike="noStrike" noProof="0">
                          <a:effectLst/>
                        </a:rPr>
                        <a:t>70</a:t>
                      </a:r>
                      <a:endParaRPr lang="en-US" sz="1100" u="none" strike="noStrike" noProof="0">
                        <a:effectLst/>
                        <a:latin typeface="+mn-lt"/>
                      </a:endParaRPr>
                    </a:p>
                  </a:txBody>
                  <a:tcPr marL="8774" marR="8774" marT="8774" marB="0" anchor="ctr"/>
                </a:tc>
                <a:tc hMerge="1">
                  <a:txBody>
                    <a:bodyPr/>
                    <a:lstStyle/>
                    <a:p>
                      <a:endParaRPr lang="it-IT"/>
                    </a:p>
                  </a:txBody>
                  <a:tcPr/>
                </a:tc>
                <a:tc hMerge="1">
                  <a:txBody>
                    <a:bodyPr/>
                    <a:lstStyle/>
                    <a:p>
                      <a:endParaRPr lang="it-IT"/>
                    </a:p>
                  </a:txBody>
                  <a:tcPr/>
                </a:tc>
                <a:tc hMerge="1">
                  <a:txBody>
                    <a:bodyPr/>
                    <a:lstStyle/>
                    <a:p>
                      <a:endParaRPr lang="it-IT"/>
                    </a:p>
                  </a:txBody>
                  <a:tcPr/>
                </a:tc>
                <a:tc>
                  <a:txBody>
                    <a:bodyPr/>
                    <a:lstStyle/>
                    <a:p>
                      <a:pPr algn="ctr" fontAlgn="b"/>
                      <a:r>
                        <a:rPr lang="en-US" sz="1100" u="none" strike="noStrike" noProof="0">
                          <a:effectLst/>
                        </a:rPr>
                        <a:t>70</a:t>
                      </a:r>
                      <a:endParaRPr lang="en-US" sz="1100" b="0" i="0" u="none" strike="noStrike" noProof="0">
                        <a:solidFill>
                          <a:srgbClr val="000000"/>
                        </a:solidFill>
                        <a:effectLst/>
                        <a:latin typeface="+mn-lt"/>
                      </a:endParaRPr>
                    </a:p>
                  </a:txBody>
                  <a:tcPr marL="8774" marR="8774" marT="8774" marB="0" anchor="ctr"/>
                </a:tc>
                <a:tc>
                  <a:txBody>
                    <a:bodyPr/>
                    <a:lstStyle/>
                    <a:p>
                      <a:pPr algn="ctr" fontAlgn="b"/>
                      <a:r>
                        <a:rPr lang="en-US" sz="1100" u="none" strike="noStrike" noProof="0" dirty="0">
                          <a:effectLst/>
                        </a:rPr>
                        <a:t>70</a:t>
                      </a:r>
                      <a:endParaRPr lang="en-US" sz="1100" b="0" i="0" u="none" strike="noStrike" noProof="0" dirty="0">
                        <a:solidFill>
                          <a:srgbClr val="000000"/>
                        </a:solidFill>
                        <a:effectLst/>
                        <a:latin typeface="+mn-lt"/>
                      </a:endParaRPr>
                    </a:p>
                  </a:txBody>
                  <a:tcPr marL="8774" marR="8774" marT="8774" marB="0" anchor="ctr"/>
                </a:tc>
                <a:tc>
                  <a:txBody>
                    <a:bodyPr/>
                    <a:lstStyle/>
                    <a:p>
                      <a:pPr algn="ctr" fontAlgn="b"/>
                      <a:r>
                        <a:rPr lang="en-US" sz="1100" u="none" strike="noStrike" noProof="0" dirty="0">
                          <a:effectLst/>
                        </a:rPr>
                        <a:t>70</a:t>
                      </a:r>
                      <a:endParaRPr lang="en-US" sz="1100" b="0" i="0" u="none" strike="noStrike" noProof="0" dirty="0">
                        <a:solidFill>
                          <a:srgbClr val="000000"/>
                        </a:solidFill>
                        <a:effectLst/>
                        <a:latin typeface="+mn-lt"/>
                      </a:endParaRPr>
                    </a:p>
                  </a:txBody>
                  <a:tcPr marL="8774" marR="8774" marT="8774" marB="0" anchor="ctr"/>
                </a:tc>
                <a:extLst>
                  <a:ext uri="{0D108BD9-81ED-4DB2-BD59-A6C34878D82A}">
                    <a16:rowId xmlns:a16="http://schemas.microsoft.com/office/drawing/2014/main" val="1115659800"/>
                  </a:ext>
                </a:extLst>
              </a:tr>
              <a:tr h="175471">
                <a:tc gridSpan="13">
                  <a:txBody>
                    <a:bodyPr/>
                    <a:lstStyle/>
                    <a:p>
                      <a:pPr algn="l" fontAlgn="b"/>
                      <a:r>
                        <a:rPr lang="en-US" sz="1100" b="1" u="none" strike="noStrike" noProof="0" dirty="0">
                          <a:solidFill>
                            <a:schemeClr val="tx1"/>
                          </a:solidFill>
                          <a:effectLst/>
                        </a:rPr>
                        <a:t>Dust and </a:t>
                      </a:r>
                      <a:r>
                        <a:rPr lang="en-US" sz="1100" b="1" u="none" strike="noStrike" noProof="0" dirty="0" err="1">
                          <a:solidFill>
                            <a:schemeClr val="tx1"/>
                          </a:solidFill>
                          <a:effectLst/>
                        </a:rPr>
                        <a:t>vapour</a:t>
                      </a:r>
                      <a:r>
                        <a:rPr lang="en-US" sz="1100" b="1" u="none" strike="noStrike" noProof="0" dirty="0">
                          <a:solidFill>
                            <a:schemeClr val="tx1"/>
                          </a:solidFill>
                          <a:effectLst/>
                        </a:rPr>
                        <a:t> Inhalation</a:t>
                      </a:r>
                      <a:endParaRPr lang="en-US" sz="1100" b="1" i="0" u="none" strike="noStrike" noProof="0" dirty="0">
                        <a:solidFill>
                          <a:schemeClr val="tx1"/>
                        </a:solidFill>
                        <a:effectLst/>
                        <a:latin typeface="+mn-lt"/>
                      </a:endParaRPr>
                    </a:p>
                  </a:txBody>
                  <a:tcPr marL="8774" marR="8774" marT="8774" marB="0" anchor="ctr"/>
                </a:tc>
                <a:tc hMerge="1">
                  <a:txBody>
                    <a:bodyPr/>
                    <a:lstStyle/>
                    <a:p>
                      <a:endParaRPr lang="en-US"/>
                    </a:p>
                  </a:txBody>
                  <a:tcPr/>
                </a:tc>
                <a:tc hMerge="1">
                  <a:txBody>
                    <a:bodyPr/>
                    <a:lstStyle/>
                    <a:p>
                      <a:pPr algn="l" fontAlgn="b"/>
                      <a:endParaRPr lang="it-IT" sz="1200" b="0" i="0" u="none" strike="noStrike" dirty="0">
                        <a:solidFill>
                          <a:srgbClr val="000000"/>
                        </a:solidFill>
                        <a:effectLst/>
                        <a:latin typeface="+mn-lt"/>
                      </a:endParaRPr>
                    </a:p>
                  </a:txBody>
                  <a:tcPr marL="8774" marR="8774" marT="8774" marB="0" anchor="b"/>
                </a:tc>
                <a:tc hMerge="1">
                  <a:txBody>
                    <a:bodyPr/>
                    <a:lstStyle/>
                    <a:p>
                      <a:pPr algn="l" fontAlgn="b"/>
                      <a:endParaRPr lang="it-IT" sz="1200" b="0" i="0" u="none" strike="noStrike" dirty="0">
                        <a:solidFill>
                          <a:srgbClr val="000000"/>
                        </a:solidFill>
                        <a:effectLst/>
                        <a:latin typeface="+mn-lt"/>
                      </a:endParaRPr>
                    </a:p>
                  </a:txBody>
                  <a:tcPr marL="8774" marR="8774" marT="8774" marB="0" anchor="b"/>
                </a:tc>
                <a:tc hMerge="1">
                  <a:txBody>
                    <a:bodyPr/>
                    <a:lstStyle/>
                    <a:p>
                      <a:pPr algn="l" fontAlgn="b"/>
                      <a:endParaRPr lang="it-IT" sz="1200" b="0" i="0" u="none" strike="noStrike" dirty="0">
                        <a:solidFill>
                          <a:srgbClr val="000000"/>
                        </a:solidFill>
                        <a:effectLst/>
                        <a:latin typeface="+mn-lt"/>
                      </a:endParaRPr>
                    </a:p>
                  </a:txBody>
                  <a:tcPr marL="8774" marR="8774" marT="8774" marB="0" anchor="b"/>
                </a:tc>
                <a:tc hMerge="1">
                  <a:txBody>
                    <a:bodyPr/>
                    <a:lstStyle/>
                    <a:p>
                      <a:pPr algn="l" fontAlgn="b"/>
                      <a:endParaRPr lang="it-IT" sz="1200" b="0" i="0" u="none" strike="noStrike" dirty="0">
                        <a:solidFill>
                          <a:srgbClr val="000000"/>
                        </a:solidFill>
                        <a:effectLst/>
                        <a:latin typeface="+mn-lt"/>
                      </a:endParaRPr>
                    </a:p>
                  </a:txBody>
                  <a:tcPr marL="8774" marR="8774" marT="8774" marB="0" anchor="b"/>
                </a:tc>
                <a:tc hMerge="1">
                  <a:txBody>
                    <a:bodyPr/>
                    <a:lstStyle/>
                    <a:p>
                      <a:pPr algn="l" fontAlgn="b"/>
                      <a:endParaRPr lang="it-IT" sz="1200" b="0" i="0" u="none" strike="noStrike" dirty="0">
                        <a:solidFill>
                          <a:srgbClr val="000000"/>
                        </a:solidFill>
                        <a:effectLst/>
                        <a:latin typeface="+mn-lt"/>
                      </a:endParaRPr>
                    </a:p>
                  </a:txBody>
                  <a:tcPr marL="8774" marR="8774" marT="8774" marB="0" anchor="b"/>
                </a:tc>
                <a:tc hMerge="1">
                  <a:txBody>
                    <a:bodyPr/>
                    <a:lstStyle/>
                    <a:p>
                      <a:pPr algn="l" fontAlgn="b"/>
                      <a:endParaRPr lang="it-IT" sz="1200" b="0" i="0" u="none" strike="noStrike" dirty="0">
                        <a:solidFill>
                          <a:srgbClr val="000000"/>
                        </a:solidFill>
                        <a:effectLst/>
                        <a:latin typeface="+mn-lt"/>
                      </a:endParaRPr>
                    </a:p>
                  </a:txBody>
                  <a:tcPr marL="8774" marR="8774" marT="8774" marB="0" anchor="b"/>
                </a:tc>
                <a:tc hMerge="1">
                  <a:txBody>
                    <a:bodyPr/>
                    <a:lstStyle/>
                    <a:p>
                      <a:pPr algn="l" fontAlgn="b"/>
                      <a:endParaRPr lang="it-IT" sz="1200" b="0" i="0" u="none" strike="noStrike" dirty="0">
                        <a:solidFill>
                          <a:srgbClr val="000000"/>
                        </a:solidFill>
                        <a:effectLst/>
                        <a:latin typeface="+mn-lt"/>
                      </a:endParaRPr>
                    </a:p>
                  </a:txBody>
                  <a:tcPr marL="8774" marR="8774" marT="8774" marB="0" anchor="b"/>
                </a:tc>
                <a:tc hMerge="1">
                  <a:txBody>
                    <a:bodyPr/>
                    <a:lstStyle/>
                    <a:p>
                      <a:pPr algn="l" fontAlgn="b"/>
                      <a:endParaRPr lang="it-IT" sz="1200" b="0" i="0" u="none" strike="noStrike" dirty="0">
                        <a:solidFill>
                          <a:srgbClr val="000000"/>
                        </a:solidFill>
                        <a:effectLst/>
                        <a:latin typeface="+mn-lt"/>
                      </a:endParaRPr>
                    </a:p>
                  </a:txBody>
                  <a:tcPr marL="8774" marR="8774" marT="8774" marB="0" anchor="b"/>
                </a:tc>
                <a:tc hMerge="1">
                  <a:txBody>
                    <a:bodyPr/>
                    <a:lstStyle/>
                    <a:p>
                      <a:pPr algn="l" fontAlgn="b"/>
                      <a:endParaRPr lang="it-IT" sz="1200" b="0" i="0" u="none" strike="noStrike" dirty="0">
                        <a:solidFill>
                          <a:srgbClr val="000000"/>
                        </a:solidFill>
                        <a:effectLst/>
                        <a:latin typeface="+mn-lt"/>
                      </a:endParaRPr>
                    </a:p>
                  </a:txBody>
                  <a:tcPr marL="8774" marR="8774" marT="8774" marB="0" anchor="b"/>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71740269"/>
                  </a:ext>
                </a:extLst>
              </a:tr>
              <a:tr h="175471">
                <a:tc>
                  <a:txBody>
                    <a:bodyPr/>
                    <a:lstStyle/>
                    <a:p>
                      <a:pPr algn="l" fontAlgn="b"/>
                      <a:r>
                        <a:rPr lang="en-US" sz="1100" b="0" u="none" strike="noStrike" noProof="0">
                          <a:effectLst/>
                        </a:rPr>
                        <a:t>Daily frequency indoor</a:t>
                      </a:r>
                      <a:endParaRPr lang="en-US" sz="1100" b="0" i="0" u="none" strike="noStrike" noProof="0">
                        <a:solidFill>
                          <a:srgbClr val="000000"/>
                        </a:solidFill>
                        <a:effectLst/>
                        <a:latin typeface="+mn-lt"/>
                      </a:endParaRPr>
                    </a:p>
                  </a:txBody>
                  <a:tcPr marL="8774" marR="8774" marT="8774" marB="0" anchor="ctr"/>
                </a:tc>
                <a:tc>
                  <a:txBody>
                    <a:bodyPr/>
                    <a:lstStyle/>
                    <a:p>
                      <a:pPr algn="ctr" fontAlgn="b"/>
                      <a:r>
                        <a:rPr lang="en-US" sz="1100" u="none" strike="noStrike" noProof="0" dirty="0" err="1">
                          <a:effectLst/>
                        </a:rPr>
                        <a:t>hr</a:t>
                      </a:r>
                      <a:r>
                        <a:rPr lang="en-US" sz="1100" u="none" strike="noStrike" noProof="0" dirty="0">
                          <a:effectLst/>
                        </a:rPr>
                        <a:t>/d</a:t>
                      </a:r>
                      <a:endParaRPr lang="en-US" sz="1100" b="0" i="0" u="none" strike="noStrike" noProof="0" dirty="0">
                        <a:solidFill>
                          <a:srgbClr val="000000"/>
                        </a:solidFill>
                        <a:effectLst/>
                        <a:latin typeface="+mn-lt"/>
                      </a:endParaRPr>
                    </a:p>
                  </a:txBody>
                  <a:tcPr marL="8774" marR="8774" marT="8774" marB="0" anchor="ctr"/>
                </a:tc>
                <a:tc>
                  <a:txBody>
                    <a:bodyPr/>
                    <a:lstStyle/>
                    <a:p>
                      <a:pPr algn="ctr" fontAlgn="b"/>
                      <a:r>
                        <a:rPr lang="en-US" sz="1100" u="sng" strike="noStrike" noProof="0">
                          <a:effectLst/>
                        </a:rPr>
                        <a:t>19,8</a:t>
                      </a:r>
                      <a:endParaRPr lang="en-US" sz="1100" b="0" i="1" u="sng" strike="noStrike" noProof="0">
                        <a:solidFill>
                          <a:srgbClr val="000000"/>
                        </a:solidFill>
                        <a:effectLst/>
                        <a:latin typeface="+mn-lt"/>
                      </a:endParaRPr>
                    </a:p>
                  </a:txBody>
                  <a:tcPr marL="8774" marR="8774" marT="8774" marB="0" anchor="ctr"/>
                </a:tc>
                <a:tc>
                  <a:txBody>
                    <a:bodyPr/>
                    <a:lstStyle/>
                    <a:p>
                      <a:pPr algn="ctr" fontAlgn="b"/>
                      <a:r>
                        <a:rPr lang="en-US" sz="1100" u="sng" strike="noStrike" noProof="0">
                          <a:effectLst/>
                        </a:rPr>
                        <a:t>19,6</a:t>
                      </a:r>
                      <a:endParaRPr lang="en-US" sz="1100" b="0" i="1" u="sng" strike="noStrike" noProof="0">
                        <a:solidFill>
                          <a:srgbClr val="000000"/>
                        </a:solidFill>
                        <a:effectLst/>
                        <a:latin typeface="+mn-lt"/>
                      </a:endParaRPr>
                    </a:p>
                  </a:txBody>
                  <a:tcPr marL="8774" marR="8774" marT="8774" marB="0" anchor="ctr"/>
                </a:tc>
                <a:tc>
                  <a:txBody>
                    <a:bodyPr/>
                    <a:lstStyle/>
                    <a:p>
                      <a:pPr algn="ctr" fontAlgn="b"/>
                      <a:r>
                        <a:rPr lang="en-US" sz="1100" u="sng" strike="noStrike" noProof="0">
                          <a:effectLst/>
                        </a:rPr>
                        <a:t>18</a:t>
                      </a:r>
                      <a:endParaRPr lang="en-US" sz="1100" b="0" i="1" u="sng" strike="noStrike" noProof="0">
                        <a:solidFill>
                          <a:srgbClr val="000000"/>
                        </a:solidFill>
                        <a:effectLst/>
                        <a:latin typeface="+mn-lt"/>
                      </a:endParaRPr>
                    </a:p>
                  </a:txBody>
                  <a:tcPr marL="8774" marR="8774" marT="8774" marB="0" anchor="ctr"/>
                </a:tc>
                <a:tc>
                  <a:txBody>
                    <a:bodyPr/>
                    <a:lstStyle/>
                    <a:p>
                      <a:pPr algn="ctr" fontAlgn="b"/>
                      <a:r>
                        <a:rPr lang="en-US" sz="1100" u="sng" strike="noStrike" noProof="0">
                          <a:effectLst/>
                        </a:rPr>
                        <a:t>22,4</a:t>
                      </a:r>
                      <a:endParaRPr lang="en-US" sz="1100" b="0" i="1" u="sng" strike="noStrike" noProof="0">
                        <a:solidFill>
                          <a:srgbClr val="000000"/>
                        </a:solidFill>
                        <a:effectLst/>
                        <a:latin typeface="+mn-lt"/>
                      </a:endParaRPr>
                    </a:p>
                  </a:txBody>
                  <a:tcPr marL="8774" marR="8774" marT="8774" marB="0" anchor="ctr"/>
                </a:tc>
                <a:tc>
                  <a:txBody>
                    <a:bodyPr/>
                    <a:lstStyle/>
                    <a:p>
                      <a:pPr algn="ctr" fontAlgn="b"/>
                      <a:r>
                        <a:rPr lang="en-US" sz="1100" u="sng" strike="noStrike" noProof="0">
                          <a:effectLst/>
                        </a:rPr>
                        <a:t>0,4</a:t>
                      </a:r>
                      <a:endParaRPr lang="en-US" sz="1100" b="0" i="1" u="sng" strike="noStrike" noProof="0">
                        <a:solidFill>
                          <a:srgbClr val="000000"/>
                        </a:solidFill>
                        <a:effectLst/>
                        <a:latin typeface="+mn-lt"/>
                      </a:endParaRPr>
                    </a:p>
                  </a:txBody>
                  <a:tcPr marL="8774" marR="8774" marT="8774" marB="0" anchor="ctr"/>
                </a:tc>
                <a:tc>
                  <a:txBody>
                    <a:bodyPr/>
                    <a:lstStyle/>
                    <a:p>
                      <a:pPr algn="ctr" fontAlgn="b"/>
                      <a:r>
                        <a:rPr lang="en-US" sz="1100" u="sng" strike="noStrike" noProof="0">
                          <a:effectLst/>
                        </a:rPr>
                        <a:t>0,6</a:t>
                      </a:r>
                      <a:endParaRPr lang="en-US" sz="1100" b="0" i="1" u="sng" strike="noStrike" noProof="0">
                        <a:solidFill>
                          <a:srgbClr val="000000"/>
                        </a:solidFill>
                        <a:effectLst/>
                        <a:latin typeface="+mn-lt"/>
                      </a:endParaRPr>
                    </a:p>
                  </a:txBody>
                  <a:tcPr marL="8774" marR="8774" marT="8774" marB="0" anchor="ctr"/>
                </a:tc>
                <a:tc>
                  <a:txBody>
                    <a:bodyPr/>
                    <a:lstStyle/>
                    <a:p>
                      <a:pPr algn="ctr" fontAlgn="b"/>
                      <a:r>
                        <a:rPr lang="en-US" sz="1100" u="sng" strike="noStrike" noProof="0">
                          <a:effectLst/>
                        </a:rPr>
                        <a:t>1,4</a:t>
                      </a:r>
                      <a:endParaRPr lang="en-US" sz="1100" b="0" i="1" u="sng" strike="noStrike" noProof="0">
                        <a:solidFill>
                          <a:srgbClr val="000000"/>
                        </a:solidFill>
                        <a:effectLst/>
                        <a:latin typeface="+mn-lt"/>
                      </a:endParaRPr>
                    </a:p>
                  </a:txBody>
                  <a:tcPr marL="8774" marR="8774" marT="8774" marB="0" anchor="ctr"/>
                </a:tc>
                <a:tc>
                  <a:txBody>
                    <a:bodyPr/>
                    <a:lstStyle/>
                    <a:p>
                      <a:pPr algn="ctr" fontAlgn="b"/>
                      <a:r>
                        <a:rPr lang="en-US" sz="1100" u="sng" strike="noStrike" noProof="0">
                          <a:effectLst/>
                        </a:rPr>
                        <a:t>1,4</a:t>
                      </a:r>
                      <a:endParaRPr lang="en-US" sz="1100" b="0" i="1" u="sng" strike="noStrike" noProof="0">
                        <a:solidFill>
                          <a:srgbClr val="000000"/>
                        </a:solidFill>
                        <a:effectLst/>
                        <a:latin typeface="+mn-lt"/>
                      </a:endParaRPr>
                    </a:p>
                  </a:txBody>
                  <a:tcPr marL="8774" marR="8774" marT="8774" marB="0" anchor="ctr"/>
                </a:tc>
                <a:tc>
                  <a:txBody>
                    <a:bodyPr/>
                    <a:lstStyle/>
                    <a:p>
                      <a:pPr algn="ctr" fontAlgn="b"/>
                      <a:r>
                        <a:rPr lang="en-US" sz="1100" u="sng" strike="noStrike" noProof="0">
                          <a:effectLst/>
                        </a:rPr>
                        <a:t>8</a:t>
                      </a:r>
                      <a:endParaRPr lang="en-US" sz="1100" b="0" i="1" u="sng" strike="noStrike" noProof="0">
                        <a:solidFill>
                          <a:srgbClr val="000000"/>
                        </a:solidFill>
                        <a:effectLst/>
                        <a:latin typeface="+mn-lt"/>
                      </a:endParaRPr>
                    </a:p>
                  </a:txBody>
                  <a:tcPr marL="8774" marR="8774" marT="8774" marB="0" anchor="ctr"/>
                </a:tc>
                <a:tc>
                  <a:txBody>
                    <a:bodyPr/>
                    <a:lstStyle/>
                    <a:p>
                      <a:pPr algn="ctr" fontAlgn="b"/>
                      <a:r>
                        <a:rPr lang="en-US" sz="1100" u="sng" strike="noStrike" noProof="0">
                          <a:effectLst/>
                        </a:rPr>
                        <a:t>1,5</a:t>
                      </a:r>
                      <a:endParaRPr lang="en-US" sz="1100" b="0" i="1" u="sng" strike="noStrike" noProof="0">
                        <a:solidFill>
                          <a:srgbClr val="000000"/>
                        </a:solidFill>
                        <a:effectLst/>
                        <a:latin typeface="+mn-lt"/>
                      </a:endParaRPr>
                    </a:p>
                  </a:txBody>
                  <a:tcPr marL="8774" marR="8774" marT="8774" marB="0" anchor="ctr"/>
                </a:tc>
                <a:tc>
                  <a:txBody>
                    <a:bodyPr/>
                    <a:lstStyle/>
                    <a:p>
                      <a:pPr algn="ctr" fontAlgn="b"/>
                      <a:r>
                        <a:rPr lang="en-US" sz="1100" b="0" u="sng" strike="noStrike" noProof="0">
                          <a:solidFill>
                            <a:srgbClr val="000000"/>
                          </a:solidFill>
                          <a:effectLst/>
                        </a:rPr>
                        <a:t>8</a:t>
                      </a:r>
                      <a:endParaRPr lang="en-US" sz="1100" b="0" i="1" u="sng" strike="noStrike" noProof="0">
                        <a:solidFill>
                          <a:srgbClr val="000000"/>
                        </a:solidFill>
                        <a:effectLst/>
                        <a:latin typeface="+mn-lt"/>
                      </a:endParaRPr>
                    </a:p>
                  </a:txBody>
                  <a:tcPr marL="8774" marR="8774" marT="8774" marB="0" anchor="ctr"/>
                </a:tc>
                <a:extLst>
                  <a:ext uri="{0D108BD9-81ED-4DB2-BD59-A6C34878D82A}">
                    <a16:rowId xmlns:a16="http://schemas.microsoft.com/office/drawing/2014/main" val="1334991500"/>
                  </a:ext>
                </a:extLst>
              </a:tr>
              <a:tr h="175471">
                <a:tc>
                  <a:txBody>
                    <a:bodyPr/>
                    <a:lstStyle/>
                    <a:p>
                      <a:pPr algn="l" fontAlgn="b"/>
                      <a:r>
                        <a:rPr lang="en-US" sz="1100" b="0" u="none" strike="noStrike" noProof="0">
                          <a:effectLst/>
                        </a:rPr>
                        <a:t>Daily frequency outdoor</a:t>
                      </a:r>
                      <a:endParaRPr lang="en-US" sz="1100" b="0" i="0" u="none" strike="noStrike" noProof="0">
                        <a:solidFill>
                          <a:srgbClr val="000000"/>
                        </a:solidFill>
                        <a:effectLst/>
                        <a:latin typeface="+mn-lt"/>
                      </a:endParaRPr>
                    </a:p>
                  </a:txBody>
                  <a:tcPr marL="8774" marR="8774" marT="8774" marB="0" anchor="ctr"/>
                </a:tc>
                <a:tc>
                  <a:txBody>
                    <a:bodyPr/>
                    <a:lstStyle/>
                    <a:p>
                      <a:pPr algn="ctr" fontAlgn="b"/>
                      <a:r>
                        <a:rPr lang="en-US" sz="1100" u="none" strike="noStrike" noProof="0" dirty="0" err="1">
                          <a:effectLst/>
                        </a:rPr>
                        <a:t>hr</a:t>
                      </a:r>
                      <a:r>
                        <a:rPr lang="en-US" sz="1100" u="none" strike="noStrike" noProof="0" dirty="0">
                          <a:effectLst/>
                        </a:rPr>
                        <a:t>/d</a:t>
                      </a:r>
                      <a:endParaRPr lang="en-US" sz="1100" b="0" i="0" u="none" strike="noStrike" noProof="0" dirty="0">
                        <a:solidFill>
                          <a:srgbClr val="000000"/>
                        </a:solidFill>
                        <a:effectLst/>
                        <a:latin typeface="+mn-lt"/>
                      </a:endParaRPr>
                    </a:p>
                  </a:txBody>
                  <a:tcPr marL="8774" marR="8774" marT="8774" marB="0" anchor="ctr"/>
                </a:tc>
                <a:tc>
                  <a:txBody>
                    <a:bodyPr/>
                    <a:lstStyle/>
                    <a:p>
                      <a:pPr algn="ctr" fontAlgn="b"/>
                      <a:r>
                        <a:rPr lang="en-US" sz="1100" u="sng" strike="noStrike" noProof="0">
                          <a:effectLst/>
                        </a:rPr>
                        <a:t>0,7</a:t>
                      </a:r>
                      <a:endParaRPr lang="en-US" sz="1100" b="0" i="1" u="sng" strike="noStrike" noProof="0">
                        <a:solidFill>
                          <a:srgbClr val="000000"/>
                        </a:solidFill>
                        <a:effectLst/>
                        <a:latin typeface="+mn-lt"/>
                      </a:endParaRPr>
                    </a:p>
                  </a:txBody>
                  <a:tcPr marL="8774" marR="8774" marT="8774" marB="0" anchor="ctr"/>
                </a:tc>
                <a:tc>
                  <a:txBody>
                    <a:bodyPr/>
                    <a:lstStyle/>
                    <a:p>
                      <a:pPr algn="ctr" fontAlgn="b"/>
                      <a:r>
                        <a:rPr lang="en-US" sz="1100" u="sng" strike="noStrike" noProof="0">
                          <a:effectLst/>
                        </a:rPr>
                        <a:t>0,5</a:t>
                      </a:r>
                      <a:endParaRPr lang="en-US" sz="1100" b="0" i="1" u="sng" strike="noStrike" noProof="0">
                        <a:solidFill>
                          <a:srgbClr val="000000"/>
                        </a:solidFill>
                        <a:effectLst/>
                        <a:latin typeface="+mn-lt"/>
                      </a:endParaRPr>
                    </a:p>
                  </a:txBody>
                  <a:tcPr marL="8774" marR="8774" marT="8774" marB="0" anchor="ctr"/>
                </a:tc>
                <a:tc>
                  <a:txBody>
                    <a:bodyPr/>
                    <a:lstStyle/>
                    <a:p>
                      <a:pPr algn="ctr" fontAlgn="b"/>
                      <a:r>
                        <a:rPr lang="en-US" sz="1100" u="sng" strike="noStrike" noProof="0">
                          <a:effectLst/>
                        </a:rPr>
                        <a:t>0,9</a:t>
                      </a:r>
                      <a:endParaRPr lang="en-US" sz="1100" b="0" i="1" u="sng" strike="noStrike" noProof="0">
                        <a:solidFill>
                          <a:srgbClr val="000000"/>
                        </a:solidFill>
                        <a:effectLst/>
                        <a:latin typeface="+mn-lt"/>
                      </a:endParaRPr>
                    </a:p>
                  </a:txBody>
                  <a:tcPr marL="8774" marR="8774" marT="8774" marB="0" anchor="ctr"/>
                </a:tc>
                <a:tc>
                  <a:txBody>
                    <a:bodyPr/>
                    <a:lstStyle/>
                    <a:p>
                      <a:pPr algn="ctr" fontAlgn="b"/>
                      <a:r>
                        <a:rPr lang="en-US" sz="1100" u="sng" strike="noStrike" noProof="0">
                          <a:effectLst/>
                        </a:rPr>
                        <a:t>1,9</a:t>
                      </a:r>
                      <a:endParaRPr lang="en-US" sz="1100" b="0" i="1" u="sng" strike="noStrike" noProof="0">
                        <a:solidFill>
                          <a:srgbClr val="000000"/>
                        </a:solidFill>
                        <a:effectLst/>
                        <a:latin typeface="+mn-lt"/>
                      </a:endParaRPr>
                    </a:p>
                  </a:txBody>
                  <a:tcPr marL="8774" marR="8774" marT="8774" marB="0" anchor="ctr"/>
                </a:tc>
                <a:tc>
                  <a:txBody>
                    <a:bodyPr/>
                    <a:lstStyle/>
                    <a:p>
                      <a:pPr algn="ctr" fontAlgn="b"/>
                      <a:r>
                        <a:rPr lang="en-US" sz="1100" u="sng" strike="noStrike" noProof="0">
                          <a:effectLst/>
                        </a:rPr>
                        <a:t>0,6</a:t>
                      </a:r>
                      <a:endParaRPr lang="en-US" sz="1100" b="0" i="1" u="sng" strike="noStrike" noProof="0">
                        <a:solidFill>
                          <a:srgbClr val="000000"/>
                        </a:solidFill>
                        <a:effectLst/>
                        <a:latin typeface="+mn-lt"/>
                      </a:endParaRPr>
                    </a:p>
                  </a:txBody>
                  <a:tcPr marL="8774" marR="8774" marT="8774" marB="0" anchor="ctr"/>
                </a:tc>
                <a:tc>
                  <a:txBody>
                    <a:bodyPr/>
                    <a:lstStyle/>
                    <a:p>
                      <a:pPr algn="ctr" fontAlgn="b"/>
                      <a:r>
                        <a:rPr lang="en-US" sz="1100" u="sng" strike="noStrike" noProof="0">
                          <a:effectLst/>
                        </a:rPr>
                        <a:t>0,9</a:t>
                      </a:r>
                      <a:endParaRPr lang="en-US" sz="1100" b="0" i="1" u="sng" strike="noStrike" noProof="0">
                        <a:solidFill>
                          <a:srgbClr val="000000"/>
                        </a:solidFill>
                        <a:effectLst/>
                        <a:latin typeface="+mn-lt"/>
                      </a:endParaRPr>
                    </a:p>
                  </a:txBody>
                  <a:tcPr marL="8774" marR="8774" marT="8774" marB="0" anchor="ctr"/>
                </a:tc>
                <a:tc>
                  <a:txBody>
                    <a:bodyPr/>
                    <a:lstStyle/>
                    <a:p>
                      <a:pPr algn="ctr" fontAlgn="b"/>
                      <a:r>
                        <a:rPr lang="en-US" sz="1100" u="sng" strike="noStrike" noProof="0">
                          <a:effectLst/>
                        </a:rPr>
                        <a:t>0,8</a:t>
                      </a:r>
                      <a:endParaRPr lang="en-US" sz="1100" b="0" i="1" u="sng" strike="noStrike" noProof="0">
                        <a:solidFill>
                          <a:srgbClr val="000000"/>
                        </a:solidFill>
                        <a:effectLst/>
                        <a:latin typeface="+mn-lt"/>
                      </a:endParaRPr>
                    </a:p>
                  </a:txBody>
                  <a:tcPr marL="8774" marR="8774" marT="8774" marB="0" anchor="ctr"/>
                </a:tc>
                <a:tc>
                  <a:txBody>
                    <a:bodyPr/>
                    <a:lstStyle/>
                    <a:p>
                      <a:pPr algn="ctr" fontAlgn="b"/>
                      <a:r>
                        <a:rPr lang="en-US" sz="1100" u="sng" strike="noStrike" noProof="0">
                          <a:effectLst/>
                        </a:rPr>
                        <a:t>0,6</a:t>
                      </a:r>
                      <a:endParaRPr lang="en-US" sz="1100" b="0" i="1" u="sng" strike="noStrike" noProof="0">
                        <a:solidFill>
                          <a:srgbClr val="000000"/>
                        </a:solidFill>
                        <a:effectLst/>
                        <a:latin typeface="+mn-lt"/>
                      </a:endParaRPr>
                    </a:p>
                  </a:txBody>
                  <a:tcPr marL="8774" marR="8774" marT="8774" marB="0" anchor="ctr"/>
                </a:tc>
                <a:tc>
                  <a:txBody>
                    <a:bodyPr/>
                    <a:lstStyle/>
                    <a:p>
                      <a:pPr algn="ctr" fontAlgn="b"/>
                      <a:r>
                        <a:rPr lang="en-US" sz="1100" u="sng" strike="noStrike" noProof="0">
                          <a:effectLst/>
                        </a:rPr>
                        <a:t>8</a:t>
                      </a:r>
                      <a:endParaRPr lang="en-US" sz="1100" b="0" i="1" u="sng" strike="noStrike" noProof="0">
                        <a:solidFill>
                          <a:srgbClr val="000000"/>
                        </a:solidFill>
                        <a:effectLst/>
                        <a:latin typeface="+mn-lt"/>
                      </a:endParaRPr>
                    </a:p>
                  </a:txBody>
                  <a:tcPr marL="8774" marR="8774" marT="8774" marB="0" anchor="ctr"/>
                </a:tc>
                <a:tc>
                  <a:txBody>
                    <a:bodyPr/>
                    <a:lstStyle/>
                    <a:p>
                      <a:pPr algn="ctr" fontAlgn="b"/>
                      <a:r>
                        <a:rPr lang="en-US" sz="1100" u="sng" strike="noStrike" noProof="0" dirty="0">
                          <a:effectLst/>
                        </a:rPr>
                        <a:t>8</a:t>
                      </a:r>
                      <a:endParaRPr lang="en-US" sz="1100" b="0" i="1" u="sng" strike="noStrike" noProof="0" dirty="0">
                        <a:solidFill>
                          <a:srgbClr val="000000"/>
                        </a:solidFill>
                        <a:effectLst/>
                        <a:latin typeface="+mn-lt"/>
                      </a:endParaRPr>
                    </a:p>
                  </a:txBody>
                  <a:tcPr marL="8774" marR="8774" marT="8774" marB="0" anchor="ctr"/>
                </a:tc>
                <a:tc>
                  <a:txBody>
                    <a:bodyPr/>
                    <a:lstStyle/>
                    <a:p>
                      <a:pPr algn="ctr" fontAlgn="b"/>
                      <a:r>
                        <a:rPr lang="en-US" sz="1100" u="sng" strike="noStrike" noProof="0" dirty="0">
                          <a:effectLst/>
                        </a:rPr>
                        <a:t>1,5</a:t>
                      </a:r>
                      <a:endParaRPr lang="en-US" sz="1100" b="0" i="1" u="sng" strike="noStrike" noProof="0" dirty="0">
                        <a:solidFill>
                          <a:srgbClr val="000000"/>
                        </a:solidFill>
                        <a:effectLst/>
                        <a:latin typeface="+mn-lt"/>
                      </a:endParaRPr>
                    </a:p>
                  </a:txBody>
                  <a:tcPr marL="8774" marR="8774" marT="8774" marB="0" anchor="ctr"/>
                </a:tc>
                <a:extLst>
                  <a:ext uri="{0D108BD9-81ED-4DB2-BD59-A6C34878D82A}">
                    <a16:rowId xmlns:a16="http://schemas.microsoft.com/office/drawing/2014/main" val="4083057347"/>
                  </a:ext>
                </a:extLst>
              </a:tr>
              <a:tr h="175471">
                <a:tc gridSpan="13">
                  <a:txBody>
                    <a:bodyPr/>
                    <a:lstStyle/>
                    <a:p>
                      <a:pPr algn="l" fontAlgn="b"/>
                      <a:r>
                        <a:rPr lang="en-US" sz="1100" b="1" u="none" strike="noStrike" noProof="0" dirty="0">
                          <a:solidFill>
                            <a:schemeClr val="tx1"/>
                          </a:solidFill>
                          <a:effectLst/>
                        </a:rPr>
                        <a:t>Soil and Dust Ingestion</a:t>
                      </a:r>
                      <a:endParaRPr lang="en-US" sz="1100" b="1" i="0" u="none" strike="noStrike" noProof="0" dirty="0">
                        <a:solidFill>
                          <a:schemeClr val="tx1"/>
                        </a:solidFill>
                        <a:effectLst/>
                        <a:latin typeface="+mn-lt"/>
                      </a:endParaRPr>
                    </a:p>
                  </a:txBody>
                  <a:tcPr marL="8774" marR="8774" marT="8774" marB="0" anchor="ctr"/>
                </a:tc>
                <a:tc hMerge="1">
                  <a:txBody>
                    <a:bodyPr/>
                    <a:lstStyle/>
                    <a:p>
                      <a:endParaRPr lang="en-US"/>
                    </a:p>
                  </a:txBody>
                  <a:tcPr/>
                </a:tc>
                <a:tc hMerge="1">
                  <a:txBody>
                    <a:bodyPr/>
                    <a:lstStyle/>
                    <a:p>
                      <a:pPr algn="l" fontAlgn="b"/>
                      <a:endParaRPr lang="it-IT" sz="1200" b="0" i="0" u="none" strike="noStrike">
                        <a:solidFill>
                          <a:srgbClr val="000000"/>
                        </a:solidFill>
                        <a:effectLst/>
                        <a:latin typeface="+mn-lt"/>
                      </a:endParaRPr>
                    </a:p>
                  </a:txBody>
                  <a:tcPr marL="8774" marR="8774" marT="8774" marB="0" anchor="b"/>
                </a:tc>
                <a:tc hMerge="1">
                  <a:txBody>
                    <a:bodyPr/>
                    <a:lstStyle/>
                    <a:p>
                      <a:pPr algn="l" fontAlgn="b"/>
                      <a:endParaRPr lang="it-IT" sz="1200" b="0" i="0" u="none" strike="noStrike">
                        <a:solidFill>
                          <a:srgbClr val="000000"/>
                        </a:solidFill>
                        <a:effectLst/>
                        <a:latin typeface="+mn-lt"/>
                      </a:endParaRPr>
                    </a:p>
                  </a:txBody>
                  <a:tcPr marL="8774" marR="8774" marT="8774" marB="0" anchor="b"/>
                </a:tc>
                <a:tc hMerge="1">
                  <a:txBody>
                    <a:bodyPr/>
                    <a:lstStyle/>
                    <a:p>
                      <a:pPr algn="l" fontAlgn="b"/>
                      <a:endParaRPr lang="it-IT" sz="1200" b="0" i="0" u="none" strike="noStrike">
                        <a:solidFill>
                          <a:srgbClr val="000000"/>
                        </a:solidFill>
                        <a:effectLst/>
                        <a:latin typeface="+mn-lt"/>
                      </a:endParaRPr>
                    </a:p>
                  </a:txBody>
                  <a:tcPr marL="8774" marR="8774" marT="8774" marB="0" anchor="b"/>
                </a:tc>
                <a:tc hMerge="1">
                  <a:txBody>
                    <a:bodyPr/>
                    <a:lstStyle/>
                    <a:p>
                      <a:pPr algn="l" fontAlgn="b"/>
                      <a:endParaRPr lang="it-IT" sz="1200" b="0" i="0" u="none" strike="noStrike">
                        <a:solidFill>
                          <a:srgbClr val="000000"/>
                        </a:solidFill>
                        <a:effectLst/>
                        <a:latin typeface="+mn-lt"/>
                      </a:endParaRPr>
                    </a:p>
                  </a:txBody>
                  <a:tcPr marL="8774" marR="8774" marT="8774" marB="0" anchor="b"/>
                </a:tc>
                <a:tc hMerge="1">
                  <a:txBody>
                    <a:bodyPr/>
                    <a:lstStyle/>
                    <a:p>
                      <a:pPr algn="l" fontAlgn="b"/>
                      <a:endParaRPr lang="it-IT" sz="1200" b="0" i="0" u="none" strike="noStrike">
                        <a:solidFill>
                          <a:srgbClr val="000000"/>
                        </a:solidFill>
                        <a:effectLst/>
                        <a:latin typeface="+mn-lt"/>
                      </a:endParaRPr>
                    </a:p>
                  </a:txBody>
                  <a:tcPr marL="8774" marR="8774" marT="8774" marB="0" anchor="b"/>
                </a:tc>
                <a:tc hMerge="1">
                  <a:txBody>
                    <a:bodyPr/>
                    <a:lstStyle/>
                    <a:p>
                      <a:pPr algn="l" fontAlgn="b"/>
                      <a:endParaRPr lang="it-IT" sz="1200" b="0" i="0" u="none" strike="noStrike">
                        <a:solidFill>
                          <a:srgbClr val="000000"/>
                        </a:solidFill>
                        <a:effectLst/>
                        <a:latin typeface="+mn-lt"/>
                      </a:endParaRPr>
                    </a:p>
                  </a:txBody>
                  <a:tcPr marL="8774" marR="8774" marT="8774" marB="0" anchor="b"/>
                </a:tc>
                <a:tc hMerge="1">
                  <a:txBody>
                    <a:bodyPr/>
                    <a:lstStyle/>
                    <a:p>
                      <a:pPr algn="l" fontAlgn="b"/>
                      <a:endParaRPr lang="it-IT" sz="1200" b="0" i="0" u="none" strike="noStrike">
                        <a:solidFill>
                          <a:srgbClr val="000000"/>
                        </a:solidFill>
                        <a:effectLst/>
                        <a:latin typeface="+mn-lt"/>
                      </a:endParaRPr>
                    </a:p>
                  </a:txBody>
                  <a:tcPr marL="8774" marR="8774" marT="8774" marB="0" anchor="b"/>
                </a:tc>
                <a:tc hMerge="1">
                  <a:txBody>
                    <a:bodyPr/>
                    <a:lstStyle/>
                    <a:p>
                      <a:pPr algn="l" fontAlgn="b"/>
                      <a:endParaRPr lang="it-IT" sz="1200" b="0" i="0" u="none" strike="noStrike">
                        <a:solidFill>
                          <a:srgbClr val="000000"/>
                        </a:solidFill>
                        <a:effectLst/>
                        <a:latin typeface="+mn-lt"/>
                      </a:endParaRPr>
                    </a:p>
                  </a:txBody>
                  <a:tcPr marL="8774" marR="8774" marT="8774" marB="0" anchor="b"/>
                </a:tc>
                <a:tc hMerge="1">
                  <a:txBody>
                    <a:bodyPr/>
                    <a:lstStyle/>
                    <a:p>
                      <a:pPr algn="l" fontAlgn="b"/>
                      <a:endParaRPr lang="it-IT" sz="1200" b="0" i="0" u="none" strike="noStrike">
                        <a:solidFill>
                          <a:srgbClr val="000000"/>
                        </a:solidFill>
                        <a:effectLst/>
                        <a:latin typeface="+mn-lt"/>
                      </a:endParaRPr>
                    </a:p>
                  </a:txBody>
                  <a:tcPr marL="8774" marR="8774" marT="8774" marB="0" anchor="b"/>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66878368"/>
                  </a:ext>
                </a:extLst>
              </a:tr>
              <a:tr h="175471">
                <a:tc>
                  <a:txBody>
                    <a:bodyPr/>
                    <a:lstStyle/>
                    <a:p>
                      <a:pPr algn="l" fontAlgn="b"/>
                      <a:r>
                        <a:rPr lang="en-US" sz="1100" b="0" u="none" strike="noStrike" noProof="0">
                          <a:effectLst/>
                        </a:rPr>
                        <a:t>Soil+Dust ingestion rate</a:t>
                      </a:r>
                      <a:endParaRPr lang="en-US" sz="1100" b="0" i="0" u="none" strike="noStrike" noProof="0">
                        <a:solidFill>
                          <a:srgbClr val="000000"/>
                        </a:solidFill>
                        <a:effectLst/>
                        <a:latin typeface="+mn-lt"/>
                      </a:endParaRPr>
                    </a:p>
                  </a:txBody>
                  <a:tcPr marL="8774" marR="8774" marT="8774" marB="0" anchor="ctr"/>
                </a:tc>
                <a:tc>
                  <a:txBody>
                    <a:bodyPr/>
                    <a:lstStyle/>
                    <a:p>
                      <a:pPr algn="ctr" fontAlgn="b"/>
                      <a:r>
                        <a:rPr lang="en-US" sz="1100" u="none" strike="noStrike" noProof="0" dirty="0">
                          <a:effectLst/>
                        </a:rPr>
                        <a:t>mg/d</a:t>
                      </a:r>
                      <a:endParaRPr lang="en-US" sz="1100" b="0" i="0" u="none" strike="noStrike" noProof="0" dirty="0">
                        <a:solidFill>
                          <a:srgbClr val="000000"/>
                        </a:solidFill>
                        <a:effectLst/>
                        <a:latin typeface="+mn-lt"/>
                      </a:endParaRPr>
                    </a:p>
                  </a:txBody>
                  <a:tcPr marL="8774" marR="8774" marT="8774" marB="0" anchor="ctr"/>
                </a:tc>
                <a:tc>
                  <a:txBody>
                    <a:bodyPr/>
                    <a:lstStyle/>
                    <a:p>
                      <a:pPr algn="ctr" fontAlgn="b"/>
                      <a:r>
                        <a:rPr lang="en-US" sz="1100" u="sng" strike="noStrike" noProof="0">
                          <a:effectLst/>
                        </a:rPr>
                        <a:t>23</a:t>
                      </a:r>
                      <a:endParaRPr lang="en-US" sz="1100" b="0" i="1" u="sng" strike="noStrike" noProof="0">
                        <a:solidFill>
                          <a:srgbClr val="000000"/>
                        </a:solidFill>
                        <a:effectLst/>
                        <a:latin typeface="+mn-lt"/>
                      </a:endParaRPr>
                    </a:p>
                  </a:txBody>
                  <a:tcPr marL="8774" marR="8774" marT="8774" marB="0" anchor="ctr"/>
                </a:tc>
                <a:tc>
                  <a:txBody>
                    <a:bodyPr/>
                    <a:lstStyle/>
                    <a:p>
                      <a:pPr algn="ctr" fontAlgn="b"/>
                      <a:r>
                        <a:rPr lang="en-US" sz="1100" u="sng" strike="noStrike" noProof="0">
                          <a:effectLst/>
                        </a:rPr>
                        <a:t>7</a:t>
                      </a:r>
                      <a:endParaRPr lang="en-US" sz="1100" b="0" i="1" u="sng" strike="noStrike" noProof="0">
                        <a:solidFill>
                          <a:srgbClr val="000000"/>
                        </a:solidFill>
                        <a:effectLst/>
                        <a:latin typeface="+mn-lt"/>
                      </a:endParaRPr>
                    </a:p>
                  </a:txBody>
                  <a:tcPr marL="8774" marR="8774" marT="8774" marB="0" anchor="ctr"/>
                </a:tc>
                <a:tc>
                  <a:txBody>
                    <a:bodyPr/>
                    <a:lstStyle/>
                    <a:p>
                      <a:pPr algn="ctr" fontAlgn="b"/>
                      <a:r>
                        <a:rPr lang="en-US" sz="1100" u="sng" strike="noStrike" noProof="0">
                          <a:effectLst/>
                        </a:rPr>
                        <a:t>6</a:t>
                      </a:r>
                      <a:endParaRPr lang="en-US" sz="1100" b="0" i="1" u="sng" strike="noStrike" noProof="0">
                        <a:solidFill>
                          <a:srgbClr val="000000"/>
                        </a:solidFill>
                        <a:effectLst/>
                        <a:latin typeface="+mn-lt"/>
                      </a:endParaRPr>
                    </a:p>
                  </a:txBody>
                  <a:tcPr marL="8774" marR="8774" marT="8774" marB="0" anchor="ctr"/>
                </a:tc>
                <a:tc>
                  <a:txBody>
                    <a:bodyPr/>
                    <a:lstStyle/>
                    <a:p>
                      <a:pPr algn="ctr" fontAlgn="b"/>
                      <a:r>
                        <a:rPr lang="en-US" sz="1100" u="sng" strike="noStrike" noProof="0">
                          <a:effectLst/>
                        </a:rPr>
                        <a:t>14</a:t>
                      </a:r>
                      <a:endParaRPr lang="en-US" sz="1100" b="0" i="1" u="sng" strike="noStrike" noProof="0">
                        <a:solidFill>
                          <a:srgbClr val="000000"/>
                        </a:solidFill>
                        <a:effectLst/>
                        <a:latin typeface="+mn-lt"/>
                      </a:endParaRPr>
                    </a:p>
                  </a:txBody>
                  <a:tcPr marL="8774" marR="8774" marT="8774" marB="0" anchor="ctr"/>
                </a:tc>
                <a:tc>
                  <a:txBody>
                    <a:bodyPr/>
                    <a:lstStyle/>
                    <a:p>
                      <a:pPr algn="ctr" fontAlgn="b"/>
                      <a:r>
                        <a:rPr lang="en-US" sz="1100" u="sng" strike="noStrike" noProof="0">
                          <a:effectLst/>
                        </a:rPr>
                        <a:t>20</a:t>
                      </a:r>
                      <a:endParaRPr lang="en-US" sz="1100" b="0" i="1" u="sng" strike="noStrike" noProof="0">
                        <a:solidFill>
                          <a:srgbClr val="000000"/>
                        </a:solidFill>
                        <a:effectLst/>
                        <a:latin typeface="+mn-lt"/>
                      </a:endParaRPr>
                    </a:p>
                  </a:txBody>
                  <a:tcPr marL="8774" marR="8774" marT="8774" marB="0" anchor="ctr"/>
                </a:tc>
                <a:tc>
                  <a:txBody>
                    <a:bodyPr/>
                    <a:lstStyle/>
                    <a:p>
                      <a:pPr algn="ctr" fontAlgn="b"/>
                      <a:r>
                        <a:rPr lang="en-US" sz="1100" u="sng" strike="noStrike" noProof="0">
                          <a:effectLst/>
                        </a:rPr>
                        <a:t>12</a:t>
                      </a:r>
                      <a:endParaRPr lang="en-US" sz="1100" b="0" i="1" u="sng" strike="noStrike" noProof="0">
                        <a:solidFill>
                          <a:srgbClr val="000000"/>
                        </a:solidFill>
                        <a:effectLst/>
                        <a:latin typeface="+mn-lt"/>
                      </a:endParaRPr>
                    </a:p>
                  </a:txBody>
                  <a:tcPr marL="8774" marR="8774" marT="8774" marB="0" anchor="ctr"/>
                </a:tc>
                <a:tc>
                  <a:txBody>
                    <a:bodyPr/>
                    <a:lstStyle/>
                    <a:p>
                      <a:pPr algn="ctr" fontAlgn="b"/>
                      <a:r>
                        <a:rPr lang="en-US" sz="1100" u="sng" strike="noStrike" noProof="0">
                          <a:effectLst/>
                        </a:rPr>
                        <a:t>6</a:t>
                      </a:r>
                      <a:endParaRPr lang="en-US" sz="1100" b="0" i="1" u="sng" strike="noStrike" noProof="0">
                        <a:solidFill>
                          <a:srgbClr val="000000"/>
                        </a:solidFill>
                        <a:effectLst/>
                        <a:latin typeface="+mn-lt"/>
                      </a:endParaRPr>
                    </a:p>
                  </a:txBody>
                  <a:tcPr marL="8774" marR="8774" marT="8774" marB="0" anchor="ctr"/>
                </a:tc>
                <a:tc>
                  <a:txBody>
                    <a:bodyPr/>
                    <a:lstStyle/>
                    <a:p>
                      <a:pPr algn="ctr" fontAlgn="b"/>
                      <a:r>
                        <a:rPr lang="en-US" sz="1100" u="sng" strike="noStrike" noProof="0">
                          <a:effectLst/>
                        </a:rPr>
                        <a:t>4</a:t>
                      </a:r>
                      <a:endParaRPr lang="en-US" sz="1100" b="0" i="1" u="sng" strike="noStrike" noProof="0">
                        <a:solidFill>
                          <a:srgbClr val="000000"/>
                        </a:solidFill>
                        <a:effectLst/>
                        <a:latin typeface="+mn-lt"/>
                      </a:endParaRPr>
                    </a:p>
                  </a:txBody>
                  <a:tcPr marL="8774" marR="8774" marT="8774" marB="0" anchor="ctr"/>
                </a:tc>
                <a:tc>
                  <a:txBody>
                    <a:bodyPr/>
                    <a:lstStyle/>
                    <a:p>
                      <a:pPr algn="ctr" fontAlgn="b"/>
                      <a:r>
                        <a:rPr lang="en-US" sz="1100" u="sng" strike="noStrike" noProof="0">
                          <a:effectLst/>
                        </a:rPr>
                        <a:t>5</a:t>
                      </a:r>
                      <a:endParaRPr lang="en-US" sz="1100" b="0" i="1" u="sng" strike="noStrike" noProof="0">
                        <a:solidFill>
                          <a:srgbClr val="000000"/>
                        </a:solidFill>
                        <a:effectLst/>
                        <a:latin typeface="+mn-lt"/>
                      </a:endParaRPr>
                    </a:p>
                  </a:txBody>
                  <a:tcPr marL="8774" marR="8774" marT="8774" marB="0" anchor="ctr"/>
                </a:tc>
                <a:tc>
                  <a:txBody>
                    <a:bodyPr/>
                    <a:lstStyle/>
                    <a:p>
                      <a:pPr algn="ctr" fontAlgn="b"/>
                      <a:r>
                        <a:rPr lang="en-US" sz="1100" u="sng" strike="noStrike" noProof="0">
                          <a:effectLst/>
                        </a:rPr>
                        <a:t>5</a:t>
                      </a:r>
                      <a:endParaRPr lang="en-US" sz="1100" b="0" i="1" u="sng" strike="noStrike" noProof="0">
                        <a:solidFill>
                          <a:srgbClr val="000000"/>
                        </a:solidFill>
                        <a:effectLst/>
                        <a:latin typeface="+mn-lt"/>
                      </a:endParaRPr>
                    </a:p>
                  </a:txBody>
                  <a:tcPr marL="8774" marR="8774" marT="8774" marB="0" anchor="ctr"/>
                </a:tc>
                <a:tc>
                  <a:txBody>
                    <a:bodyPr/>
                    <a:lstStyle/>
                    <a:p>
                      <a:pPr algn="ctr" fontAlgn="b"/>
                      <a:r>
                        <a:rPr lang="en-US" sz="1100" u="sng" strike="noStrike" noProof="0">
                          <a:effectLst/>
                        </a:rPr>
                        <a:t>5</a:t>
                      </a:r>
                      <a:endParaRPr lang="en-US" sz="1100" b="0" i="1" u="sng" strike="noStrike" noProof="0">
                        <a:solidFill>
                          <a:srgbClr val="000000"/>
                        </a:solidFill>
                        <a:effectLst/>
                        <a:latin typeface="+mn-lt"/>
                      </a:endParaRPr>
                    </a:p>
                  </a:txBody>
                  <a:tcPr marL="8774" marR="8774" marT="8774" marB="0" anchor="ctr"/>
                </a:tc>
                <a:extLst>
                  <a:ext uri="{0D108BD9-81ED-4DB2-BD59-A6C34878D82A}">
                    <a16:rowId xmlns:a16="http://schemas.microsoft.com/office/drawing/2014/main" val="2173345411"/>
                  </a:ext>
                </a:extLst>
              </a:tr>
              <a:tr h="175471">
                <a:tc>
                  <a:txBody>
                    <a:bodyPr/>
                    <a:lstStyle/>
                    <a:p>
                      <a:pPr algn="l" fontAlgn="b"/>
                      <a:r>
                        <a:rPr lang="en-US" sz="1100" b="0" u="none" strike="noStrike" noProof="0">
                          <a:effectLst/>
                        </a:rPr>
                        <a:t>Dust ingestion rate</a:t>
                      </a:r>
                      <a:endParaRPr lang="en-US" sz="1100" b="0" i="0" u="none" strike="noStrike" noProof="0">
                        <a:solidFill>
                          <a:srgbClr val="000000"/>
                        </a:solidFill>
                        <a:effectLst/>
                        <a:latin typeface="+mn-lt"/>
                      </a:endParaRPr>
                    </a:p>
                  </a:txBody>
                  <a:tcPr marL="8774" marR="8774" marT="8774" marB="0" anchor="ctr"/>
                </a:tc>
                <a:tc>
                  <a:txBody>
                    <a:bodyPr/>
                    <a:lstStyle/>
                    <a:p>
                      <a:pPr algn="ctr" fontAlgn="b"/>
                      <a:r>
                        <a:rPr lang="en-US" sz="1100" u="none" strike="noStrike" noProof="0">
                          <a:effectLst/>
                        </a:rPr>
                        <a:t>mg/d</a:t>
                      </a:r>
                      <a:endParaRPr lang="en-US" sz="1100" b="0" i="0" u="none" strike="noStrike" noProof="0">
                        <a:solidFill>
                          <a:srgbClr val="000000"/>
                        </a:solidFill>
                        <a:effectLst/>
                        <a:latin typeface="+mn-lt"/>
                      </a:endParaRPr>
                    </a:p>
                  </a:txBody>
                  <a:tcPr marL="8774" marR="8774" marT="8774" marB="0" anchor="ctr"/>
                </a:tc>
                <a:tc>
                  <a:txBody>
                    <a:bodyPr/>
                    <a:lstStyle/>
                    <a:p>
                      <a:pPr algn="ctr" fontAlgn="b"/>
                      <a:r>
                        <a:rPr lang="en-US" sz="1100" u="sng" strike="noStrike" noProof="0" dirty="0">
                          <a:effectLst/>
                        </a:rPr>
                        <a:t>12</a:t>
                      </a:r>
                      <a:endParaRPr lang="en-US" sz="1100" b="0" i="1" u="sng" strike="noStrike" noProof="0" dirty="0">
                        <a:solidFill>
                          <a:srgbClr val="000000"/>
                        </a:solidFill>
                        <a:effectLst/>
                        <a:latin typeface="+mn-lt"/>
                      </a:endParaRPr>
                    </a:p>
                  </a:txBody>
                  <a:tcPr marL="8774" marR="8774" marT="8774" marB="0" anchor="ctr"/>
                </a:tc>
                <a:tc>
                  <a:txBody>
                    <a:bodyPr/>
                    <a:lstStyle/>
                    <a:p>
                      <a:pPr algn="ctr" fontAlgn="b"/>
                      <a:r>
                        <a:rPr lang="en-US" sz="1100" u="sng" strike="noStrike" noProof="0">
                          <a:effectLst/>
                        </a:rPr>
                        <a:t>3</a:t>
                      </a:r>
                      <a:endParaRPr lang="en-US" sz="1100" b="0" i="1" u="sng" strike="noStrike" noProof="0">
                        <a:solidFill>
                          <a:srgbClr val="000000"/>
                        </a:solidFill>
                        <a:effectLst/>
                        <a:latin typeface="+mn-lt"/>
                      </a:endParaRPr>
                    </a:p>
                  </a:txBody>
                  <a:tcPr marL="8774" marR="8774" marT="8774" marB="0" anchor="ctr"/>
                </a:tc>
                <a:tc>
                  <a:txBody>
                    <a:bodyPr/>
                    <a:lstStyle/>
                    <a:p>
                      <a:pPr algn="ctr" fontAlgn="b"/>
                      <a:r>
                        <a:rPr lang="en-US" sz="1100" u="sng" strike="noStrike" noProof="0">
                          <a:effectLst/>
                        </a:rPr>
                        <a:t>3</a:t>
                      </a:r>
                      <a:endParaRPr lang="en-US" sz="1100" b="0" i="1" u="sng" strike="noStrike" noProof="0">
                        <a:solidFill>
                          <a:srgbClr val="000000"/>
                        </a:solidFill>
                        <a:effectLst/>
                        <a:latin typeface="+mn-lt"/>
                      </a:endParaRPr>
                    </a:p>
                  </a:txBody>
                  <a:tcPr marL="8774" marR="8774" marT="8774" marB="0" anchor="ctr"/>
                </a:tc>
                <a:tc>
                  <a:txBody>
                    <a:bodyPr/>
                    <a:lstStyle/>
                    <a:p>
                      <a:pPr algn="ctr" fontAlgn="b"/>
                      <a:r>
                        <a:rPr lang="en-US" sz="1100" u="sng" strike="noStrike" noProof="0">
                          <a:effectLst/>
                        </a:rPr>
                        <a:t>7</a:t>
                      </a:r>
                      <a:endParaRPr lang="en-US" sz="1100" b="0" i="1" u="sng" strike="noStrike" noProof="0">
                        <a:solidFill>
                          <a:srgbClr val="000000"/>
                        </a:solidFill>
                        <a:effectLst/>
                        <a:latin typeface="+mn-lt"/>
                      </a:endParaRPr>
                    </a:p>
                  </a:txBody>
                  <a:tcPr marL="8774" marR="8774" marT="8774" marB="0" anchor="ctr"/>
                </a:tc>
                <a:tc>
                  <a:txBody>
                    <a:bodyPr/>
                    <a:lstStyle/>
                    <a:p>
                      <a:pPr algn="ctr" fontAlgn="b"/>
                      <a:r>
                        <a:rPr lang="en-US" sz="1100" u="sng" strike="noStrike" noProof="0">
                          <a:effectLst/>
                        </a:rPr>
                        <a:t>10</a:t>
                      </a:r>
                      <a:endParaRPr lang="en-US" sz="1100" b="0" i="1" u="sng" strike="noStrike" noProof="0">
                        <a:solidFill>
                          <a:srgbClr val="000000"/>
                        </a:solidFill>
                        <a:effectLst/>
                        <a:latin typeface="+mn-lt"/>
                      </a:endParaRPr>
                    </a:p>
                  </a:txBody>
                  <a:tcPr marL="8774" marR="8774" marT="8774" marB="0" anchor="ctr"/>
                </a:tc>
                <a:tc>
                  <a:txBody>
                    <a:bodyPr/>
                    <a:lstStyle/>
                    <a:p>
                      <a:pPr algn="ctr" fontAlgn="b"/>
                      <a:r>
                        <a:rPr lang="en-US" sz="1100" u="sng" strike="noStrike" noProof="0">
                          <a:effectLst/>
                        </a:rPr>
                        <a:t>6</a:t>
                      </a:r>
                      <a:endParaRPr lang="en-US" sz="1100" b="0" i="1" u="sng" strike="noStrike" noProof="0">
                        <a:solidFill>
                          <a:srgbClr val="000000"/>
                        </a:solidFill>
                        <a:effectLst/>
                        <a:latin typeface="+mn-lt"/>
                      </a:endParaRPr>
                    </a:p>
                  </a:txBody>
                  <a:tcPr marL="8774" marR="8774" marT="8774" marB="0" anchor="ctr"/>
                </a:tc>
                <a:tc>
                  <a:txBody>
                    <a:bodyPr/>
                    <a:lstStyle/>
                    <a:p>
                      <a:pPr algn="ctr" fontAlgn="b"/>
                      <a:r>
                        <a:rPr lang="en-US" sz="1100" u="sng" strike="noStrike" noProof="0" dirty="0">
                          <a:effectLst/>
                        </a:rPr>
                        <a:t>3</a:t>
                      </a:r>
                      <a:endParaRPr lang="en-US" sz="1100" b="0" i="1" u="sng" strike="noStrike" noProof="0" dirty="0">
                        <a:solidFill>
                          <a:srgbClr val="000000"/>
                        </a:solidFill>
                        <a:effectLst/>
                        <a:latin typeface="+mn-lt"/>
                      </a:endParaRPr>
                    </a:p>
                  </a:txBody>
                  <a:tcPr marL="8774" marR="8774" marT="8774" marB="0" anchor="ctr"/>
                </a:tc>
                <a:tc>
                  <a:txBody>
                    <a:bodyPr/>
                    <a:lstStyle/>
                    <a:p>
                      <a:pPr algn="ctr" fontAlgn="b"/>
                      <a:r>
                        <a:rPr lang="en-US" sz="1100" u="sng" strike="noStrike" noProof="0">
                          <a:effectLst/>
                        </a:rPr>
                        <a:t>2</a:t>
                      </a:r>
                      <a:endParaRPr lang="en-US" sz="1100" b="0" i="1" u="sng" strike="noStrike" noProof="0">
                        <a:solidFill>
                          <a:srgbClr val="000000"/>
                        </a:solidFill>
                        <a:effectLst/>
                        <a:latin typeface="+mn-lt"/>
                      </a:endParaRPr>
                    </a:p>
                  </a:txBody>
                  <a:tcPr marL="8774" marR="8774" marT="8774" marB="0" anchor="ctr"/>
                </a:tc>
                <a:tc>
                  <a:txBody>
                    <a:bodyPr/>
                    <a:lstStyle/>
                    <a:p>
                      <a:pPr algn="ctr" fontAlgn="b"/>
                      <a:r>
                        <a:rPr lang="en-US" sz="1100" u="sng" strike="noStrike" noProof="0">
                          <a:effectLst/>
                        </a:rPr>
                        <a:t>3</a:t>
                      </a:r>
                      <a:endParaRPr lang="en-US" sz="1100" b="0" i="1" u="sng" strike="noStrike" noProof="0">
                        <a:solidFill>
                          <a:srgbClr val="000000"/>
                        </a:solidFill>
                        <a:effectLst/>
                        <a:latin typeface="+mn-lt"/>
                      </a:endParaRPr>
                    </a:p>
                  </a:txBody>
                  <a:tcPr marL="8774" marR="8774" marT="8774" marB="0" anchor="ctr"/>
                </a:tc>
                <a:tc>
                  <a:txBody>
                    <a:bodyPr/>
                    <a:lstStyle/>
                    <a:p>
                      <a:pPr algn="ctr" fontAlgn="b"/>
                      <a:r>
                        <a:rPr lang="en-US" sz="1100" u="sng" strike="noStrike" noProof="0" dirty="0">
                          <a:effectLst/>
                        </a:rPr>
                        <a:t>3</a:t>
                      </a:r>
                      <a:endParaRPr lang="en-US" sz="1100" b="0" i="1" u="sng" strike="noStrike" noProof="0" dirty="0">
                        <a:solidFill>
                          <a:srgbClr val="000000"/>
                        </a:solidFill>
                        <a:effectLst/>
                        <a:latin typeface="+mn-lt"/>
                      </a:endParaRPr>
                    </a:p>
                  </a:txBody>
                  <a:tcPr marL="8774" marR="8774" marT="8774" marB="0" anchor="ctr"/>
                </a:tc>
                <a:tc>
                  <a:txBody>
                    <a:bodyPr/>
                    <a:lstStyle/>
                    <a:p>
                      <a:pPr algn="ctr" fontAlgn="b"/>
                      <a:r>
                        <a:rPr lang="en-US" sz="1100" u="sng" strike="noStrike" noProof="0" dirty="0">
                          <a:effectLst/>
                        </a:rPr>
                        <a:t>3</a:t>
                      </a:r>
                      <a:endParaRPr lang="en-US" sz="1100" b="0" i="1" u="sng" strike="noStrike" noProof="0" dirty="0">
                        <a:solidFill>
                          <a:srgbClr val="000000"/>
                        </a:solidFill>
                        <a:effectLst/>
                        <a:latin typeface="+mn-lt"/>
                      </a:endParaRPr>
                    </a:p>
                  </a:txBody>
                  <a:tcPr marL="8774" marR="8774" marT="8774" marB="0" anchor="ctr"/>
                </a:tc>
                <a:extLst>
                  <a:ext uri="{0D108BD9-81ED-4DB2-BD59-A6C34878D82A}">
                    <a16:rowId xmlns:a16="http://schemas.microsoft.com/office/drawing/2014/main" val="997349166"/>
                  </a:ext>
                </a:extLst>
              </a:tr>
              <a:tr h="175471">
                <a:tc gridSpan="13">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100" b="1" i="0" u="none" strike="noStrike" noProof="0" dirty="0">
                          <a:solidFill>
                            <a:schemeClr val="tx1"/>
                          </a:solidFill>
                          <a:effectLst/>
                          <a:latin typeface="+mn-lt"/>
                        </a:rPr>
                        <a:t>Dermal Contact</a:t>
                      </a:r>
                    </a:p>
                  </a:txBody>
                  <a:tcPr marL="8774" marR="8774" marT="8774" marB="0" anchor="ctr"/>
                </a:tc>
                <a:tc hMerge="1">
                  <a:txBody>
                    <a:bodyPr/>
                    <a:lstStyle/>
                    <a:p>
                      <a:pPr algn="l" fontAlgn="b"/>
                      <a:endParaRPr lang="en-US" sz="1100" b="0" i="0" u="none" strike="noStrike" noProof="0" dirty="0">
                        <a:solidFill>
                          <a:srgbClr val="000000"/>
                        </a:solidFill>
                        <a:effectLst/>
                        <a:latin typeface="+mn-lt"/>
                      </a:endParaRPr>
                    </a:p>
                  </a:txBody>
                  <a:tcPr marL="8774" marR="8774" marT="8774" marB="0" anchor="ctr"/>
                </a:tc>
                <a:tc hMerge="1">
                  <a:txBody>
                    <a:bodyPr/>
                    <a:lstStyle/>
                    <a:p>
                      <a:pPr algn="ctr" fontAlgn="b"/>
                      <a:endParaRPr lang="en-US" sz="1100" b="0" i="1" u="sng" strike="noStrike" noProof="0">
                        <a:solidFill>
                          <a:srgbClr val="000000"/>
                        </a:solidFill>
                        <a:effectLst/>
                        <a:latin typeface="+mn-lt"/>
                      </a:endParaRPr>
                    </a:p>
                  </a:txBody>
                  <a:tcPr marL="8774" marR="8774" marT="8774" marB="0" anchor="ctr"/>
                </a:tc>
                <a:tc hMerge="1">
                  <a:txBody>
                    <a:bodyPr/>
                    <a:lstStyle/>
                    <a:p>
                      <a:pPr algn="ctr" fontAlgn="b"/>
                      <a:endParaRPr lang="en-US" sz="1100" b="0" i="1" u="sng" strike="noStrike" noProof="0">
                        <a:solidFill>
                          <a:srgbClr val="000000"/>
                        </a:solidFill>
                        <a:effectLst/>
                        <a:latin typeface="+mn-lt"/>
                      </a:endParaRPr>
                    </a:p>
                  </a:txBody>
                  <a:tcPr marL="8774" marR="8774" marT="8774" marB="0" anchor="ctr"/>
                </a:tc>
                <a:tc hMerge="1">
                  <a:txBody>
                    <a:bodyPr/>
                    <a:lstStyle/>
                    <a:p>
                      <a:pPr algn="ctr" fontAlgn="b"/>
                      <a:endParaRPr lang="en-US" sz="1100" b="0" i="1" u="sng" strike="noStrike" noProof="0">
                        <a:solidFill>
                          <a:srgbClr val="000000"/>
                        </a:solidFill>
                        <a:effectLst/>
                        <a:latin typeface="+mn-lt"/>
                      </a:endParaRPr>
                    </a:p>
                  </a:txBody>
                  <a:tcPr marL="8774" marR="8774" marT="8774" marB="0" anchor="ctr"/>
                </a:tc>
                <a:tc hMerge="1">
                  <a:txBody>
                    <a:bodyPr/>
                    <a:lstStyle/>
                    <a:p>
                      <a:pPr algn="ctr" fontAlgn="b"/>
                      <a:endParaRPr lang="en-US" sz="1100" b="0" i="1" u="sng" strike="noStrike" noProof="0">
                        <a:solidFill>
                          <a:srgbClr val="000000"/>
                        </a:solidFill>
                        <a:effectLst/>
                        <a:latin typeface="+mn-lt"/>
                      </a:endParaRPr>
                    </a:p>
                  </a:txBody>
                  <a:tcPr marL="8774" marR="8774" marT="8774" marB="0" anchor="ctr"/>
                </a:tc>
                <a:tc hMerge="1">
                  <a:txBody>
                    <a:bodyPr/>
                    <a:lstStyle/>
                    <a:p>
                      <a:pPr algn="ctr" fontAlgn="b"/>
                      <a:endParaRPr lang="en-US" sz="1100" b="0" i="1" u="sng" strike="noStrike" noProof="0">
                        <a:solidFill>
                          <a:srgbClr val="000000"/>
                        </a:solidFill>
                        <a:effectLst/>
                        <a:latin typeface="+mn-lt"/>
                      </a:endParaRPr>
                    </a:p>
                  </a:txBody>
                  <a:tcPr marL="8774" marR="8774" marT="8774" marB="0" anchor="ctr"/>
                </a:tc>
                <a:tc hMerge="1">
                  <a:txBody>
                    <a:bodyPr/>
                    <a:lstStyle/>
                    <a:p>
                      <a:pPr algn="ctr" fontAlgn="b"/>
                      <a:endParaRPr lang="en-US" sz="1100" b="0" i="1" u="sng" strike="noStrike" noProof="0">
                        <a:solidFill>
                          <a:srgbClr val="000000"/>
                        </a:solidFill>
                        <a:effectLst/>
                        <a:latin typeface="+mn-lt"/>
                      </a:endParaRPr>
                    </a:p>
                  </a:txBody>
                  <a:tcPr marL="8774" marR="8774" marT="8774" marB="0" anchor="ctr"/>
                </a:tc>
                <a:tc hMerge="1">
                  <a:txBody>
                    <a:bodyPr/>
                    <a:lstStyle/>
                    <a:p>
                      <a:pPr algn="ctr" fontAlgn="b"/>
                      <a:endParaRPr lang="en-US" sz="1100" b="0" i="1" u="sng" strike="noStrike" noProof="0" dirty="0">
                        <a:solidFill>
                          <a:srgbClr val="000000"/>
                        </a:solidFill>
                        <a:effectLst/>
                        <a:latin typeface="+mn-lt"/>
                      </a:endParaRPr>
                    </a:p>
                  </a:txBody>
                  <a:tcPr marL="8774" marR="8774" marT="8774" marB="0" anchor="ctr"/>
                </a:tc>
                <a:tc hMerge="1">
                  <a:txBody>
                    <a:bodyPr/>
                    <a:lstStyle/>
                    <a:p>
                      <a:pPr algn="ctr" fontAlgn="b"/>
                      <a:endParaRPr lang="en-US" sz="1100" b="0" i="1" u="sng" strike="noStrike" noProof="0">
                        <a:solidFill>
                          <a:srgbClr val="000000"/>
                        </a:solidFill>
                        <a:effectLst/>
                        <a:latin typeface="+mn-lt"/>
                      </a:endParaRPr>
                    </a:p>
                  </a:txBody>
                  <a:tcPr marL="8774" marR="8774" marT="8774" marB="0" anchor="ctr"/>
                </a:tc>
                <a:tc hMerge="1">
                  <a:txBody>
                    <a:bodyPr/>
                    <a:lstStyle/>
                    <a:p>
                      <a:pPr algn="ctr" fontAlgn="b"/>
                      <a:endParaRPr lang="en-US" sz="1100" b="0" i="1" u="sng" strike="noStrike" noProof="0">
                        <a:solidFill>
                          <a:srgbClr val="000000"/>
                        </a:solidFill>
                        <a:effectLst/>
                        <a:latin typeface="+mn-lt"/>
                      </a:endParaRPr>
                    </a:p>
                  </a:txBody>
                  <a:tcPr marL="8774" marR="8774" marT="8774"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765766966"/>
                  </a:ext>
                </a:extLst>
              </a:tr>
              <a:tr h="156033">
                <a:tc>
                  <a:txBody>
                    <a:bodyPr/>
                    <a:lstStyle/>
                    <a:p>
                      <a:pPr algn="l" fontAlgn="b"/>
                      <a:r>
                        <a:rPr lang="en-US" sz="1100" b="0" i="0" u="none" strike="noStrike" noProof="0" dirty="0">
                          <a:solidFill>
                            <a:srgbClr val="000000"/>
                          </a:solidFill>
                          <a:effectLst/>
                          <a:latin typeface="+mn-lt"/>
                        </a:rPr>
                        <a:t>Total skin area</a:t>
                      </a:r>
                    </a:p>
                  </a:txBody>
                  <a:tcPr marL="8774" marR="8774" marT="8774" marB="0" anchor="ctr"/>
                </a:tc>
                <a:tc>
                  <a:txBody>
                    <a:bodyPr/>
                    <a:lstStyle/>
                    <a:p>
                      <a:pPr algn="ctr" fontAlgn="b"/>
                      <a:r>
                        <a:rPr lang="en-US" sz="1100" b="0" i="0" u="none" strike="noStrike" noProof="0" dirty="0">
                          <a:solidFill>
                            <a:srgbClr val="000000"/>
                          </a:solidFill>
                          <a:effectLst/>
                          <a:latin typeface="+mn-lt"/>
                        </a:rPr>
                        <a:t>cm</a:t>
                      </a:r>
                      <a:r>
                        <a:rPr lang="en-US" sz="1100" b="0" i="0" u="none" strike="noStrike" baseline="30000" noProof="0" dirty="0">
                          <a:solidFill>
                            <a:srgbClr val="000000"/>
                          </a:solidFill>
                          <a:effectLst/>
                          <a:latin typeface="+mn-lt"/>
                        </a:rPr>
                        <a:t>2</a:t>
                      </a:r>
                      <a:endParaRPr lang="en-US" sz="1100" b="0" i="0" u="none" strike="noStrike" noProof="0" dirty="0">
                        <a:solidFill>
                          <a:srgbClr val="000000"/>
                        </a:solidFill>
                        <a:effectLst/>
                        <a:latin typeface="+mn-lt"/>
                      </a:endParaRPr>
                    </a:p>
                  </a:txBody>
                  <a:tcPr marL="8774" marR="8774" marT="8774"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100" u="sng" strike="noStrike" kern="1200" dirty="0">
                          <a:solidFill>
                            <a:schemeClr val="dk1"/>
                          </a:solidFill>
                          <a:effectLst/>
                          <a:latin typeface="+mn-lt"/>
                          <a:ea typeface="+mn-ea"/>
                          <a:cs typeface="+mn-cs"/>
                        </a:rPr>
                        <a:t>7600</a:t>
                      </a:r>
                    </a:p>
                  </a:txBody>
                  <a:tcPr marL="8774" marR="8774" marT="8774"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100" u="sng" strike="noStrike" kern="1200" dirty="0">
                          <a:solidFill>
                            <a:schemeClr val="dk1"/>
                          </a:solidFill>
                          <a:effectLst/>
                          <a:latin typeface="+mn-lt"/>
                          <a:ea typeface="+mn-ea"/>
                          <a:cs typeface="+mn-cs"/>
                        </a:rPr>
                        <a:t>15900 </a:t>
                      </a:r>
                    </a:p>
                  </a:txBody>
                  <a:tcPr marL="8774" marR="8774" marT="8774"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100" u="sng" strike="noStrike" kern="1200" dirty="0">
                          <a:solidFill>
                            <a:schemeClr val="dk1"/>
                          </a:solidFill>
                          <a:effectLst/>
                          <a:latin typeface="+mn-lt"/>
                          <a:ea typeface="+mn-ea"/>
                          <a:cs typeface="+mn-cs"/>
                        </a:rPr>
                        <a:t>21500 </a:t>
                      </a:r>
                    </a:p>
                  </a:txBody>
                  <a:tcPr marL="8774" marR="8774" marT="8774" marB="0" anchor="ctr"/>
                </a:tc>
                <a:tc>
                  <a:txBody>
                    <a:bodyPr/>
                    <a:lstStyle/>
                    <a:p>
                      <a:pPr algn="ctr" fontAlgn="b"/>
                      <a:r>
                        <a:rPr lang="en-US" sz="1100" u="sng" strike="noStrike" kern="1200" noProof="0" dirty="0">
                          <a:solidFill>
                            <a:schemeClr val="dk1"/>
                          </a:solidFill>
                          <a:effectLst/>
                          <a:latin typeface="+mn-lt"/>
                          <a:ea typeface="+mn-ea"/>
                          <a:cs typeface="+mn-cs"/>
                        </a:rPr>
                        <a:t>20800</a:t>
                      </a:r>
                    </a:p>
                  </a:txBody>
                  <a:tcPr marL="8774" marR="8774" marT="8774"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100" u="sng" strike="noStrike" kern="1200" dirty="0">
                          <a:solidFill>
                            <a:schemeClr val="dk1"/>
                          </a:solidFill>
                          <a:effectLst/>
                          <a:latin typeface="+mn-lt"/>
                          <a:ea typeface="+mn-ea"/>
                          <a:cs typeface="+mn-cs"/>
                        </a:rPr>
                        <a:t>7600</a:t>
                      </a:r>
                    </a:p>
                  </a:txBody>
                  <a:tcPr marL="8774" marR="8774" marT="8774"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100" u="sng" strike="noStrike" kern="1200" dirty="0">
                          <a:solidFill>
                            <a:schemeClr val="dk1"/>
                          </a:solidFill>
                          <a:effectLst/>
                          <a:latin typeface="+mn-lt"/>
                          <a:ea typeface="+mn-ea"/>
                          <a:cs typeface="+mn-cs"/>
                        </a:rPr>
                        <a:t>15900 </a:t>
                      </a:r>
                    </a:p>
                  </a:txBody>
                  <a:tcPr marL="8774" marR="8774" marT="8774"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100" u="sng" strike="noStrike" kern="1200" dirty="0">
                          <a:solidFill>
                            <a:schemeClr val="dk1"/>
                          </a:solidFill>
                          <a:effectLst/>
                          <a:latin typeface="+mn-lt"/>
                          <a:ea typeface="+mn-ea"/>
                          <a:cs typeface="+mn-cs"/>
                        </a:rPr>
                        <a:t>21500 </a:t>
                      </a:r>
                    </a:p>
                  </a:txBody>
                  <a:tcPr marL="8774" marR="8774" marT="8774" marB="0" anchor="ctr"/>
                </a:tc>
                <a:tc>
                  <a:txBody>
                    <a:bodyPr/>
                    <a:lstStyle/>
                    <a:p>
                      <a:pPr algn="ctr" fontAlgn="b"/>
                      <a:r>
                        <a:rPr lang="en-US" sz="1100" u="sng" strike="noStrike" kern="1200" noProof="0" dirty="0">
                          <a:solidFill>
                            <a:schemeClr val="dk1"/>
                          </a:solidFill>
                          <a:effectLst/>
                          <a:latin typeface="+mn-lt"/>
                          <a:ea typeface="+mn-ea"/>
                          <a:cs typeface="+mn-cs"/>
                        </a:rPr>
                        <a:t>20800</a:t>
                      </a:r>
                    </a:p>
                  </a:txBody>
                  <a:tcPr marL="8774" marR="8774" marT="8774"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100" u="sng" strike="noStrike" kern="1200" dirty="0">
                          <a:solidFill>
                            <a:schemeClr val="dk1"/>
                          </a:solidFill>
                          <a:effectLst/>
                          <a:latin typeface="+mn-lt"/>
                          <a:ea typeface="+mn-ea"/>
                          <a:cs typeface="+mn-cs"/>
                        </a:rPr>
                        <a:t>21500 </a:t>
                      </a:r>
                    </a:p>
                  </a:txBody>
                  <a:tcPr marL="8774" marR="8774" marT="8774"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100" u="sng" strike="noStrike" kern="1200">
                          <a:solidFill>
                            <a:schemeClr val="dk1"/>
                          </a:solidFill>
                          <a:effectLst/>
                          <a:latin typeface="+mn-lt"/>
                          <a:ea typeface="+mn-ea"/>
                          <a:cs typeface="+mn-cs"/>
                        </a:rPr>
                        <a:t>21500 </a:t>
                      </a:r>
                      <a:endParaRPr lang="en-US" sz="1100" u="sng" strike="noStrike" kern="1200" dirty="0">
                        <a:solidFill>
                          <a:schemeClr val="dk1"/>
                        </a:solidFill>
                        <a:effectLst/>
                        <a:latin typeface="+mn-lt"/>
                        <a:ea typeface="+mn-ea"/>
                        <a:cs typeface="+mn-cs"/>
                      </a:endParaRPr>
                    </a:p>
                  </a:txBody>
                  <a:tcPr marL="8774" marR="8774" marT="8774"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100" u="sng" strike="noStrike" kern="1200">
                          <a:solidFill>
                            <a:schemeClr val="dk1"/>
                          </a:solidFill>
                          <a:effectLst/>
                          <a:latin typeface="+mn-lt"/>
                          <a:ea typeface="+mn-ea"/>
                          <a:cs typeface="+mn-cs"/>
                        </a:rPr>
                        <a:t>21500 </a:t>
                      </a:r>
                      <a:endParaRPr lang="en-US" sz="1100" u="sng" strike="noStrike" kern="1200" dirty="0">
                        <a:solidFill>
                          <a:schemeClr val="dk1"/>
                        </a:solidFill>
                        <a:effectLst/>
                        <a:latin typeface="+mn-lt"/>
                        <a:ea typeface="+mn-ea"/>
                        <a:cs typeface="+mn-cs"/>
                      </a:endParaRPr>
                    </a:p>
                  </a:txBody>
                  <a:tcPr marL="8774" marR="8774" marT="8774" marB="0" anchor="ctr"/>
                </a:tc>
                <a:extLst>
                  <a:ext uri="{0D108BD9-81ED-4DB2-BD59-A6C34878D82A}">
                    <a16:rowId xmlns:a16="http://schemas.microsoft.com/office/drawing/2014/main" val="2053925597"/>
                  </a:ext>
                </a:extLst>
              </a:tr>
              <a:tr h="175471">
                <a:tc>
                  <a:txBody>
                    <a:bodyPr/>
                    <a:lstStyle/>
                    <a:p>
                      <a:pPr algn="l" fontAlgn="b"/>
                      <a:r>
                        <a:rPr lang="en-US" sz="1100" b="0" i="0" u="none" strike="noStrike" noProof="0" dirty="0">
                          <a:solidFill>
                            <a:srgbClr val="000000"/>
                          </a:solidFill>
                          <a:effectLst/>
                          <a:latin typeface="+mn-lt"/>
                        </a:rPr>
                        <a:t>Dermal adherence factor</a:t>
                      </a:r>
                    </a:p>
                  </a:txBody>
                  <a:tcPr marL="8774" marR="8774" marT="8774" marB="0" anchor="ctr"/>
                </a:tc>
                <a:tc>
                  <a:txBody>
                    <a:bodyPr/>
                    <a:lstStyle/>
                    <a:p>
                      <a:pPr algn="ctr" fontAlgn="b"/>
                      <a:r>
                        <a:rPr lang="en-US" sz="1100" b="0" i="0" u="none" strike="noStrike" noProof="0" dirty="0">
                          <a:solidFill>
                            <a:srgbClr val="000000"/>
                          </a:solidFill>
                          <a:effectLst/>
                          <a:latin typeface="+mn-lt"/>
                        </a:rPr>
                        <a:t>mg/cm</a:t>
                      </a:r>
                      <a:r>
                        <a:rPr lang="en-US" sz="1100" b="0" i="0" u="none" strike="noStrike" baseline="30000" noProof="0" dirty="0">
                          <a:solidFill>
                            <a:srgbClr val="000000"/>
                          </a:solidFill>
                          <a:effectLst/>
                          <a:latin typeface="+mn-lt"/>
                        </a:rPr>
                        <a:t>2</a:t>
                      </a:r>
                      <a:r>
                        <a:rPr lang="en-US" sz="1100" b="0" i="0" u="none" strike="noStrike" noProof="0" dirty="0">
                          <a:solidFill>
                            <a:srgbClr val="000000"/>
                          </a:solidFill>
                          <a:effectLst/>
                          <a:latin typeface="+mn-lt"/>
                        </a:rPr>
                        <a:t>-d</a:t>
                      </a:r>
                    </a:p>
                  </a:txBody>
                  <a:tcPr marL="8774" marR="8774" marT="8774" marB="0" anchor="ctr"/>
                </a:tc>
                <a:tc>
                  <a:txBody>
                    <a:bodyPr/>
                    <a:lstStyle/>
                    <a:p>
                      <a:pPr algn="ctr" fontAlgn="b"/>
                      <a:r>
                        <a:rPr lang="en-US" sz="1100" b="0" i="0" u="sng" strike="noStrike" noProof="0" dirty="0">
                          <a:solidFill>
                            <a:srgbClr val="000000"/>
                          </a:solidFill>
                          <a:effectLst/>
                          <a:latin typeface="+mn-lt"/>
                        </a:rPr>
                        <a:t>0,128</a:t>
                      </a:r>
                    </a:p>
                  </a:txBody>
                  <a:tcPr marL="8774" marR="8774" marT="8774" marB="0" anchor="ctr"/>
                </a:tc>
                <a:tc>
                  <a:txBody>
                    <a:bodyPr/>
                    <a:lstStyle/>
                    <a:p>
                      <a:pPr algn="ctr" fontAlgn="b"/>
                      <a:r>
                        <a:rPr lang="en-US" sz="1100" b="0" i="0" u="sng" strike="noStrike" noProof="0" dirty="0">
                          <a:solidFill>
                            <a:srgbClr val="000000"/>
                          </a:solidFill>
                          <a:effectLst/>
                          <a:latin typeface="+mn-lt"/>
                        </a:rPr>
                        <a:t>0,128</a:t>
                      </a:r>
                    </a:p>
                  </a:txBody>
                  <a:tcPr marL="8774" marR="8774" marT="8774" marB="0" anchor="ctr"/>
                </a:tc>
                <a:tc>
                  <a:txBody>
                    <a:bodyPr/>
                    <a:lstStyle/>
                    <a:p>
                      <a:pPr algn="ctr" fontAlgn="b"/>
                      <a:r>
                        <a:rPr lang="en-US" sz="1100" b="0" i="0" u="sng" strike="noStrike" noProof="0" dirty="0">
                          <a:solidFill>
                            <a:srgbClr val="000000"/>
                          </a:solidFill>
                          <a:effectLst/>
                          <a:latin typeface="+mn-lt"/>
                        </a:rPr>
                        <a:t>0,116</a:t>
                      </a:r>
                    </a:p>
                  </a:txBody>
                  <a:tcPr marL="8774" marR="8774" marT="8774" marB="0" anchor="ctr"/>
                </a:tc>
                <a:tc>
                  <a:txBody>
                    <a:bodyPr/>
                    <a:lstStyle/>
                    <a:p>
                      <a:pPr algn="ctr" fontAlgn="b"/>
                      <a:r>
                        <a:rPr lang="en-US" sz="1100" b="0" i="0" u="sng" strike="noStrike" noProof="0" dirty="0">
                          <a:solidFill>
                            <a:srgbClr val="000000"/>
                          </a:solidFill>
                          <a:effectLst/>
                          <a:latin typeface="+mn-lt"/>
                        </a:rPr>
                        <a:t>0,116</a:t>
                      </a:r>
                    </a:p>
                  </a:txBody>
                  <a:tcPr marL="8774" marR="8774" marT="8774" marB="0" anchor="ctr"/>
                </a:tc>
                <a:tc>
                  <a:txBody>
                    <a:bodyPr/>
                    <a:lstStyle/>
                    <a:p>
                      <a:pPr algn="ctr" fontAlgn="b"/>
                      <a:r>
                        <a:rPr lang="en-US" sz="1100" b="0" i="0" u="sng" strike="noStrike" noProof="0" dirty="0">
                          <a:solidFill>
                            <a:srgbClr val="000000"/>
                          </a:solidFill>
                          <a:effectLst/>
                          <a:latin typeface="+mn-lt"/>
                        </a:rPr>
                        <a:t>0,164</a:t>
                      </a:r>
                    </a:p>
                  </a:txBody>
                  <a:tcPr marL="8774" marR="8774" marT="8774" marB="0" anchor="ctr"/>
                </a:tc>
                <a:tc>
                  <a:txBody>
                    <a:bodyPr/>
                    <a:lstStyle/>
                    <a:p>
                      <a:pPr algn="ctr" fontAlgn="b"/>
                      <a:r>
                        <a:rPr lang="en-US" sz="1100" b="0" i="0" u="sng" strike="noStrike" noProof="0" dirty="0">
                          <a:solidFill>
                            <a:srgbClr val="000000"/>
                          </a:solidFill>
                          <a:effectLst/>
                          <a:latin typeface="+mn-lt"/>
                        </a:rPr>
                        <a:t>0,164</a:t>
                      </a:r>
                    </a:p>
                  </a:txBody>
                  <a:tcPr marL="8774" marR="8774" marT="8774" marB="0" anchor="ctr"/>
                </a:tc>
                <a:tc>
                  <a:txBody>
                    <a:bodyPr/>
                    <a:lstStyle/>
                    <a:p>
                      <a:pPr algn="ctr" fontAlgn="b"/>
                      <a:r>
                        <a:rPr lang="en-US" sz="1100" b="0" i="0" u="sng" strike="noStrike" noProof="0" dirty="0">
                          <a:solidFill>
                            <a:srgbClr val="000000"/>
                          </a:solidFill>
                          <a:effectLst/>
                          <a:latin typeface="+mn-lt"/>
                        </a:rPr>
                        <a:t>0,375</a:t>
                      </a:r>
                    </a:p>
                  </a:txBody>
                  <a:tcPr marL="8774" marR="8774" marT="8774" marB="0" anchor="ctr"/>
                </a:tc>
                <a:tc>
                  <a:txBody>
                    <a:bodyPr/>
                    <a:lstStyle/>
                    <a:p>
                      <a:pPr algn="ctr" fontAlgn="b"/>
                      <a:r>
                        <a:rPr lang="en-US" sz="1100" b="0" i="0" u="sng" strike="noStrike" noProof="0" dirty="0">
                          <a:solidFill>
                            <a:srgbClr val="000000"/>
                          </a:solidFill>
                          <a:effectLst/>
                          <a:latin typeface="+mn-lt"/>
                        </a:rPr>
                        <a:t>0,116</a:t>
                      </a:r>
                    </a:p>
                  </a:txBody>
                  <a:tcPr marL="8774" marR="8774" marT="8774" marB="0" anchor="ctr"/>
                </a:tc>
                <a:tc>
                  <a:txBody>
                    <a:bodyPr/>
                    <a:lstStyle/>
                    <a:p>
                      <a:pPr algn="ctr" fontAlgn="b"/>
                      <a:r>
                        <a:rPr lang="en-US" sz="1100" b="0" i="0" u="sng" strike="noStrike" noProof="0" dirty="0">
                          <a:solidFill>
                            <a:srgbClr val="000000"/>
                          </a:solidFill>
                          <a:effectLst/>
                          <a:latin typeface="+mn-lt"/>
                        </a:rPr>
                        <a:t>0,236</a:t>
                      </a:r>
                    </a:p>
                  </a:txBody>
                  <a:tcPr marL="8774" marR="8774" marT="8774" marB="0" anchor="ctr"/>
                </a:tc>
                <a:tc>
                  <a:txBody>
                    <a:bodyPr/>
                    <a:lstStyle/>
                    <a:p>
                      <a:pPr algn="ctr" fontAlgn="b"/>
                      <a:r>
                        <a:rPr lang="en-US" sz="1100" b="0" i="0" u="sng" strike="noStrike" noProof="0" dirty="0">
                          <a:solidFill>
                            <a:srgbClr val="000000"/>
                          </a:solidFill>
                          <a:effectLst/>
                          <a:latin typeface="+mn-lt"/>
                        </a:rPr>
                        <a:t>0,236</a:t>
                      </a:r>
                    </a:p>
                  </a:txBody>
                  <a:tcPr marL="8774" marR="8774" marT="8774" marB="0" anchor="ctr"/>
                </a:tc>
                <a:tc>
                  <a:txBody>
                    <a:bodyPr/>
                    <a:lstStyle/>
                    <a:p>
                      <a:pPr algn="ctr" fontAlgn="b"/>
                      <a:r>
                        <a:rPr lang="en-US" sz="1100" b="0" i="0" u="sng" strike="noStrike" noProof="0" dirty="0">
                          <a:solidFill>
                            <a:srgbClr val="000000"/>
                          </a:solidFill>
                          <a:effectLst/>
                          <a:latin typeface="+mn-lt"/>
                        </a:rPr>
                        <a:t>0,236</a:t>
                      </a:r>
                    </a:p>
                  </a:txBody>
                  <a:tcPr marL="8774" marR="8774" marT="8774" marB="0" anchor="ctr"/>
                </a:tc>
                <a:extLst>
                  <a:ext uri="{0D108BD9-81ED-4DB2-BD59-A6C34878D82A}">
                    <a16:rowId xmlns:a16="http://schemas.microsoft.com/office/drawing/2014/main" val="498117952"/>
                  </a:ext>
                </a:extLst>
              </a:tr>
            </a:tbl>
          </a:graphicData>
        </a:graphic>
      </p:graphicFrame>
      <p:sp>
        <p:nvSpPr>
          <p:cNvPr id="3" name="CustomShape 1">
            <a:extLst>
              <a:ext uri="{FF2B5EF4-FFF2-40B4-BE49-F238E27FC236}">
                <a16:creationId xmlns:a16="http://schemas.microsoft.com/office/drawing/2014/main" id="{E2AAF45D-4C22-4759-9EF3-551FB49C05B0}"/>
              </a:ext>
            </a:extLst>
          </p:cNvPr>
          <p:cNvSpPr/>
          <p:nvPr/>
        </p:nvSpPr>
        <p:spPr>
          <a:xfrm>
            <a:off x="990847" y="281419"/>
            <a:ext cx="9755710" cy="398655"/>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en-US" sz="2000" b="1" strike="noStrike" spc="-1" dirty="0">
                <a:solidFill>
                  <a:srgbClr val="822642"/>
                </a:solidFill>
                <a:latin typeface="+mj-lt"/>
              </a:rPr>
              <a:t>Exposure Parameters</a:t>
            </a:r>
            <a:endParaRPr lang="en-US" sz="2000" b="0" strike="noStrike" spc="-1" dirty="0">
              <a:solidFill>
                <a:srgbClr val="822642"/>
              </a:solidFill>
              <a:latin typeface="+mj-lt"/>
            </a:endParaRPr>
          </a:p>
        </p:txBody>
      </p:sp>
      <p:sp>
        <p:nvSpPr>
          <p:cNvPr id="5" name="CasellaDiTesto 4">
            <a:extLst>
              <a:ext uri="{FF2B5EF4-FFF2-40B4-BE49-F238E27FC236}">
                <a16:creationId xmlns:a16="http://schemas.microsoft.com/office/drawing/2014/main" id="{4387B688-42FA-42AF-A1FC-DFC0E131C880}"/>
              </a:ext>
            </a:extLst>
          </p:cNvPr>
          <p:cNvSpPr txBox="1"/>
          <p:nvPr/>
        </p:nvSpPr>
        <p:spPr>
          <a:xfrm>
            <a:off x="990847" y="833646"/>
            <a:ext cx="10607862" cy="1354217"/>
          </a:xfrm>
          <a:prstGeom prst="rect">
            <a:avLst/>
          </a:prstGeom>
          <a:noFill/>
        </p:spPr>
        <p:txBody>
          <a:bodyPr wrap="square">
            <a:spAutoFit/>
          </a:bodyPr>
          <a:lstStyle/>
          <a:p>
            <a:pPr marL="342900" indent="-342900">
              <a:buFont typeface="Arial" panose="020B0604020202020204" pitchFamily="34" charset="0"/>
              <a:buChar char="•"/>
            </a:pPr>
            <a:r>
              <a:rPr lang="en-US" sz="1800" b="1" dirty="0">
                <a:solidFill>
                  <a:srgbClr val="C00000"/>
                </a:solidFill>
              </a:rPr>
              <a:t>Exposure parameters revision</a:t>
            </a:r>
            <a:r>
              <a:rPr lang="en-US" sz="1800" dirty="0">
                <a:solidFill>
                  <a:schemeClr val="tx1"/>
                </a:solidFill>
              </a:rPr>
              <a:t> as follows: </a:t>
            </a:r>
          </a:p>
          <a:p>
            <a:pPr marL="800100" lvl="1" indent="-342900">
              <a:buFont typeface="Courier New" panose="02070309020205020404" pitchFamily="49" charset="0"/>
              <a:buChar char="o"/>
            </a:pPr>
            <a:r>
              <a:rPr lang="en-US" sz="1600" dirty="0">
                <a:solidFill>
                  <a:schemeClr val="tx1"/>
                </a:solidFill>
              </a:rPr>
              <a:t>detailed age classes;</a:t>
            </a:r>
          </a:p>
          <a:p>
            <a:pPr marL="800100" lvl="1" indent="-342900">
              <a:buFont typeface="Courier New" panose="02070309020205020404" pitchFamily="49" charset="0"/>
              <a:buChar char="o"/>
            </a:pPr>
            <a:r>
              <a:rPr lang="en-US" sz="1600" dirty="0">
                <a:solidFill>
                  <a:schemeClr val="tx1"/>
                </a:solidFill>
              </a:rPr>
              <a:t>daily frequency indoor and outdoor based on national data;</a:t>
            </a:r>
          </a:p>
          <a:p>
            <a:pPr marL="800100" lvl="1" indent="-342900">
              <a:buFont typeface="Courier New" panose="02070309020205020404" pitchFamily="49" charset="0"/>
              <a:buChar char="o"/>
            </a:pPr>
            <a:r>
              <a:rPr lang="en-US" sz="1600" dirty="0">
                <a:solidFill>
                  <a:schemeClr val="tx1"/>
                </a:solidFill>
              </a:rPr>
              <a:t>soil and dust ingestion rates differentiated; </a:t>
            </a:r>
          </a:p>
          <a:p>
            <a:pPr marL="800100" lvl="1" indent="-342900">
              <a:buFont typeface="Courier New" panose="02070309020205020404" pitchFamily="49" charset="0"/>
              <a:buChar char="o"/>
            </a:pPr>
            <a:r>
              <a:rPr lang="en-US" sz="1600" dirty="0">
                <a:solidFill>
                  <a:schemeClr val="tx1"/>
                </a:solidFill>
              </a:rPr>
              <a:t>soil and dust ingestion rate revised according to time spent in indoor and/or outdoor environments</a:t>
            </a:r>
          </a:p>
        </p:txBody>
      </p:sp>
    </p:spTree>
    <p:extLst>
      <p:ext uri="{BB962C8B-B14F-4D97-AF65-F5344CB8AC3E}">
        <p14:creationId xmlns:p14="http://schemas.microsoft.com/office/powerpoint/2010/main" val="34289195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stomShape 1">
            <a:extLst>
              <a:ext uri="{FF2B5EF4-FFF2-40B4-BE49-F238E27FC236}">
                <a16:creationId xmlns:a16="http://schemas.microsoft.com/office/drawing/2014/main" id="{D4436A6A-80BD-45B8-97A9-F8DB1F86CCE5}"/>
              </a:ext>
            </a:extLst>
          </p:cNvPr>
          <p:cNvSpPr/>
          <p:nvPr/>
        </p:nvSpPr>
        <p:spPr>
          <a:xfrm>
            <a:off x="990847" y="281419"/>
            <a:ext cx="9755710" cy="398655"/>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en-US" sz="2000" b="1" strike="noStrike" spc="-1" dirty="0">
                <a:solidFill>
                  <a:srgbClr val="822642"/>
                </a:solidFill>
                <a:latin typeface="+mj-lt"/>
              </a:rPr>
              <a:t>Conceptual Site Model for Environmental Risk Assessment</a:t>
            </a:r>
            <a:endParaRPr lang="en-US" sz="2000" b="0" strike="noStrike" spc="-1" dirty="0">
              <a:solidFill>
                <a:srgbClr val="822642"/>
              </a:solidFill>
              <a:latin typeface="+mj-lt"/>
            </a:endParaRPr>
          </a:p>
        </p:txBody>
      </p:sp>
      <p:sp>
        <p:nvSpPr>
          <p:cNvPr id="3" name="Rettangolo 34">
            <a:extLst>
              <a:ext uri="{FF2B5EF4-FFF2-40B4-BE49-F238E27FC236}">
                <a16:creationId xmlns:a16="http://schemas.microsoft.com/office/drawing/2014/main" id="{CFD2AC3C-66B2-4232-818E-3105D9EEC487}"/>
              </a:ext>
            </a:extLst>
          </p:cNvPr>
          <p:cNvSpPr>
            <a:spLocks noChangeArrowheads="1"/>
          </p:cNvSpPr>
          <p:nvPr/>
        </p:nvSpPr>
        <p:spPr bwMode="auto">
          <a:xfrm>
            <a:off x="990847" y="1045031"/>
            <a:ext cx="7374459" cy="2056204"/>
          </a:xfrm>
          <a:prstGeom prst="rect">
            <a:avLst/>
          </a:prstGeom>
          <a:noFill/>
          <a:ln w="9525">
            <a:noFill/>
            <a:miter lim="800000"/>
            <a:headEnd/>
            <a:tailEnd/>
          </a:ln>
        </p:spPr>
        <p:txBody>
          <a:bodyPr wrap="square">
            <a:spAutoFit/>
          </a:bodyPr>
          <a:lstStyle/>
          <a:p>
            <a:pPr marL="400050" indent="-400050">
              <a:lnSpc>
                <a:spcPct val="120000"/>
              </a:lnSpc>
              <a:buFont typeface="Arial" panose="020B0604020202020204" pitchFamily="34" charset="0"/>
              <a:buChar char="•"/>
            </a:pPr>
            <a:r>
              <a:rPr lang="en-US" dirty="0"/>
              <a:t>Soil to plant uptake</a:t>
            </a:r>
          </a:p>
          <a:p>
            <a:pPr marL="400050" indent="-400050">
              <a:lnSpc>
                <a:spcPct val="120000"/>
              </a:lnSpc>
              <a:buFont typeface="Arial" panose="020B0604020202020204" pitchFamily="34" charset="0"/>
              <a:buChar char="•"/>
            </a:pPr>
            <a:r>
              <a:rPr lang="en-US" dirty="0"/>
              <a:t>Consumption of vegetable species (grass) grown on potentially contaminated soil by relevant environmental receptors (herbivores)</a:t>
            </a:r>
          </a:p>
          <a:p>
            <a:pPr marL="400050" indent="-400050">
              <a:lnSpc>
                <a:spcPct val="120000"/>
              </a:lnSpc>
              <a:buFont typeface="Arial" panose="020B0604020202020204" pitchFamily="34" charset="0"/>
              <a:buChar char="•"/>
            </a:pPr>
            <a:r>
              <a:rPr lang="en-US" dirty="0"/>
              <a:t>Potential use of vegetable species (grass) grown on potentially contaminated soil grass for forage production (compliance with EU thresholds for food intended for animals - Directive 2002/32/EC)</a:t>
            </a:r>
          </a:p>
        </p:txBody>
      </p:sp>
      <p:sp>
        <p:nvSpPr>
          <p:cNvPr id="4" name="CustomShape 1">
            <a:extLst>
              <a:ext uri="{FF2B5EF4-FFF2-40B4-BE49-F238E27FC236}">
                <a16:creationId xmlns:a16="http://schemas.microsoft.com/office/drawing/2014/main" id="{795A87CE-8453-4E8C-A80C-E0BA900812B2}"/>
              </a:ext>
            </a:extLst>
          </p:cNvPr>
          <p:cNvSpPr/>
          <p:nvPr/>
        </p:nvSpPr>
        <p:spPr>
          <a:xfrm>
            <a:off x="990847" y="680074"/>
            <a:ext cx="6819653" cy="367878"/>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en-US" b="1" strike="noStrike" spc="-1" dirty="0">
                <a:latin typeface="+mj-lt"/>
              </a:rPr>
              <a:t>Evaluation of soil contamination transfer through food chain</a:t>
            </a:r>
            <a:endParaRPr lang="en-US" b="0" strike="noStrike" spc="-1" dirty="0">
              <a:latin typeface="+mj-lt"/>
            </a:endParaRPr>
          </a:p>
        </p:txBody>
      </p:sp>
      <p:sp>
        <p:nvSpPr>
          <p:cNvPr id="5" name="Rettangolo 34">
            <a:extLst>
              <a:ext uri="{FF2B5EF4-FFF2-40B4-BE49-F238E27FC236}">
                <a16:creationId xmlns:a16="http://schemas.microsoft.com/office/drawing/2014/main" id="{975B05D0-6072-4977-875A-339AEB012411}"/>
              </a:ext>
            </a:extLst>
          </p:cNvPr>
          <p:cNvSpPr>
            <a:spLocks noChangeArrowheads="1"/>
          </p:cNvSpPr>
          <p:nvPr/>
        </p:nvSpPr>
        <p:spPr bwMode="auto">
          <a:xfrm>
            <a:off x="990847" y="3845075"/>
            <a:ext cx="7374460" cy="1391407"/>
          </a:xfrm>
          <a:prstGeom prst="rect">
            <a:avLst/>
          </a:prstGeom>
          <a:noFill/>
          <a:ln w="9525">
            <a:noFill/>
            <a:miter lim="800000"/>
            <a:headEnd/>
            <a:tailEnd/>
          </a:ln>
        </p:spPr>
        <p:txBody>
          <a:bodyPr wrap="square">
            <a:spAutoFit/>
          </a:bodyPr>
          <a:lstStyle/>
          <a:p>
            <a:pPr marL="400050" indent="-400050">
              <a:lnSpc>
                <a:spcPct val="120000"/>
              </a:lnSpc>
              <a:buFont typeface="Arial" panose="020B0604020202020204" pitchFamily="34" charset="0"/>
              <a:buChar char="•"/>
            </a:pPr>
            <a:r>
              <a:rPr lang="en-US" dirty="0"/>
              <a:t>Hydrological tracer techniques were applied to assess the HM loads from mining sources</a:t>
            </a:r>
          </a:p>
          <a:p>
            <a:pPr marL="400050" indent="-400050">
              <a:lnSpc>
                <a:spcPct val="120000"/>
              </a:lnSpc>
              <a:buFont typeface="Arial" panose="020B0604020202020204" pitchFamily="34" charset="0"/>
              <a:buChar char="•"/>
            </a:pPr>
            <a:r>
              <a:rPr lang="en-US" dirty="0"/>
              <a:t>An evaluation of attenuation processes due to hydrological and biogeochemical conditions has been made too</a:t>
            </a:r>
          </a:p>
        </p:txBody>
      </p:sp>
      <p:sp>
        <p:nvSpPr>
          <p:cNvPr id="6" name="CustomShape 1">
            <a:extLst>
              <a:ext uri="{FF2B5EF4-FFF2-40B4-BE49-F238E27FC236}">
                <a16:creationId xmlns:a16="http://schemas.microsoft.com/office/drawing/2014/main" id="{77D6D3EC-3DEA-4135-90C2-97F1F745134C}"/>
              </a:ext>
            </a:extLst>
          </p:cNvPr>
          <p:cNvSpPr/>
          <p:nvPr/>
        </p:nvSpPr>
        <p:spPr>
          <a:xfrm>
            <a:off x="990847" y="3200198"/>
            <a:ext cx="7374460"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en-US" b="1" strike="noStrike" spc="-1" dirty="0">
                <a:latin typeface="+mj-lt"/>
              </a:rPr>
              <a:t>Evaluation transport/attenuation of contamination trough surface water and sediments</a:t>
            </a:r>
            <a:endParaRPr lang="en-US" b="0" strike="noStrike" spc="-1" dirty="0">
              <a:latin typeface="+mj-lt"/>
            </a:endParaRPr>
          </a:p>
        </p:txBody>
      </p:sp>
      <p:pic>
        <p:nvPicPr>
          <p:cNvPr id="2056" name="Picture 8" descr="Cervo Sardo: terminati i censimenti 2019 nel sud Sardegna | SardegnaForeste">
            <a:extLst>
              <a:ext uri="{FF2B5EF4-FFF2-40B4-BE49-F238E27FC236}">
                <a16:creationId xmlns:a16="http://schemas.microsoft.com/office/drawing/2014/main" id="{6CFF734E-51CC-4F44-985E-CECB6720D2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65306" y="779037"/>
            <a:ext cx="3509941" cy="2240388"/>
          </a:xfrm>
          <a:prstGeom prst="rect">
            <a:avLst/>
          </a:prstGeom>
          <a:noFill/>
          <a:extLst>
            <a:ext uri="{909E8E84-426E-40DD-AFC4-6F175D3DCCD1}">
              <a14:hiddenFill xmlns:a14="http://schemas.microsoft.com/office/drawing/2010/main">
                <a:solidFill>
                  <a:srgbClr val="FFFFFF"/>
                </a:solidFill>
              </a14:hiddenFill>
            </a:ext>
          </a:extLst>
        </p:spPr>
      </p:pic>
      <p:pic>
        <p:nvPicPr>
          <p:cNvPr id="11" name="Immagine 10">
            <a:extLst>
              <a:ext uri="{FF2B5EF4-FFF2-40B4-BE49-F238E27FC236}">
                <a16:creationId xmlns:a16="http://schemas.microsoft.com/office/drawing/2014/main" id="{2AB368C2-D4DB-4A8F-9581-39C357706178}"/>
              </a:ext>
            </a:extLst>
          </p:cNvPr>
          <p:cNvPicPr>
            <a:picLocks noChangeAspect="1"/>
          </p:cNvPicPr>
          <p:nvPr/>
        </p:nvPicPr>
        <p:blipFill>
          <a:blip r:embed="rId3"/>
          <a:stretch>
            <a:fillRect/>
          </a:stretch>
        </p:blipFill>
        <p:spPr>
          <a:xfrm>
            <a:off x="8365306" y="3522636"/>
            <a:ext cx="3509941" cy="2475125"/>
          </a:xfrm>
          <a:prstGeom prst="rect">
            <a:avLst/>
          </a:prstGeom>
        </p:spPr>
      </p:pic>
    </p:spTree>
    <p:extLst>
      <p:ext uri="{BB962C8B-B14F-4D97-AF65-F5344CB8AC3E}">
        <p14:creationId xmlns:p14="http://schemas.microsoft.com/office/powerpoint/2010/main" val="2777193130"/>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6612</TotalTime>
  <Words>2405</Words>
  <Application>Microsoft Office PowerPoint</Application>
  <PresentationFormat>Breedbeeld</PresentationFormat>
  <Paragraphs>355</Paragraphs>
  <Slides>23</Slides>
  <Notes>1</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23</vt:i4>
      </vt:variant>
    </vt:vector>
  </HeadingPairs>
  <TitlesOfParts>
    <vt:vector size="30" baseType="lpstr">
      <vt:lpstr>Arial</vt:lpstr>
      <vt:lpstr>Calibri</vt:lpstr>
      <vt:lpstr>Courier New</vt:lpstr>
      <vt:lpstr>Symbol</vt:lpstr>
      <vt:lpstr>Verdana</vt:lpstr>
      <vt:lpstr>Wingdings</vt:lpstr>
      <vt:lpstr>Tema di Office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THANK YOU FOR YOUR ATTENTION!  antonella.vecchio@isprambiente.it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Microsoft Office User</dc:creator>
  <cp:lastModifiedBy>Ingrid Van Reijsen</cp:lastModifiedBy>
  <cp:revision>484</cp:revision>
  <cp:lastPrinted>2021-09-15T21:04:06Z</cp:lastPrinted>
  <dcterms:created xsi:type="dcterms:W3CDTF">2021-04-26T12:41:36Z</dcterms:created>
  <dcterms:modified xsi:type="dcterms:W3CDTF">2021-11-25T11:52:04Z</dcterms:modified>
</cp:coreProperties>
</file>