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8" r:id="rId3"/>
    <p:sldId id="261" r:id="rId4"/>
    <p:sldId id="263" r:id="rId5"/>
    <p:sldId id="282" r:id="rId6"/>
    <p:sldId id="269" r:id="rId7"/>
    <p:sldId id="278" r:id="rId8"/>
    <p:sldId id="279" r:id="rId9"/>
    <p:sldId id="281" r:id="rId10"/>
    <p:sldId id="273" r:id="rId11"/>
  </p:sldIdLst>
  <p:sldSz cx="9144000" cy="5143500" type="screen16x9"/>
  <p:notesSz cx="6805613" cy="9939338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477" autoAdjust="0"/>
  </p:normalViewPr>
  <p:slideViewPr>
    <p:cSldViewPr>
      <p:cViewPr varScale="1">
        <p:scale>
          <a:sx n="69" d="100"/>
          <a:sy n="69" d="100"/>
        </p:scale>
        <p:origin x="342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8397" cy="497524"/>
          </a:xfrm>
          <a:prstGeom prst="rect">
            <a:avLst/>
          </a:prstGeom>
        </p:spPr>
        <p:txBody>
          <a:bodyPr vert="horz" lIns="92254" tIns="46127" rIns="92254" bIns="46127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5596" y="0"/>
            <a:ext cx="2948397" cy="497524"/>
          </a:xfrm>
          <a:prstGeom prst="rect">
            <a:avLst/>
          </a:prstGeom>
        </p:spPr>
        <p:txBody>
          <a:bodyPr vert="horz" lIns="92254" tIns="46127" rIns="92254" bIns="46127" rtlCol="0"/>
          <a:lstStyle>
            <a:lvl1pPr algn="r">
              <a:defRPr sz="1200"/>
            </a:lvl1pPr>
          </a:lstStyle>
          <a:p>
            <a:fld id="{EF113560-32E2-4B29-9D08-26CED26FD9CB}" type="datetimeFigureOut">
              <a:rPr lang="nl-NL" smtClean="0"/>
              <a:t>23-11-2021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40226"/>
            <a:ext cx="2948397" cy="497523"/>
          </a:xfrm>
          <a:prstGeom prst="rect">
            <a:avLst/>
          </a:prstGeom>
        </p:spPr>
        <p:txBody>
          <a:bodyPr vert="horz" lIns="92254" tIns="46127" rIns="92254" bIns="46127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5596" y="9440226"/>
            <a:ext cx="2948397" cy="497523"/>
          </a:xfrm>
          <a:prstGeom prst="rect">
            <a:avLst/>
          </a:prstGeom>
        </p:spPr>
        <p:txBody>
          <a:bodyPr vert="horz" lIns="92254" tIns="46127" rIns="92254" bIns="46127" rtlCol="0" anchor="b"/>
          <a:lstStyle>
            <a:lvl1pPr algn="r">
              <a:defRPr sz="1200"/>
            </a:lvl1pPr>
          </a:lstStyle>
          <a:p>
            <a:fld id="{9344B61E-BED5-4819-9755-C091464F0A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9112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54" tIns="46127" rIns="92254" bIns="4612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nl-NL" altLang="nl-NL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939" y="0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54" tIns="46127" rIns="92254" bIns="4612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nl-NL" altLang="nl-NL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6125"/>
            <a:ext cx="662781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562" y="4721186"/>
            <a:ext cx="5444490" cy="447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54" tIns="46127" rIns="92254" bIns="461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646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54" tIns="46127" rIns="92254" bIns="4612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nl-NL" altLang="nl-NL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939" y="9440646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54" tIns="46127" rIns="92254" bIns="4612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4340A59-5404-47D6-B4CF-2A131E61BA25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828461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Volledige titel:</a:t>
            </a:r>
            <a:r>
              <a:rPr lang="nl-NL" baseline="0" dirty="0"/>
              <a:t> </a:t>
            </a:r>
            <a:r>
              <a:rPr lang="nl-NL" dirty="0"/>
              <a:t>RIVM rapport Diffuse loodverontreiniging in de bodem, Advies voor een gemeenschappelijk beleidskader</a:t>
            </a:r>
          </a:p>
          <a:p>
            <a:endParaRPr lang="nl-NL" dirty="0"/>
          </a:p>
          <a:p>
            <a:r>
              <a:rPr lang="nl-NL" dirty="0"/>
              <a:t>Volgens mondelinge informatie van het RIVM zijn naast fijn stof de risico's van bodemverontreiniging</a:t>
            </a:r>
          </a:p>
          <a:p>
            <a:r>
              <a:rPr lang="nl-NL" dirty="0"/>
              <a:t>door diffuus lood de belangrijkste factoren op het gebied van effecten voor de gezondheid.</a:t>
            </a:r>
          </a:p>
          <a:p>
            <a:endParaRPr lang="nl-NL" dirty="0"/>
          </a:p>
          <a:p>
            <a:r>
              <a:rPr lang="nl-NL" dirty="0"/>
              <a:t>De inschatting van de GGD Zaanstreek-Waterland is dat luchtkwaliteit en geluid meer ziekte</a:t>
            </a:r>
          </a:p>
          <a:p>
            <a:r>
              <a:rPr lang="nl-NL" dirty="0"/>
              <a:t>veroorzaken en dat het gezondheidseffect van bodemverontreiniging ten opzichte hiervan minder</a:t>
            </a:r>
          </a:p>
          <a:p>
            <a:r>
              <a:rPr lang="nl-NL" dirty="0"/>
              <a:t>groot is op populatieniveau. In de Zaanstreek vormt bodemverontreiniging (lood) echter ook een</a:t>
            </a:r>
          </a:p>
          <a:p>
            <a:r>
              <a:rPr lang="nl-NL" dirty="0"/>
              <a:t>belangrijk aandachtspunt. Het effect van elektromagnetische straling staat onderaan de lijst. De lokale</a:t>
            </a:r>
          </a:p>
          <a:p>
            <a:r>
              <a:rPr lang="nl-NL" dirty="0"/>
              <a:t>situatie kan niet worden gekwantificeerd omdat de nodige gegevens uit de Zaanstreek ontbreken.</a:t>
            </a:r>
          </a:p>
          <a:p>
            <a:endParaRPr lang="nl-NL" dirty="0"/>
          </a:p>
          <a:p>
            <a:r>
              <a:rPr lang="nl-NL" dirty="0"/>
              <a:t>Gebruiksadviezen RIVM overgenomen in flyer Let op lood:</a:t>
            </a:r>
          </a:p>
          <a:p>
            <a:pPr marL="172976" indent="-172976">
              <a:buFont typeface="Arial" panose="020B0604020202020204" pitchFamily="34" charset="0"/>
              <a:buChar char="•"/>
            </a:pPr>
            <a:r>
              <a:rPr lang="nl-NL" dirty="0"/>
              <a:t>Leg gras, tegels of een schone laag grond aan op plekken waar kinderen spelen. Of kies voor een zandbak met schoon zand.</a:t>
            </a:r>
          </a:p>
          <a:p>
            <a:pPr marL="172976" indent="-172976">
              <a:buFont typeface="Arial" panose="020B0604020202020204" pitchFamily="34" charset="0"/>
              <a:buChar char="•"/>
            </a:pPr>
            <a:r>
              <a:rPr lang="nl-NL" dirty="0"/>
              <a:t>Laat uw kinderen hun handen wassen na het buitenspelen.</a:t>
            </a:r>
          </a:p>
          <a:p>
            <a:pPr marL="172976" indent="-172976">
              <a:buFont typeface="Arial" panose="020B0604020202020204" pitchFamily="34" charset="0"/>
              <a:buChar char="•"/>
            </a:pPr>
            <a:r>
              <a:rPr lang="nl-NL" dirty="0"/>
              <a:t>Was ook zelf uw handen na het tuinieren in eigen tuin en voor het eten.</a:t>
            </a:r>
          </a:p>
          <a:p>
            <a:pPr marL="172976" indent="-172976">
              <a:buFont typeface="Arial" panose="020B0604020202020204" pitchFamily="34" charset="0"/>
              <a:buChar char="•"/>
            </a:pPr>
            <a:r>
              <a:rPr lang="nl-NL" dirty="0"/>
              <a:t>Kweek groente in plantenbakken met schone teelaarde.</a:t>
            </a:r>
          </a:p>
          <a:p>
            <a:pPr marL="172976" indent="-172976">
              <a:buFont typeface="Arial" panose="020B0604020202020204" pitchFamily="34" charset="0"/>
              <a:buChar char="•"/>
            </a:pPr>
            <a:r>
              <a:rPr lang="nl-NL" dirty="0"/>
              <a:t>Was zelfgekweekte groenten en fruit grondig.</a:t>
            </a:r>
          </a:p>
          <a:p>
            <a:pPr marL="172976" indent="-172976">
              <a:buFont typeface="Arial" panose="020B0604020202020204" pitchFamily="34" charset="0"/>
              <a:buChar char="•"/>
            </a:pPr>
            <a:r>
              <a:rPr lang="nl-NL" dirty="0"/>
              <a:t>Ga de inloop van grond in huis tegen door schoenen uit te doen bij het naar binnen open.</a:t>
            </a:r>
          </a:p>
          <a:p>
            <a:pPr marL="172976" indent="-172976">
              <a:buFont typeface="Arial" panose="020B0604020202020204" pitchFamily="34" charset="0"/>
              <a:buChar char="•"/>
            </a:pPr>
            <a:r>
              <a:rPr lang="nl-NL" dirty="0"/>
              <a:t>Stofzuig regelmatig uw huis, vooral als u of uw kinderen regelmatig met  grond het huis inkomen.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40A59-5404-47D6-B4CF-2A131E61BA25}" type="slidenum">
              <a:rPr lang="nl-NL" altLang="nl-NL" smtClean="0"/>
              <a:pPr/>
              <a:t>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081276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19" indent="-171419">
              <a:buFontTx/>
              <a:buChar char="-"/>
            </a:pPr>
            <a:r>
              <a:rPr lang="nl-NL" dirty="0"/>
              <a:t>Niet</a:t>
            </a:r>
            <a:r>
              <a:rPr lang="nl-NL" baseline="0" dirty="0"/>
              <a:t> een specifiek bron maar sprake van diffuse belasting</a:t>
            </a:r>
          </a:p>
          <a:p>
            <a:pPr marL="171419" indent="-171419">
              <a:buFontTx/>
              <a:buChar char="-"/>
            </a:pPr>
            <a:r>
              <a:rPr lang="nl-NL" baseline="0" dirty="0"/>
              <a:t>Komt voor in een groot gebied met daarbinnen soms relatief hoge concentraties</a:t>
            </a:r>
          </a:p>
          <a:p>
            <a:pPr marL="171419" indent="-171419">
              <a:buFontTx/>
              <a:buChar char="-"/>
            </a:pPr>
            <a:r>
              <a:rPr lang="nl-NL" baseline="0" dirty="0"/>
              <a:t>Oude dorpslinten en kernen langs de Zaan</a:t>
            </a:r>
          </a:p>
          <a:p>
            <a:pPr marL="171419" indent="-171419">
              <a:buFontTx/>
              <a:buChar char="-"/>
            </a:pPr>
            <a:r>
              <a:rPr lang="nl-NL" dirty="0"/>
              <a:t>Tot in de vorige generatie was loodwitverf een verf die iedereen gebruikte, verf met een grote </a:t>
            </a:r>
            <a:r>
              <a:rPr lang="nl-NL" dirty="0" err="1"/>
              <a:t>dekkracht</a:t>
            </a:r>
            <a:r>
              <a:rPr lang="nl-NL" dirty="0"/>
              <a:t> maar zeer slecht voor het milieu en de arbeiders die het verwerkten.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40A59-5404-47D6-B4CF-2A131E61BA25}" type="slidenum">
              <a:rPr lang="nl-NL" altLang="nl-NL" smtClean="0"/>
              <a:pPr/>
              <a:t>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71901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35">
              <a:defRPr/>
            </a:pPr>
            <a:endParaRPr lang="nl-NL" dirty="0"/>
          </a:p>
          <a:p>
            <a:pPr marL="171419" indent="-171419" defTabSz="914235">
              <a:buFont typeface="Arial" panose="020B0604020202020204" pitchFamily="34" charset="0"/>
              <a:buChar char="•"/>
              <a:defRPr/>
            </a:pPr>
            <a:r>
              <a:rPr lang="nl-NL" dirty="0"/>
              <a:t>Communicatie campagne Let op lood gedaan, doorlopende aandacht voor communicatie op termijn </a:t>
            </a:r>
          </a:p>
          <a:p>
            <a:pPr defTabSz="914235">
              <a:defRPr/>
            </a:pPr>
            <a:endParaRPr lang="nl-NL" dirty="0"/>
          </a:p>
          <a:p>
            <a:pPr marL="171419" lvl="1" indent="-171419" defTabSz="914235">
              <a:buFont typeface="Arial" panose="020B0604020202020204" pitchFamily="34" charset="0"/>
              <a:buChar char="•"/>
              <a:defRPr/>
            </a:pPr>
            <a:r>
              <a:rPr lang="nl-NL" dirty="0"/>
              <a:t>Gevoelige plaatsen: </a:t>
            </a:r>
          </a:p>
          <a:p>
            <a:pPr marL="0" lvl="1" defTabSz="914235">
              <a:defRPr/>
            </a:pPr>
            <a:r>
              <a:rPr lang="nl-NL" dirty="0"/>
              <a:t>= speeltuinen, trapveldjes, moestuinen</a:t>
            </a:r>
          </a:p>
          <a:p>
            <a:pPr marL="0" lvl="1" defTabSz="914235">
              <a:defRPr/>
            </a:pPr>
            <a:endParaRPr lang="nl-NL" dirty="0"/>
          </a:p>
          <a:p>
            <a:pPr marL="0" lvl="1" defTabSz="914235">
              <a:defRPr/>
            </a:pPr>
            <a:r>
              <a:rPr lang="nl-NL" dirty="0"/>
              <a:t>Woningen met tuin</a:t>
            </a:r>
          </a:p>
          <a:p>
            <a:pPr marL="0" lvl="1" defTabSz="914235">
              <a:defRPr/>
            </a:pPr>
            <a:r>
              <a:rPr lang="nl-NL" dirty="0"/>
              <a:t>Particuliere woningen circa 17600</a:t>
            </a:r>
            <a:r>
              <a:rPr lang="nl-NL" baseline="0" dirty="0"/>
              <a:t> particuliere woningen in potentieel sterk met lood vervuilde grond </a:t>
            </a:r>
          </a:p>
          <a:p>
            <a:pPr marL="0" lvl="1" defTabSz="914235">
              <a:defRPr/>
            </a:pPr>
            <a:r>
              <a:rPr lang="nl-NL" baseline="0" dirty="0"/>
              <a:t>10.000 grondgebonden woningen van woningcorporaties</a:t>
            </a:r>
            <a:endParaRPr lang="nl-NL" dirty="0"/>
          </a:p>
          <a:p>
            <a:pPr marL="0" lvl="1" defTabSz="914235">
              <a:defRPr/>
            </a:pPr>
            <a:r>
              <a:rPr lang="nl-NL" dirty="0"/>
              <a:t>Gemeente is via de bewonersregeling verantwoordelijk</a:t>
            </a:r>
            <a:r>
              <a:rPr lang="nl-NL" baseline="0" dirty="0"/>
              <a:t> voor aanpak p</a:t>
            </a:r>
            <a:r>
              <a:rPr lang="nl-NL" dirty="0"/>
              <a:t>articuliere woningen</a:t>
            </a:r>
          </a:p>
          <a:p>
            <a:endParaRPr lang="nl-NL" dirty="0"/>
          </a:p>
          <a:p>
            <a:r>
              <a:rPr lang="nl-NL" dirty="0"/>
              <a:t>Loodnorm</a:t>
            </a:r>
          </a:p>
          <a:p>
            <a:r>
              <a:rPr lang="nl-NL" dirty="0"/>
              <a:t>Interventiewaarde volgens de wet bodembescherming: 530 mg/kg is niet meer gezondheidskundig onderbouwd na RIVM onderzoek uit 2016</a:t>
            </a:r>
          </a:p>
          <a:p>
            <a:r>
              <a:rPr lang="nl-NL" dirty="0"/>
              <a:t>Zaanse norm waarboven</a:t>
            </a:r>
            <a:r>
              <a:rPr lang="nl-NL" baseline="0" dirty="0"/>
              <a:t> gebruiksadviezen niet meer volstaan: 800 mg/kg, deels gezondheidskundig en deels beleidsmatig onderbouwd</a:t>
            </a:r>
            <a:endParaRPr lang="nl-NL" dirty="0"/>
          </a:p>
          <a:p>
            <a:endParaRPr lang="nl-NL" dirty="0"/>
          </a:p>
          <a:p>
            <a:pPr marL="0" lvl="1" defTabSz="914235">
              <a:defRPr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40A59-5404-47D6-B4CF-2A131E61BA25}" type="slidenum">
              <a:rPr lang="nl-NL" altLang="nl-NL" smtClean="0"/>
              <a:pPr/>
              <a:t>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86772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04800" y="742950"/>
            <a:ext cx="8534400" cy="5400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nl-NL" altLang="nl-NL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04800" y="1635646"/>
            <a:ext cx="8534400" cy="23431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304800" y="1270241"/>
            <a:ext cx="8534400" cy="4238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228600"/>
            <a:ext cx="19050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endParaRPr lang="en-US" altLang="nl-NL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457200" y="800100"/>
            <a:ext cx="8229600" cy="9144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nl-NL" altLang="nl-NL" noProof="0"/>
              <a:t>Klik om de stijl te bewerken</a:t>
            </a:r>
            <a:endParaRPr lang="en-US" altLang="nl-NL" noProof="0" dirty="0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771650"/>
            <a:ext cx="8229600" cy="457200"/>
          </a:xfrm>
        </p:spPr>
        <p:txBody>
          <a:bodyPr/>
          <a:lstStyle>
            <a:lvl1pPr marL="0" indent="0">
              <a:buFontTx/>
              <a:buNone/>
              <a:defRPr sz="3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altLang="nl-NL" noProof="0"/>
              <a:t>Klik om de ondertitelstijl van het model te bewerken</a:t>
            </a:r>
            <a:endParaRPr lang="en-US" altLang="nl-NL" noProof="0" dirty="0"/>
          </a:p>
        </p:txBody>
      </p:sp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637" y="195486"/>
            <a:ext cx="1722563" cy="410400"/>
          </a:xfrm>
          <a:prstGeom prst="rect">
            <a:avLst/>
          </a:prstGeom>
        </p:spPr>
      </p:pic>
      <p:pic>
        <p:nvPicPr>
          <p:cNvPr id="12" name="Picture 12" descr="stadhuis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27734"/>
            <a:ext cx="8534400" cy="259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2286000" y="3429000"/>
            <a:ext cx="2286000" cy="17145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nl-NL" altLang="nl-NL"/>
          </a:p>
        </p:txBody>
      </p:sp>
      <p:pic>
        <p:nvPicPr>
          <p:cNvPr id="5127" name="Picture 7" descr="Arcering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7356"/>
            <a:ext cx="2286000" cy="172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65F8AD6-098E-4691-988C-AEB6AA81D5A1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847129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91300" y="57150"/>
            <a:ext cx="2019300" cy="44577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533400" y="57150"/>
            <a:ext cx="5905500" cy="44577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45A530D-D4DD-476B-93C1-F2790A0248F8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974179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579899E-3AA2-4FA8-AA44-B77D63EA6254}" type="slidenum">
              <a:rPr lang="en-US" altLang="nl-NL"/>
              <a:pPr/>
              <a:t>‹nr.›</a:t>
            </a:fld>
            <a:endParaRPr lang="en-US" alt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199879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F0F0D8A-F232-4E75-AFD5-DF3E00CA1B20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623005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33400" y="1200150"/>
            <a:ext cx="3962400" cy="3314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3962400" cy="3314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80C13A-E145-4B70-8AE6-61D5E7D3498D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50599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05B520-D310-4E08-B205-BC319D59D4A1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797578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E13A3EE-04DA-4E7A-9CE0-4C8632E8E1FA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06430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5A2E1FC-C07E-47C0-A25D-8AAB4FA5BC09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358824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D604088-F9A4-4734-B7F3-5601A0DA973B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835711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546FF9-F259-4CE8-97D3-9FA2673A682F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428979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00150"/>
            <a:ext cx="80772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Klik om de opmaakprofielen van de modeltekst te bewerken</a:t>
            </a:r>
          </a:p>
          <a:p>
            <a:pPr lvl="1"/>
            <a:r>
              <a:rPr lang="en-US" altLang="nl-NL"/>
              <a:t>Tweede niveau</a:t>
            </a:r>
          </a:p>
          <a:p>
            <a:pPr lvl="2"/>
            <a:r>
              <a:rPr lang="en-US" altLang="nl-NL"/>
              <a:t>Derde niveau</a:t>
            </a:r>
          </a:p>
          <a:p>
            <a:pPr lvl="3"/>
            <a:r>
              <a:rPr lang="en-US" altLang="nl-NL"/>
              <a:t>Vierde niveau</a:t>
            </a:r>
          </a:p>
          <a:p>
            <a:pPr lvl="4"/>
            <a:r>
              <a:rPr lang="en-US" altLang="nl-NL"/>
              <a:t>Vijfde niveau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76400" y="4800600"/>
            <a:ext cx="3009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accent1"/>
                </a:solidFill>
              </a:defRPr>
            </a:lvl1pPr>
          </a:lstStyle>
          <a:p>
            <a:endParaRPr lang="en-US" altLang="nl-NL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3000" y="4800600"/>
            <a:ext cx="533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accent1"/>
                </a:solidFill>
              </a:defRPr>
            </a:lvl1pPr>
          </a:lstStyle>
          <a:p>
            <a:fld id="{6D3F982C-ECE7-4E56-A98E-47B8A40D0E9A}" type="slidenum">
              <a:rPr lang="en-US" altLang="nl-NL"/>
              <a:pPr/>
              <a:t>‹nr.›</a:t>
            </a:fld>
            <a:endParaRPr lang="en-US" altLang="nl-NL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533400" y="4800601"/>
            <a:ext cx="685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nl-NL" sz="1000">
                <a:solidFill>
                  <a:schemeClr val="accent1"/>
                </a:solidFill>
              </a:rPr>
              <a:t>PAGINA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0" y="4572000"/>
            <a:ext cx="91440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2286000" y="0"/>
            <a:ext cx="2286000" cy="9144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nl-NL" altLang="nl-NL"/>
          </a:p>
        </p:txBody>
      </p:sp>
      <p:pic>
        <p:nvPicPr>
          <p:cNvPr id="4106" name="Picture 10" descr="Arceri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6000" cy="91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57150"/>
            <a:ext cx="80772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Klik om het opmaakprofiel te bewerken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636422"/>
            <a:ext cx="1722563" cy="410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ea typeface="ＭＳ Ｐゴシック" pitchFamily="-1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ea typeface="ＭＳ Ｐゴシック" pitchFamily="-1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ea typeface="ＭＳ Ｐゴシック" pitchFamily="-1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ea typeface="ＭＳ Ｐゴシック" pitchFamily="-1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ea typeface="ＭＳ Ｐゴシック" pitchFamily="-1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ea typeface="ＭＳ Ｐゴシック" pitchFamily="-1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ea typeface="ＭＳ Ｐゴシック" pitchFamily="-1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ea typeface="ＭＳ Ｐゴシック" pitchFamily="-16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  <a:ea typeface="+mn-ea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  <a:ea typeface="+mn-ea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Zaanslood@zaanstad.n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://www.google.nl/url?sa=i&amp;rct=j&amp;q=&amp;esrc=s&amp;source=images&amp;cd=&amp;cad=rja&amp;uact=8&amp;ved=0ahUKEwiH3J2HqY7MAhVE5xoKHStcCzYQjRwIBw&amp;url=http://www.collectiewijzer.nl/2012/01/11/loodwitsymposium-gebruik-van-loodwit-bij-rijtuigrestauratie/&amp;bvm=bv.119408272,d.bGg&amp;psig=AFQjCNE08pP2VHZPqCwMzO1JmSl03ODZSg&amp;ust=1460728657041922" TargetMode="Externa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nl-NL" altLang="nl-NL" sz="2800" dirty="0" err="1"/>
              <a:t>Let’s</a:t>
            </a:r>
            <a:r>
              <a:rPr lang="nl-NL" altLang="nl-NL" sz="2800" dirty="0"/>
              <a:t> talk </a:t>
            </a:r>
            <a:r>
              <a:rPr lang="nl-NL" altLang="nl-NL" sz="2800" dirty="0" err="1"/>
              <a:t>about</a:t>
            </a:r>
            <a:r>
              <a:rPr lang="nl-NL" altLang="nl-NL" sz="2800" dirty="0"/>
              <a:t> Lead: </a:t>
            </a:r>
            <a:br>
              <a:rPr lang="nl-NL" altLang="nl-NL" sz="2800" dirty="0"/>
            </a:br>
            <a:r>
              <a:rPr lang="nl-NL" altLang="nl-NL" sz="1800" i="1" dirty="0"/>
              <a:t>Zaanstad Dutch leaders in lead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6000" dirty="0" err="1"/>
              <a:t>Questions</a:t>
            </a:r>
            <a:r>
              <a:rPr lang="nl-NL" sz="6000" dirty="0"/>
              <a:t> ?</a:t>
            </a:r>
          </a:p>
          <a:p>
            <a:pPr marL="0" indent="0">
              <a:buNone/>
            </a:pPr>
            <a:endParaRPr lang="nl-NL" sz="6000" dirty="0"/>
          </a:p>
          <a:p>
            <a:pPr marL="0" indent="0" defTabSz="280988">
              <a:buNone/>
              <a:tabLst>
                <a:tab pos="1076325" algn="l"/>
              </a:tabLst>
            </a:pPr>
            <a:r>
              <a:rPr lang="nl-NL" dirty="0"/>
              <a:t>Via e-mail:	</a:t>
            </a:r>
            <a:r>
              <a:rPr lang="nl-NL" dirty="0">
                <a:hlinkClick r:id="rId2"/>
              </a:rPr>
              <a:t>Zaanslood@zaanstad.nl</a:t>
            </a:r>
            <a:endParaRPr lang="nl-NL" dirty="0"/>
          </a:p>
          <a:p>
            <a:pPr marL="0" indent="0" defTabSz="249238">
              <a:buNone/>
              <a:tabLst>
                <a:tab pos="1076325" algn="l"/>
              </a:tabLst>
            </a:pPr>
            <a:r>
              <a:rPr lang="nl-NL" dirty="0"/>
              <a:t>Phone:		   Zaanstad  14075</a:t>
            </a:r>
          </a:p>
          <a:p>
            <a:pPr marL="0" indent="0" defTabSz="249238">
              <a:buNone/>
              <a:tabLst>
                <a:tab pos="1076325" algn="l"/>
              </a:tabLst>
            </a:pPr>
            <a:r>
              <a:rPr lang="nl-NL" dirty="0"/>
              <a:t>Internet: 		   www.zaanstad.nl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5250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323528" y="987574"/>
            <a:ext cx="8077200" cy="3528392"/>
          </a:xfrm>
        </p:spPr>
        <p:txBody>
          <a:bodyPr/>
          <a:lstStyle/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en-US" dirty="0"/>
              <a:t>Research confirms that lead (even at low exposure)</a:t>
            </a:r>
          </a:p>
          <a:p>
            <a:pPr marL="0" indent="0">
              <a:buNone/>
            </a:pPr>
            <a:r>
              <a:rPr lang="en-US" dirty="0"/>
              <a:t>leads to an effect on brain development</a:t>
            </a:r>
          </a:p>
          <a:p>
            <a:pPr marL="0" indent="0">
              <a:buNone/>
            </a:pPr>
            <a:r>
              <a:rPr lang="en-US" dirty="0"/>
              <a:t>and to a lower IQ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err="1"/>
              <a:t>Especially</a:t>
            </a:r>
            <a:r>
              <a:rPr lang="nl-NL" dirty="0"/>
              <a:t> </a:t>
            </a:r>
            <a:r>
              <a:rPr lang="nl-NL" dirty="0" err="1"/>
              <a:t>young</a:t>
            </a:r>
            <a:r>
              <a:rPr lang="nl-NL" dirty="0"/>
              <a:t> </a:t>
            </a:r>
            <a:r>
              <a:rPr lang="nl-NL" dirty="0" err="1"/>
              <a:t>children</a:t>
            </a:r>
            <a:r>
              <a:rPr lang="nl-NL" dirty="0"/>
              <a:t> are </a:t>
            </a:r>
            <a:r>
              <a:rPr lang="nl-NL" dirty="0" err="1"/>
              <a:t>sensitive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en-US" dirty="0"/>
              <a:t>RIVM provides behavioral advice for reducing </a:t>
            </a:r>
          </a:p>
          <a:p>
            <a:pPr marL="0" indent="0">
              <a:buNone/>
            </a:pPr>
            <a:r>
              <a:rPr lang="en-US" dirty="0"/>
              <a:t>exposure to contaminated soil</a:t>
            </a:r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RIVM report 2016 </a:t>
            </a:r>
            <a:r>
              <a:rPr lang="nl-NL" dirty="0" err="1"/>
              <a:t>concerning</a:t>
            </a:r>
            <a:r>
              <a:rPr lang="nl-NL" dirty="0"/>
              <a:t> lead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0757">
            <a:off x="6619425" y="1052193"/>
            <a:ext cx="1105422" cy="15636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5333">
            <a:off x="7346441" y="2022934"/>
            <a:ext cx="1176092" cy="145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7484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251520" y="1073962"/>
            <a:ext cx="8359080" cy="33147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Diffuse soil contamination</a:t>
            </a:r>
          </a:p>
          <a:p>
            <a:pPr marL="0" indent="0">
              <a:buNone/>
            </a:pPr>
            <a:r>
              <a:rPr lang="en-US" dirty="0"/>
              <a:t>in old built-up areas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en-US" dirty="0"/>
              <a:t>&gt; intervention value (530 mg/kg)</a:t>
            </a:r>
          </a:p>
          <a:p>
            <a:pPr marL="0" indent="0">
              <a:buNone/>
            </a:pPr>
            <a:r>
              <a:rPr lang="en-US" dirty="0"/>
              <a:t>(in </a:t>
            </a:r>
            <a:r>
              <a:rPr lang="en-US" dirty="0" err="1"/>
              <a:t>Zaanstad</a:t>
            </a:r>
            <a:r>
              <a:rPr lang="en-US" dirty="0"/>
              <a:t> outliers up </a:t>
            </a:r>
          </a:p>
          <a:p>
            <a:pPr marL="0" indent="0">
              <a:buNone/>
            </a:pPr>
            <a:r>
              <a:rPr lang="en-US" dirty="0"/>
              <a:t>to 15,000 mg/kg)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en-US" dirty="0"/>
              <a:t>Sources:</a:t>
            </a:r>
          </a:p>
          <a:p>
            <a:pPr marL="0" indent="0">
              <a:buNone/>
            </a:pPr>
            <a:r>
              <a:rPr lang="en-US" dirty="0"/>
              <a:t>Filling materials</a:t>
            </a:r>
          </a:p>
          <a:p>
            <a:pPr marL="0" indent="0">
              <a:buNone/>
            </a:pPr>
            <a:r>
              <a:rPr lang="en-US" dirty="0"/>
              <a:t>Former white lead industry</a:t>
            </a:r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/>
              <a:t>Diffuse </a:t>
            </a:r>
            <a:r>
              <a:rPr lang="nl-NL" sz="2800" dirty="0" err="1"/>
              <a:t>soil</a:t>
            </a:r>
            <a:r>
              <a:rPr lang="nl-NL" sz="2800" dirty="0"/>
              <a:t> </a:t>
            </a:r>
            <a:r>
              <a:rPr lang="nl-NL" sz="2800" dirty="0" err="1"/>
              <a:t>contamination</a:t>
            </a:r>
            <a:r>
              <a:rPr lang="nl-NL" sz="2800" dirty="0"/>
              <a:t> in Zaanstad</a:t>
            </a:r>
          </a:p>
        </p:txBody>
      </p:sp>
      <p:pic>
        <p:nvPicPr>
          <p:cNvPr id="1026" name="Picture 2" descr="C:\Users\Niese\AppData\Local\Microsoft\Windows\Temporary Internet Files\Content.Outlook\D34O2D46\Lood 436-1450 (lutum 10 en org 10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312448"/>
            <a:ext cx="4001954" cy="300146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www.collectiewijzer.nl/wp-content/uploads/2012/01/dutch-boy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347" y="445312"/>
            <a:ext cx="919016" cy="86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419622"/>
            <a:ext cx="1632537" cy="1072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1532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611560" y="915566"/>
            <a:ext cx="8064896" cy="3744416"/>
          </a:xfrm>
        </p:spPr>
        <p:txBody>
          <a:bodyPr/>
          <a:lstStyle/>
          <a:p>
            <a:pPr marL="180975" indent="-180975"/>
            <a:endParaRPr lang="nl-NL" dirty="0"/>
          </a:p>
          <a:p>
            <a:pPr marL="180975" indent="-180975"/>
            <a:r>
              <a:rPr lang="en-US" dirty="0"/>
              <a:t>Communication: Lead campaign (from 2016)</a:t>
            </a:r>
          </a:p>
          <a:p>
            <a:pPr marL="180975" indent="-180975"/>
            <a:r>
              <a:rPr lang="en-US" dirty="0"/>
              <a:t>Prioritize </a:t>
            </a:r>
            <a:r>
              <a:rPr lang="en-US" dirty="0" err="1"/>
              <a:t>neighbourhoods</a:t>
            </a:r>
            <a:r>
              <a:rPr lang="en-US" dirty="0"/>
              <a:t> based on expected </a:t>
            </a:r>
          </a:p>
          <a:p>
            <a:pPr marL="0" indent="0">
              <a:buNone/>
            </a:pPr>
            <a:r>
              <a:rPr lang="en-US" dirty="0"/>
              <a:t>   lead levels and demographics</a:t>
            </a:r>
          </a:p>
          <a:p>
            <a:pPr marL="180975" indent="-180975"/>
            <a:r>
              <a:rPr lang="en-US" dirty="0"/>
              <a:t>Soil research in vegetable gardens and playgrounds</a:t>
            </a:r>
          </a:p>
          <a:p>
            <a:pPr marL="0" indent="0">
              <a:buNone/>
            </a:pPr>
            <a:r>
              <a:rPr lang="en-US" dirty="0"/>
              <a:t>   in public and school areas (2016-2018)</a:t>
            </a:r>
          </a:p>
          <a:p>
            <a:pPr marL="180975" indent="-180975"/>
            <a:r>
              <a:rPr lang="en-US" dirty="0"/>
              <a:t>Soil research at private households (from 2018),</a:t>
            </a:r>
          </a:p>
          <a:p>
            <a:pPr marL="0" indent="0">
              <a:buNone/>
            </a:pPr>
            <a:r>
              <a:rPr lang="en-US" dirty="0"/>
              <a:t>   workload approximately 17,500 households</a:t>
            </a:r>
          </a:p>
          <a:p>
            <a:pPr marL="180975" indent="-180975"/>
            <a:r>
              <a:rPr lang="en-US" dirty="0"/>
              <a:t>Carrying out soil remediation</a:t>
            </a:r>
          </a:p>
          <a:p>
            <a:pPr marL="180975" indent="-180975"/>
            <a:r>
              <a:rPr lang="en-US" dirty="0"/>
              <a:t>Project fully financed by Dutch government</a:t>
            </a:r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/>
              <a:t> </a:t>
            </a:r>
            <a:r>
              <a:rPr lang="en-US" sz="2400" dirty="0"/>
              <a:t>Approach diffuse lead by </a:t>
            </a:r>
            <a:r>
              <a:rPr lang="en-US" sz="2400" dirty="0" err="1"/>
              <a:t>Zaanstad</a:t>
            </a:r>
            <a:endParaRPr lang="nl-NL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210562"/>
            <a:ext cx="2376264" cy="3229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361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Prioritize</a:t>
            </a:r>
            <a:r>
              <a:rPr lang="nl-NL" dirty="0"/>
              <a:t> </a:t>
            </a:r>
            <a:r>
              <a:rPr lang="nl-NL" dirty="0" err="1"/>
              <a:t>neighbourhoods</a:t>
            </a:r>
            <a:r>
              <a:rPr lang="nl-NL" dirty="0"/>
              <a:t> 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/>
          <a:srcRect l="13324" t="21941" r="16533" b="14444"/>
          <a:stretch/>
        </p:blipFill>
        <p:spPr>
          <a:xfrm>
            <a:off x="4391472" y="1707654"/>
            <a:ext cx="4752528" cy="2424496"/>
          </a:xfrm>
          <a:prstGeom prst="rect">
            <a:avLst/>
          </a:prstGeom>
        </p:spPr>
      </p:pic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222" t="19551" r="14462" b="19622"/>
          <a:stretch/>
        </p:blipFill>
        <p:spPr>
          <a:xfrm>
            <a:off x="107504" y="1059582"/>
            <a:ext cx="4968552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239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311224" y="1059582"/>
            <a:ext cx="8077200" cy="3314700"/>
          </a:xfrm>
        </p:spPr>
        <p:txBody>
          <a:bodyPr/>
          <a:lstStyle/>
          <a:p>
            <a:pPr marL="180975" indent="-180975"/>
            <a:r>
              <a:rPr lang="en-US" dirty="0"/>
              <a:t>Posters and flyers at locations where parents come with young children</a:t>
            </a:r>
          </a:p>
          <a:p>
            <a:pPr marL="180975" indent="-180975"/>
            <a:r>
              <a:rPr lang="en-US" dirty="0"/>
              <a:t>Presentations at </a:t>
            </a:r>
            <a:r>
              <a:rPr lang="en-US" dirty="0" err="1"/>
              <a:t>neighbourhood</a:t>
            </a:r>
            <a:r>
              <a:rPr lang="en-US" dirty="0"/>
              <a:t> evenings</a:t>
            </a:r>
          </a:p>
          <a:p>
            <a:pPr marL="180975" indent="-180975"/>
            <a:r>
              <a:rPr lang="en-US" dirty="0"/>
              <a:t>Information provision via web, regional and </a:t>
            </a:r>
          </a:p>
          <a:p>
            <a:pPr marL="0" indent="0">
              <a:buNone/>
            </a:pPr>
            <a:r>
              <a:rPr lang="en-US" dirty="0"/>
              <a:t>   neighborhood newspapers</a:t>
            </a:r>
          </a:p>
          <a:p>
            <a:pPr marL="180975" indent="-180975"/>
            <a:r>
              <a:rPr lang="en-US" dirty="0"/>
              <a:t>Sending letters and flyers</a:t>
            </a:r>
          </a:p>
          <a:p>
            <a:pPr marL="180975" indent="-180975"/>
            <a:r>
              <a:rPr lang="en-US" dirty="0"/>
              <a:t>Walk-in evenings at </a:t>
            </a:r>
            <a:r>
              <a:rPr lang="en-US" dirty="0" err="1"/>
              <a:t>neighbourhood</a:t>
            </a:r>
            <a:r>
              <a:rPr lang="en-US" dirty="0"/>
              <a:t> location</a:t>
            </a:r>
          </a:p>
          <a:p>
            <a:pPr marL="180975" indent="-180975"/>
            <a:r>
              <a:rPr lang="en-US" dirty="0"/>
              <a:t>Personal conversation (talk board) with follow-up </a:t>
            </a:r>
          </a:p>
          <a:p>
            <a:pPr marL="0" indent="0">
              <a:buNone/>
            </a:pPr>
            <a:r>
              <a:rPr lang="en-US" dirty="0"/>
              <a:t>   measures</a:t>
            </a:r>
          </a:p>
          <a:p>
            <a:pPr marL="180975" indent="-180975"/>
            <a:r>
              <a:rPr lang="en-US" dirty="0"/>
              <a:t>Research into the effectiveness of communication </a:t>
            </a:r>
          </a:p>
          <a:p>
            <a:pPr marL="0" indent="0">
              <a:buNone/>
            </a:pPr>
            <a:r>
              <a:rPr lang="en-US" dirty="0"/>
              <a:t>   with RIVM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Communication</a:t>
            </a:r>
          </a:p>
        </p:txBody>
      </p:sp>
      <p:sp>
        <p:nvSpPr>
          <p:cNvPr id="5" name="AutoShape 4" descr="Afbeeldingsresultaat voor bodemonderzoek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87600" y="-8486775"/>
            <a:ext cx="128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l="24406" t="8701" r="41338" b="5200"/>
          <a:stretch/>
        </p:blipFill>
        <p:spPr>
          <a:xfrm>
            <a:off x="6444208" y="1477966"/>
            <a:ext cx="2166392" cy="306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472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 new flyer (2020)</a:t>
            </a: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453" t="13139" r="24339" b="8656"/>
          <a:stretch/>
        </p:blipFill>
        <p:spPr>
          <a:xfrm>
            <a:off x="755576" y="915566"/>
            <a:ext cx="5616624" cy="367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976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Risk toolbox: ‘</a:t>
            </a:r>
            <a:r>
              <a:rPr lang="en-US" dirty="0" err="1"/>
              <a:t>Sanscrit</a:t>
            </a:r>
            <a:r>
              <a:rPr lang="en-US" dirty="0"/>
              <a:t>’ with the use ‘Residential with (vegetable) garden’</a:t>
            </a:r>
          </a:p>
          <a:p>
            <a:r>
              <a:rPr lang="en-US" dirty="0"/>
              <a:t>Lead concentrations</a:t>
            </a:r>
          </a:p>
          <a:p>
            <a:r>
              <a:rPr lang="en-US" dirty="0"/>
              <a:t>Exposure routes</a:t>
            </a:r>
          </a:p>
          <a:p>
            <a:r>
              <a:rPr lang="en-US" dirty="0"/>
              <a:t>Exposure time</a:t>
            </a:r>
          </a:p>
          <a:p>
            <a:r>
              <a:rPr lang="en-US" dirty="0"/>
              <a:t>Bio-availability</a:t>
            </a:r>
          </a:p>
          <a:p>
            <a:r>
              <a:rPr lang="en-US" dirty="0"/>
              <a:t>Prioritization value set by city council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leads to the prioritization value of </a:t>
            </a:r>
            <a:r>
              <a:rPr lang="en-US" dirty="0">
                <a:solidFill>
                  <a:srgbClr val="FF0000"/>
                </a:solidFill>
              </a:rPr>
              <a:t>800 mg/kg </a:t>
            </a:r>
            <a:r>
              <a:rPr lang="en-US" dirty="0"/>
              <a:t>of lead in the soil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Risk assessment</a:t>
            </a:r>
          </a:p>
        </p:txBody>
      </p:sp>
    </p:spTree>
    <p:extLst>
      <p:ext uri="{BB962C8B-B14F-4D97-AF65-F5344CB8AC3E}">
        <p14:creationId xmlns:p14="http://schemas.microsoft.com/office/powerpoint/2010/main" val="3166112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Number</a:t>
            </a:r>
            <a:r>
              <a:rPr lang="nl-NL" dirty="0"/>
              <a:t> of flyers </a:t>
            </a:r>
            <a:r>
              <a:rPr lang="nl-NL" dirty="0" err="1"/>
              <a:t>send</a:t>
            </a:r>
            <a:r>
              <a:rPr lang="nl-NL" dirty="0"/>
              <a:t>: </a:t>
            </a:r>
            <a:r>
              <a:rPr lang="nl-NL" dirty="0" err="1"/>
              <a:t>approximately</a:t>
            </a:r>
            <a:r>
              <a:rPr lang="nl-NL" dirty="0"/>
              <a:t> 25.000</a:t>
            </a:r>
          </a:p>
          <a:p>
            <a:r>
              <a:rPr lang="nl-NL" dirty="0" err="1"/>
              <a:t>Currently</a:t>
            </a:r>
            <a:r>
              <a:rPr lang="nl-NL" dirty="0"/>
              <a:t> </a:t>
            </a:r>
            <a:r>
              <a:rPr lang="nl-NL" dirty="0" err="1"/>
              <a:t>investigated</a:t>
            </a:r>
            <a:r>
              <a:rPr lang="nl-NL" dirty="0"/>
              <a:t>: 5.614</a:t>
            </a:r>
          </a:p>
          <a:p>
            <a:r>
              <a:rPr lang="nl-NL" dirty="0" err="1"/>
              <a:t>Currently</a:t>
            </a:r>
            <a:r>
              <a:rPr lang="nl-NL" dirty="0"/>
              <a:t> </a:t>
            </a:r>
            <a:r>
              <a:rPr lang="nl-NL" dirty="0" err="1"/>
              <a:t>remediated</a:t>
            </a:r>
            <a:r>
              <a:rPr lang="nl-NL" dirty="0"/>
              <a:t>: 151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Time frame: </a:t>
            </a:r>
            <a:r>
              <a:rPr lang="nl-NL" dirty="0" err="1"/>
              <a:t>From</a:t>
            </a:r>
            <a:r>
              <a:rPr lang="nl-NL" dirty="0"/>
              <a:t> first letter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succesfull</a:t>
            </a:r>
            <a:r>
              <a:rPr lang="nl-NL" dirty="0"/>
              <a:t> </a:t>
            </a:r>
            <a:r>
              <a:rPr lang="nl-NL" dirty="0" err="1"/>
              <a:t>remediation</a:t>
            </a:r>
            <a:r>
              <a:rPr lang="nl-NL" dirty="0"/>
              <a:t>: 16 </a:t>
            </a:r>
            <a:r>
              <a:rPr lang="nl-NL" dirty="0" err="1"/>
              <a:t>months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Current</a:t>
            </a:r>
            <a:r>
              <a:rPr lang="nl-NL" dirty="0"/>
              <a:t> </a:t>
            </a:r>
            <a:r>
              <a:rPr lang="nl-NL" dirty="0" err="1"/>
              <a:t>results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/>
          <a:srcRect l="13220" t="51529" r="25282" b="35188"/>
          <a:stretch/>
        </p:blipFill>
        <p:spPr>
          <a:xfrm>
            <a:off x="107504" y="3147814"/>
            <a:ext cx="8890218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059606"/>
      </p:ext>
    </p:extLst>
  </p:cSld>
  <p:clrMapOvr>
    <a:masterClrMapping/>
  </p:clrMapOvr>
</p:sld>
</file>

<file path=ppt/theme/theme1.xml><?xml version="1.0" encoding="utf-8"?>
<a:theme xmlns:a="http://schemas.openxmlformats.org/drawingml/2006/main" name="znstd16-9fotoStadhuisVoorkant">
  <a:themeElements>
    <a:clrScheme name="Zaanstad_GeenFoto 13">
      <a:dk1>
        <a:srgbClr val="000000"/>
      </a:dk1>
      <a:lt1>
        <a:srgbClr val="FFFFFF"/>
      </a:lt1>
      <a:dk2>
        <a:srgbClr val="000000"/>
      </a:dk2>
      <a:lt2>
        <a:srgbClr val="7D6F70"/>
      </a:lt2>
      <a:accent1>
        <a:srgbClr val="00A5C7"/>
      </a:accent1>
      <a:accent2>
        <a:srgbClr val="006E81"/>
      </a:accent2>
      <a:accent3>
        <a:srgbClr val="FFFFFF"/>
      </a:accent3>
      <a:accent4>
        <a:srgbClr val="000000"/>
      </a:accent4>
      <a:accent5>
        <a:srgbClr val="AACFE0"/>
      </a:accent5>
      <a:accent6>
        <a:srgbClr val="006374"/>
      </a:accent6>
      <a:hlink>
        <a:srgbClr val="A8A9A3"/>
      </a:hlink>
      <a:folHlink>
        <a:srgbClr val="BEBEBE"/>
      </a:folHlink>
    </a:clrScheme>
    <a:fontScheme name="Zaanstad_GeenFot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alt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alt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6" charset="-128"/>
          </a:defRPr>
        </a:defPPr>
      </a:lstStyle>
    </a:lnDef>
  </a:objectDefaults>
  <a:extraClrSchemeLst>
    <a:extraClrScheme>
      <a:clrScheme name="Zaanstad_GeenF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anstad_GeenFot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anstad_GeenFot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anstad_GeenFot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anstad_GeenFot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anstad_GeenFot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anstad_GeenFot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anstad_GeenFot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anstad_GeenFot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anstad_GeenFot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anstad_GeenFot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anstad_GeenFot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anstad_GeenFoto 13">
        <a:dk1>
          <a:srgbClr val="000000"/>
        </a:dk1>
        <a:lt1>
          <a:srgbClr val="FFFFFF"/>
        </a:lt1>
        <a:dk2>
          <a:srgbClr val="000000"/>
        </a:dk2>
        <a:lt2>
          <a:srgbClr val="7D6F70"/>
        </a:lt2>
        <a:accent1>
          <a:srgbClr val="00A5C7"/>
        </a:accent1>
        <a:accent2>
          <a:srgbClr val="006E81"/>
        </a:accent2>
        <a:accent3>
          <a:srgbClr val="FFFFFF"/>
        </a:accent3>
        <a:accent4>
          <a:srgbClr val="000000"/>
        </a:accent4>
        <a:accent5>
          <a:srgbClr val="AACFE0"/>
        </a:accent5>
        <a:accent6>
          <a:srgbClr val="006374"/>
        </a:accent6>
        <a:hlink>
          <a:srgbClr val="A8A9A3"/>
        </a:hlink>
        <a:folHlink>
          <a:srgbClr val="BEBE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znstd16-9fotoStadhuisVoorkant</Template>
  <TotalTime>1494</TotalTime>
  <Words>706</Words>
  <Application>Microsoft Office PowerPoint</Application>
  <PresentationFormat>Diavoorstelling (16:9)</PresentationFormat>
  <Paragraphs>113</Paragraphs>
  <Slides>10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2" baseType="lpstr">
      <vt:lpstr>Arial</vt:lpstr>
      <vt:lpstr>znstd16-9fotoStadhuisVoorkant</vt:lpstr>
      <vt:lpstr>Let’s talk about Lead:  Zaanstad Dutch leaders in lead</vt:lpstr>
      <vt:lpstr>RIVM report 2016 concerning lead</vt:lpstr>
      <vt:lpstr>Diffuse soil contamination in Zaanstad</vt:lpstr>
      <vt:lpstr> Approach diffuse lead by Zaanstad</vt:lpstr>
      <vt:lpstr>Prioritize neighbourhoods </vt:lpstr>
      <vt:lpstr>Communication</vt:lpstr>
      <vt:lpstr>The new flyer (2020)</vt:lpstr>
      <vt:lpstr>Risk assessment</vt:lpstr>
      <vt:lpstr>Current results</vt:lpstr>
      <vt:lpstr> </vt:lpstr>
    </vt:vector>
  </TitlesOfParts>
  <Company>Gemeente Zaanstad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Bodemprogramma en diffuus lood</dc:title>
  <dc:creator>Niesing, Else</dc:creator>
  <cp:lastModifiedBy>Ingrid Van Reijsen</cp:lastModifiedBy>
  <cp:revision>85</cp:revision>
  <cp:lastPrinted>2017-02-23T09:31:06Z</cp:lastPrinted>
  <dcterms:created xsi:type="dcterms:W3CDTF">2016-09-28T12:46:37Z</dcterms:created>
  <dcterms:modified xsi:type="dcterms:W3CDTF">2021-11-23T20:31:32Z</dcterms:modified>
</cp:coreProperties>
</file>