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8"/>
  </p:handoutMasterIdLst>
  <p:sldIdLst>
    <p:sldId id="354" r:id="rId2"/>
    <p:sldId id="370" r:id="rId3"/>
    <p:sldId id="372" r:id="rId4"/>
    <p:sldId id="373" r:id="rId5"/>
    <p:sldId id="374" r:id="rId6"/>
    <p:sldId id="375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7717"/>
    <a:srgbClr val="9A2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252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46" cy="497759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744" y="1"/>
            <a:ext cx="2946345" cy="497759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9FD7C14D-AD11-4EE0-B72C-8B9BB8A0ED18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28881"/>
            <a:ext cx="2946346" cy="497759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744" y="9428881"/>
            <a:ext cx="2946345" cy="497759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9C69D810-528C-4A27-9C69-16B05BECDA2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226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vasives@spw.wallonie.b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5" y="5216787"/>
            <a:ext cx="3338818" cy="1531490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856483" y="2392135"/>
            <a:ext cx="836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Reynoutria</a:t>
            </a:r>
            <a:r>
              <a:rPr lang="nl-NL" sz="28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japonica</a:t>
            </a:r>
            <a:r>
              <a:rPr lang="nl-NL" sz="28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nl-NL" sz="2800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Wallonia</a:t>
            </a:r>
            <a:endParaRPr lang="nl-NL" sz="28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28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0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: </a:t>
            </a:r>
            <a:r>
              <a:rPr lang="nl-NL" sz="2000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Japanese</a:t>
            </a:r>
            <a:r>
              <a:rPr lang="nl-NL" sz="20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Knotweed</a:t>
            </a:r>
          </a:p>
          <a:p>
            <a:r>
              <a:rPr lang="nl-NL" sz="20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 : </a:t>
            </a:r>
            <a:r>
              <a:rPr lang="nl-NL" sz="2000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Renouée</a:t>
            </a:r>
            <a:r>
              <a:rPr lang="nl-NL" sz="20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du Japon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069393" y="6440500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>
                <a:solidFill>
                  <a:schemeClr val="accent2">
                    <a:lumMod val="50000"/>
                  </a:schemeClr>
                </a:solidFill>
              </a:rPr>
              <a:t>June 10, 2022</a:t>
            </a:r>
          </a:p>
        </p:txBody>
      </p:sp>
      <p:pic>
        <p:nvPicPr>
          <p:cNvPr id="9" name="Image 8" descr="Une image contenant arbre, extérieur, terrain, plante&#10;&#10;Description générée automatiquement">
            <a:extLst>
              <a:ext uri="{FF2B5EF4-FFF2-40B4-BE49-F238E27FC236}">
                <a16:creationId xmlns:a16="http://schemas.microsoft.com/office/drawing/2014/main" id="{2EF5445F-63A9-0910-9E22-5EB93CA01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738" y="3169758"/>
            <a:ext cx="3750366" cy="28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5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47" y="379411"/>
            <a:ext cx="743776" cy="719390"/>
          </a:xfrm>
          <a:prstGeom prst="rect">
            <a:avLst/>
          </a:prstGeom>
        </p:spPr>
      </p:pic>
      <p:sp>
        <p:nvSpPr>
          <p:cNvPr id="12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114984" y="378352"/>
            <a:ext cx="8769795" cy="814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>
              <a:defRPr/>
            </a:pPr>
            <a:r>
              <a:rPr lang="fr-BE" sz="2400" b="1" dirty="0" err="1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Japanese</a:t>
            </a:r>
            <a:r>
              <a:rPr lang="fr-BE" sz="24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 </a:t>
            </a:r>
            <a:r>
              <a:rPr lang="fr-BE" sz="2400" b="1" dirty="0" err="1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Knotweed</a:t>
            </a:r>
            <a:r>
              <a:rPr lang="fr-BE" sz="24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 in </a:t>
            </a:r>
            <a:r>
              <a:rPr lang="fr-BE" sz="2400" b="1" dirty="0" err="1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Wallonia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67D6C8-A71A-470F-EE4C-10A49D557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624" y="1234076"/>
            <a:ext cx="1466850" cy="15335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755ACD9-EF6C-03F8-2377-47F7A269D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33568"/>
            <a:ext cx="3287992" cy="328799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C95FC75-7150-4DBB-744A-C6C441989237}"/>
              </a:ext>
            </a:extLst>
          </p:cNvPr>
          <p:cNvSpPr txBox="1"/>
          <p:nvPr/>
        </p:nvSpPr>
        <p:spPr>
          <a:xfrm>
            <a:off x="752835" y="1747060"/>
            <a:ext cx="5127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chemeClr val="accent1">
                    <a:lumMod val="50000"/>
                  </a:schemeClr>
                </a:solidFill>
              </a:rPr>
              <a:t>Invasive Alien </a:t>
            </a:r>
            <a:r>
              <a:rPr lang="fr-BE" sz="2400" dirty="0" err="1">
                <a:solidFill>
                  <a:schemeClr val="accent1">
                    <a:lumMod val="50000"/>
                  </a:schemeClr>
                </a:solidFill>
              </a:rPr>
              <a:t>Species</a:t>
            </a:r>
            <a:r>
              <a:rPr lang="fr-B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accent1">
                    <a:lumMod val="50000"/>
                  </a:schemeClr>
                </a:solidFill>
              </a:rPr>
              <a:t>managed</a:t>
            </a:r>
            <a:r>
              <a:rPr lang="fr-BE" sz="2400" dirty="0">
                <a:solidFill>
                  <a:schemeClr val="accent1">
                    <a:lumMod val="50000"/>
                  </a:schemeClr>
                </a:solidFill>
              </a:rPr>
              <a:t> by 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4E9BFA-AD7A-8407-8672-50019287969A}"/>
              </a:ext>
            </a:extLst>
          </p:cNvPr>
          <p:cNvSpPr txBox="1"/>
          <p:nvPr/>
        </p:nvSpPr>
        <p:spPr>
          <a:xfrm>
            <a:off x="878625" y="2367650"/>
            <a:ext cx="4875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fr-BE" i="1" dirty="0" err="1">
                <a:solidFill>
                  <a:schemeClr val="accent1">
                    <a:lumMod val="50000"/>
                  </a:schemeClr>
                </a:solidFill>
              </a:rPr>
              <a:t>interdepartmental</a:t>
            </a:r>
            <a:r>
              <a:rPr lang="fr-BE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i="1" dirty="0" err="1">
                <a:solidFill>
                  <a:schemeClr val="accent1">
                    <a:lumMod val="50000"/>
                  </a:schemeClr>
                </a:solidFill>
              </a:rPr>
              <a:t>cell</a:t>
            </a:r>
            <a:r>
              <a:rPr lang="fr-BE" i="1" dirty="0">
                <a:solidFill>
                  <a:schemeClr val="accent1">
                    <a:lumMod val="50000"/>
                  </a:schemeClr>
                </a:solidFill>
              </a:rPr>
              <a:t> on invasive </a:t>
            </a:r>
            <a:r>
              <a:rPr lang="fr-BE" i="1" dirty="0" err="1">
                <a:solidFill>
                  <a:schemeClr val="accent1">
                    <a:lumMod val="50000"/>
                  </a:schemeClr>
                </a:solidFill>
              </a:rPr>
              <a:t>species</a:t>
            </a:r>
            <a:r>
              <a:rPr lang="fr-BE" i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C38624A-5C21-3D66-1955-A4B070DD0757}"/>
              </a:ext>
            </a:extLst>
          </p:cNvPr>
          <p:cNvSpPr txBox="1"/>
          <p:nvPr/>
        </p:nvSpPr>
        <p:spPr>
          <a:xfrm>
            <a:off x="1599791" y="4210756"/>
            <a:ext cx="301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invasives@spw.wallonie.be</a:t>
            </a:r>
            <a:r>
              <a:rPr lang="fr-BE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Flèche droite 13">
            <a:extLst>
              <a:ext uri="{FF2B5EF4-FFF2-40B4-BE49-F238E27FC236}">
                <a16:creationId xmlns:a16="http://schemas.microsoft.com/office/drawing/2014/main" id="{DA57BC56-2BE3-E87D-D4A6-21192C5B49AD}"/>
              </a:ext>
            </a:extLst>
          </p:cNvPr>
          <p:cNvSpPr/>
          <p:nvPr/>
        </p:nvSpPr>
        <p:spPr>
          <a:xfrm>
            <a:off x="947742" y="4398172"/>
            <a:ext cx="353961" cy="4571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863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47" y="379411"/>
            <a:ext cx="743776" cy="719390"/>
          </a:xfrm>
          <a:prstGeom prst="rect">
            <a:avLst/>
          </a:prstGeom>
        </p:spPr>
      </p:pic>
      <p:sp>
        <p:nvSpPr>
          <p:cNvPr id="12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114984" y="378352"/>
            <a:ext cx="8769795" cy="814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>
              <a:defRPr/>
            </a:pPr>
            <a:r>
              <a:rPr lang="fr-BE" sz="2400" b="1" dirty="0" err="1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Japanese</a:t>
            </a:r>
            <a:r>
              <a:rPr lang="fr-BE" sz="24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 </a:t>
            </a:r>
            <a:r>
              <a:rPr lang="fr-BE" sz="2400" b="1" dirty="0" err="1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Knotweed</a:t>
            </a:r>
            <a:r>
              <a:rPr lang="fr-BE" sz="24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 in </a:t>
            </a:r>
            <a:r>
              <a:rPr lang="fr-BE" sz="2400" b="1" dirty="0" err="1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Wallonia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C017486-648C-8094-F84E-A9DB6F08A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23" y="1963141"/>
            <a:ext cx="6667500" cy="9810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FD3126-1173-7684-AB0A-8A917CF8F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23" y="4291126"/>
            <a:ext cx="6858000" cy="11620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5F8CE8E-6DBF-64D1-AC3A-C2A45AB61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734" y="3734453"/>
            <a:ext cx="2516231" cy="2726950"/>
          </a:xfrm>
          <a:prstGeom prst="rect">
            <a:avLst/>
          </a:prstGeom>
        </p:spPr>
      </p:pic>
      <p:sp>
        <p:nvSpPr>
          <p:cNvPr id="11" name="Flèche : droite à entaille 10">
            <a:extLst>
              <a:ext uri="{FF2B5EF4-FFF2-40B4-BE49-F238E27FC236}">
                <a16:creationId xmlns:a16="http://schemas.microsoft.com/office/drawing/2014/main" id="{2DBCDAF6-7F8A-DC82-3307-3F84C7F2CF16}"/>
              </a:ext>
            </a:extLst>
          </p:cNvPr>
          <p:cNvSpPr/>
          <p:nvPr/>
        </p:nvSpPr>
        <p:spPr>
          <a:xfrm rot="5400000">
            <a:off x="4379450" y="3429656"/>
            <a:ext cx="489308" cy="337123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Flèche : droite à entaille 13">
            <a:extLst>
              <a:ext uri="{FF2B5EF4-FFF2-40B4-BE49-F238E27FC236}">
                <a16:creationId xmlns:a16="http://schemas.microsoft.com/office/drawing/2014/main" id="{08A531A5-ADE5-9EEC-D068-1D2E743CD35E}"/>
              </a:ext>
            </a:extLst>
          </p:cNvPr>
          <p:cNvSpPr/>
          <p:nvPr/>
        </p:nvSpPr>
        <p:spPr>
          <a:xfrm>
            <a:off x="6563850" y="5681193"/>
            <a:ext cx="489308" cy="337123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73F83EF-52CA-5338-7FCA-82EBD07BB5FB}"/>
              </a:ext>
            </a:extLst>
          </p:cNvPr>
          <p:cNvSpPr txBox="1"/>
          <p:nvPr/>
        </p:nvSpPr>
        <p:spPr>
          <a:xfrm>
            <a:off x="8523111" y="3920177"/>
            <a:ext cx="17441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7957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47" y="379411"/>
            <a:ext cx="743776" cy="719390"/>
          </a:xfrm>
          <a:prstGeom prst="rect">
            <a:avLst/>
          </a:prstGeom>
        </p:spPr>
      </p:pic>
      <p:sp>
        <p:nvSpPr>
          <p:cNvPr id="12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114984" y="378352"/>
            <a:ext cx="8769795" cy="814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>
              <a:defRPr/>
            </a:pPr>
            <a:r>
              <a:rPr lang="fr-BE" sz="2400" b="1" dirty="0" err="1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Japanese</a:t>
            </a:r>
            <a:r>
              <a:rPr lang="fr-BE" sz="24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 </a:t>
            </a:r>
            <a:r>
              <a:rPr lang="fr-BE" sz="2400" b="1" dirty="0" err="1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Knotweed</a:t>
            </a:r>
            <a:r>
              <a:rPr lang="fr-BE" sz="24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 in </a:t>
            </a:r>
            <a:r>
              <a:rPr lang="fr-BE" sz="2400" b="1" dirty="0" err="1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Wallonia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57472B4-BC7D-3729-0864-7DEA9F92D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51" y="1480580"/>
            <a:ext cx="3373441" cy="47072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D96F04-2CB8-B0B3-73D0-75F378E6B8B6}"/>
              </a:ext>
            </a:extLst>
          </p:cNvPr>
          <p:cNvSpPr/>
          <p:nvPr/>
        </p:nvSpPr>
        <p:spPr>
          <a:xfrm>
            <a:off x="665151" y="1302707"/>
            <a:ext cx="3506016" cy="49728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F85B93-9F7F-4A2F-F1B6-E2CA27C2DED0}"/>
              </a:ext>
            </a:extLst>
          </p:cNvPr>
          <p:cNvSpPr txBox="1"/>
          <p:nvPr/>
        </p:nvSpPr>
        <p:spPr>
          <a:xfrm>
            <a:off x="5705992" y="1307192"/>
            <a:ext cx="3607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dirty="0">
                <a:solidFill>
                  <a:schemeClr val="accent1">
                    <a:lumMod val="50000"/>
                  </a:schemeClr>
                </a:solidFill>
              </a:rPr>
              <a:t>Types of </a:t>
            </a:r>
            <a:r>
              <a:rPr lang="fr-BE" sz="2800" dirty="0" err="1">
                <a:solidFill>
                  <a:schemeClr val="accent1">
                    <a:lumMod val="50000"/>
                  </a:schemeClr>
                </a:solidFill>
              </a:rPr>
              <a:t>measures</a:t>
            </a:r>
            <a:endParaRPr lang="fr-B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434FE18-2C7F-5212-3B1E-4E3C31293866}"/>
              </a:ext>
            </a:extLst>
          </p:cNvPr>
          <p:cNvCxnSpPr/>
          <p:nvPr/>
        </p:nvCxnSpPr>
        <p:spPr>
          <a:xfrm flipH="1">
            <a:off x="4436533" y="2009422"/>
            <a:ext cx="2494845" cy="65475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0E1FC10-7D3D-B645-EC68-46BB7A48841C}"/>
              </a:ext>
            </a:extLst>
          </p:cNvPr>
          <p:cNvCxnSpPr>
            <a:cxnSpLocks/>
          </p:cNvCxnSpPr>
          <p:nvPr/>
        </p:nvCxnSpPr>
        <p:spPr>
          <a:xfrm>
            <a:off x="7049912" y="2009422"/>
            <a:ext cx="0" cy="74393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39AC4461-3EB5-DB39-577F-EA28A2999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089" y="2843188"/>
            <a:ext cx="4136989" cy="38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0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47" y="379411"/>
            <a:ext cx="743776" cy="719390"/>
          </a:xfrm>
          <a:prstGeom prst="rect">
            <a:avLst/>
          </a:prstGeom>
        </p:spPr>
      </p:pic>
      <p:sp>
        <p:nvSpPr>
          <p:cNvPr id="12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114984" y="378352"/>
            <a:ext cx="8769795" cy="814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>
              <a:defRPr/>
            </a:pPr>
            <a:r>
              <a:rPr lang="fr-BE" sz="2400" b="1" dirty="0" err="1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Japanese</a:t>
            </a:r>
            <a:r>
              <a:rPr lang="fr-BE" sz="24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 </a:t>
            </a:r>
            <a:r>
              <a:rPr lang="fr-BE" sz="2400" b="1" dirty="0" err="1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Knotweed</a:t>
            </a:r>
            <a:r>
              <a:rPr lang="fr-BE" sz="24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 in </a:t>
            </a:r>
            <a:r>
              <a:rPr lang="fr-BE" sz="2400" b="1" dirty="0" err="1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Wallonia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95CCEDF-1A34-B678-DBAC-A63110F7F01E}"/>
              </a:ext>
            </a:extLst>
          </p:cNvPr>
          <p:cNvSpPr txBox="1"/>
          <p:nvPr/>
        </p:nvSpPr>
        <p:spPr>
          <a:xfrm>
            <a:off x="1114984" y="1148251"/>
            <a:ext cx="8333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dirty="0">
                <a:solidFill>
                  <a:schemeClr val="accent1">
                    <a:lumMod val="50000"/>
                  </a:schemeClr>
                </a:solidFill>
              </a:rPr>
              <a:t>Fact </a:t>
            </a:r>
            <a:r>
              <a:rPr lang="fr-BE" sz="2800" dirty="0" err="1">
                <a:solidFill>
                  <a:schemeClr val="accent1">
                    <a:lumMod val="50000"/>
                  </a:schemeClr>
                </a:solidFill>
              </a:rPr>
              <a:t>sheets</a:t>
            </a:r>
            <a:r>
              <a:rPr lang="fr-BE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2800" dirty="0" err="1">
                <a:solidFill>
                  <a:schemeClr val="accent1">
                    <a:lumMod val="50000"/>
                  </a:schemeClr>
                </a:solidFill>
              </a:rPr>
              <a:t>detailing</a:t>
            </a:r>
            <a:r>
              <a:rPr lang="fr-BE" sz="2800" dirty="0">
                <a:solidFill>
                  <a:schemeClr val="accent1">
                    <a:lumMod val="50000"/>
                  </a:schemeClr>
                </a:solidFill>
              </a:rPr>
              <a:t> 10 control techniques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A055EFD-C7A6-8014-4478-439E53702945}"/>
              </a:ext>
            </a:extLst>
          </p:cNvPr>
          <p:cNvSpPr txBox="1"/>
          <p:nvPr/>
        </p:nvSpPr>
        <p:spPr>
          <a:xfrm>
            <a:off x="1114984" y="2014556"/>
            <a:ext cx="7267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Early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eradication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Act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 as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soon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 as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knotweeds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become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established</a:t>
            </a:r>
            <a:endParaRPr lang="fr-B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EAD321-5F61-94BB-FA12-4EBD1FF543FA}"/>
              </a:ext>
            </a:extLst>
          </p:cNvPr>
          <p:cNvSpPr txBox="1"/>
          <p:nvPr/>
        </p:nvSpPr>
        <p:spPr>
          <a:xfrm>
            <a:off x="1114984" y="2849948"/>
            <a:ext cx="6101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Localized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elimination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Act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 on the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roots</a:t>
            </a:r>
            <a:endParaRPr lang="fr-B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FADABA5-A517-84F0-B30D-0DB305110641}"/>
              </a:ext>
            </a:extLst>
          </p:cNvPr>
          <p:cNvSpPr txBox="1"/>
          <p:nvPr/>
        </p:nvSpPr>
        <p:spPr>
          <a:xfrm>
            <a:off x="1114984" y="4333590"/>
            <a:ext cx="6101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Attenuation_acting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 on the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airborne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organs</a:t>
            </a:r>
            <a:endParaRPr lang="fr-B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E5728AC-3CBB-1EB0-AA33-94D2A2C42159}"/>
              </a:ext>
            </a:extLst>
          </p:cNvPr>
          <p:cNvSpPr txBox="1"/>
          <p:nvPr/>
        </p:nvSpPr>
        <p:spPr>
          <a:xfrm>
            <a:off x="2012244" y="2419725"/>
            <a:ext cx="6101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management by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manual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uprooting</a:t>
            </a:r>
            <a:endParaRPr lang="fr-B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89734FA-EB7D-5540-05E1-41C0E5BD6DAC}"/>
              </a:ext>
            </a:extLst>
          </p:cNvPr>
          <p:cNvSpPr txBox="1"/>
          <p:nvPr/>
        </p:nvSpPr>
        <p:spPr>
          <a:xfrm>
            <a:off x="2012244" y="3243524"/>
            <a:ext cx="6101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management by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crushing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 and tarpaulin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2E5E6C7-4AC9-0019-8C42-CC2D1E091A0A}"/>
              </a:ext>
            </a:extLst>
          </p:cNvPr>
          <p:cNvSpPr txBox="1"/>
          <p:nvPr/>
        </p:nvSpPr>
        <p:spPr>
          <a:xfrm>
            <a:off x="2012244" y="3573417"/>
            <a:ext cx="6101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management by on-site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burial</a:t>
            </a:r>
            <a:endParaRPr lang="fr-B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081055F-305D-77D3-DF02-908C84C12512}"/>
              </a:ext>
            </a:extLst>
          </p:cNvPr>
          <p:cNvSpPr txBox="1"/>
          <p:nvPr/>
        </p:nvSpPr>
        <p:spPr>
          <a:xfrm>
            <a:off x="2012244" y="3888891"/>
            <a:ext cx="6101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management by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earthwork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 and export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420BB04-A7A7-AD3A-ABDF-150952EAA461}"/>
              </a:ext>
            </a:extLst>
          </p:cNvPr>
          <p:cNvSpPr txBox="1"/>
          <p:nvPr/>
        </p:nvSpPr>
        <p:spPr>
          <a:xfrm>
            <a:off x="2051755" y="4689925"/>
            <a:ext cx="6101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management by tarpaulin cover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59415AE-6772-C13A-9C44-55259FEF08D0}"/>
              </a:ext>
            </a:extLst>
          </p:cNvPr>
          <p:cNvSpPr txBox="1"/>
          <p:nvPr/>
        </p:nvSpPr>
        <p:spPr>
          <a:xfrm>
            <a:off x="2051755" y="4995782"/>
            <a:ext cx="6101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management by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repeated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grubbing</a:t>
            </a:r>
            <a:endParaRPr lang="fr-B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B8317A1-6F45-6D3B-FF42-19196A354C5D}"/>
              </a:ext>
            </a:extLst>
          </p:cNvPr>
          <p:cNvSpPr txBox="1"/>
          <p:nvPr/>
        </p:nvSpPr>
        <p:spPr>
          <a:xfrm>
            <a:off x="2051755" y="5319290"/>
            <a:ext cx="6101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management by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systemic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 herbicide injection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C83AB4C-9E0E-4EED-E4C5-1AD5FA8F16F1}"/>
              </a:ext>
            </a:extLst>
          </p:cNvPr>
          <p:cNvSpPr txBox="1"/>
          <p:nvPr/>
        </p:nvSpPr>
        <p:spPr>
          <a:xfrm>
            <a:off x="2051755" y="5628427"/>
            <a:ext cx="6101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management by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grazing</a:t>
            </a:r>
            <a:endParaRPr lang="fr-B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F661B8E-B67A-9FD3-0186-A975E58C3005}"/>
              </a:ext>
            </a:extLst>
          </p:cNvPr>
          <p:cNvSpPr txBox="1"/>
          <p:nvPr/>
        </p:nvSpPr>
        <p:spPr>
          <a:xfrm>
            <a:off x="2051755" y="5938220"/>
            <a:ext cx="6101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management by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repeated mowing</a:t>
            </a:r>
            <a:endParaRPr lang="fr-B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Flèche : droite à entaille 33">
            <a:extLst>
              <a:ext uri="{FF2B5EF4-FFF2-40B4-BE49-F238E27FC236}">
                <a16:creationId xmlns:a16="http://schemas.microsoft.com/office/drawing/2014/main" id="{7458C00D-87A1-E9EB-3793-2616E20877EB}"/>
              </a:ext>
            </a:extLst>
          </p:cNvPr>
          <p:cNvSpPr/>
          <p:nvPr/>
        </p:nvSpPr>
        <p:spPr>
          <a:xfrm>
            <a:off x="1739899" y="2582997"/>
            <a:ext cx="183445" cy="96728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Flèche : droite à entaille 34">
            <a:extLst>
              <a:ext uri="{FF2B5EF4-FFF2-40B4-BE49-F238E27FC236}">
                <a16:creationId xmlns:a16="http://schemas.microsoft.com/office/drawing/2014/main" id="{3CD9C2CD-B3D8-BB3F-9CBD-B6CEE9AB97F8}"/>
              </a:ext>
            </a:extLst>
          </p:cNvPr>
          <p:cNvSpPr/>
          <p:nvPr/>
        </p:nvSpPr>
        <p:spPr>
          <a:xfrm>
            <a:off x="1755420" y="3410016"/>
            <a:ext cx="183445" cy="96728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Flèche : droite à entaille 35">
            <a:extLst>
              <a:ext uri="{FF2B5EF4-FFF2-40B4-BE49-F238E27FC236}">
                <a16:creationId xmlns:a16="http://schemas.microsoft.com/office/drawing/2014/main" id="{5D1ABB4F-3433-022E-34B2-77268590BF18}"/>
              </a:ext>
            </a:extLst>
          </p:cNvPr>
          <p:cNvSpPr/>
          <p:nvPr/>
        </p:nvSpPr>
        <p:spPr>
          <a:xfrm>
            <a:off x="1755420" y="3732722"/>
            <a:ext cx="183445" cy="96728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Flèche : droite à entaille 36">
            <a:extLst>
              <a:ext uri="{FF2B5EF4-FFF2-40B4-BE49-F238E27FC236}">
                <a16:creationId xmlns:a16="http://schemas.microsoft.com/office/drawing/2014/main" id="{7D007259-C780-6B1D-4634-234E79F862ED}"/>
              </a:ext>
            </a:extLst>
          </p:cNvPr>
          <p:cNvSpPr/>
          <p:nvPr/>
        </p:nvSpPr>
        <p:spPr>
          <a:xfrm>
            <a:off x="1748444" y="4051410"/>
            <a:ext cx="183445" cy="96728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Flèche : droite à entaille 37">
            <a:extLst>
              <a:ext uri="{FF2B5EF4-FFF2-40B4-BE49-F238E27FC236}">
                <a16:creationId xmlns:a16="http://schemas.microsoft.com/office/drawing/2014/main" id="{9D68E805-F3CF-971C-A27C-B2DE9E6EB2E5}"/>
              </a:ext>
            </a:extLst>
          </p:cNvPr>
          <p:cNvSpPr/>
          <p:nvPr/>
        </p:nvSpPr>
        <p:spPr>
          <a:xfrm>
            <a:off x="1739897" y="4851780"/>
            <a:ext cx="183445" cy="96728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Flèche : droite à entaille 38">
            <a:extLst>
              <a:ext uri="{FF2B5EF4-FFF2-40B4-BE49-F238E27FC236}">
                <a16:creationId xmlns:a16="http://schemas.microsoft.com/office/drawing/2014/main" id="{36E6EE1C-B748-A50C-1F8B-87C28F8F16BE}"/>
              </a:ext>
            </a:extLst>
          </p:cNvPr>
          <p:cNvSpPr/>
          <p:nvPr/>
        </p:nvSpPr>
        <p:spPr>
          <a:xfrm>
            <a:off x="1732840" y="5166933"/>
            <a:ext cx="183445" cy="96728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Flèche : droite à entaille 39">
            <a:extLst>
              <a:ext uri="{FF2B5EF4-FFF2-40B4-BE49-F238E27FC236}">
                <a16:creationId xmlns:a16="http://schemas.microsoft.com/office/drawing/2014/main" id="{F9AF9E90-C465-9C69-25EF-E4CDBA81ABB0}"/>
              </a:ext>
            </a:extLst>
          </p:cNvPr>
          <p:cNvSpPr/>
          <p:nvPr/>
        </p:nvSpPr>
        <p:spPr>
          <a:xfrm>
            <a:off x="1732840" y="5501236"/>
            <a:ext cx="183445" cy="96728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Flèche : droite à entaille 40">
            <a:extLst>
              <a:ext uri="{FF2B5EF4-FFF2-40B4-BE49-F238E27FC236}">
                <a16:creationId xmlns:a16="http://schemas.microsoft.com/office/drawing/2014/main" id="{763DAD3F-4FD9-46C8-F148-99DE5E790C5C}"/>
              </a:ext>
            </a:extLst>
          </p:cNvPr>
          <p:cNvSpPr/>
          <p:nvPr/>
        </p:nvSpPr>
        <p:spPr>
          <a:xfrm>
            <a:off x="1739897" y="5812899"/>
            <a:ext cx="183445" cy="96728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Flèche : droite à entaille 41">
            <a:extLst>
              <a:ext uri="{FF2B5EF4-FFF2-40B4-BE49-F238E27FC236}">
                <a16:creationId xmlns:a16="http://schemas.microsoft.com/office/drawing/2014/main" id="{EF280C48-FB03-B9BB-AF9B-5F2F3A98A98B}"/>
              </a:ext>
            </a:extLst>
          </p:cNvPr>
          <p:cNvSpPr/>
          <p:nvPr/>
        </p:nvSpPr>
        <p:spPr>
          <a:xfrm>
            <a:off x="1732840" y="6116016"/>
            <a:ext cx="183445" cy="96728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96C62761-C1D4-4AD1-0CE3-F2F70AF32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869" y="1506910"/>
            <a:ext cx="3328092" cy="47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0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47" y="379411"/>
            <a:ext cx="743776" cy="719390"/>
          </a:xfrm>
          <a:prstGeom prst="rect">
            <a:avLst/>
          </a:prstGeom>
        </p:spPr>
      </p:pic>
      <p:sp>
        <p:nvSpPr>
          <p:cNvPr id="12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114984" y="378352"/>
            <a:ext cx="8769795" cy="814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>
              <a:defRPr/>
            </a:pPr>
            <a:r>
              <a:rPr lang="fr-BE" sz="2400" b="1" dirty="0" err="1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Japanese</a:t>
            </a:r>
            <a:r>
              <a:rPr lang="fr-BE" sz="24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 </a:t>
            </a:r>
            <a:r>
              <a:rPr lang="fr-BE" sz="2400" b="1" dirty="0" err="1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Knotweed</a:t>
            </a:r>
            <a:r>
              <a:rPr lang="fr-BE" sz="24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 in </a:t>
            </a:r>
            <a:r>
              <a:rPr lang="fr-BE" sz="2400" b="1" dirty="0" err="1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Wallonia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F918524-52DA-3D6C-6FDF-77D65F3BF002}"/>
              </a:ext>
            </a:extLst>
          </p:cNvPr>
          <p:cNvGrpSpPr/>
          <p:nvPr/>
        </p:nvGrpSpPr>
        <p:grpSpPr>
          <a:xfrm>
            <a:off x="1351280" y="2166202"/>
            <a:ext cx="6400800" cy="1487190"/>
            <a:chOff x="1341120" y="1820762"/>
            <a:chExt cx="6400800" cy="1487190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42EABC78-64A0-805F-DE6F-F476C61237B0}"/>
                </a:ext>
              </a:extLst>
            </p:cNvPr>
            <p:cNvSpPr txBox="1"/>
            <p:nvPr/>
          </p:nvSpPr>
          <p:spPr>
            <a:xfrm>
              <a:off x="1341120" y="2255520"/>
              <a:ext cx="18564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800" dirty="0" err="1">
                  <a:solidFill>
                    <a:schemeClr val="accent1">
                      <a:lumMod val="50000"/>
                    </a:schemeClr>
                  </a:solidFill>
                </a:rPr>
                <a:t>Research</a:t>
              </a:r>
              <a:r>
                <a:rPr lang="fr-BE" sz="2800" dirty="0">
                  <a:solidFill>
                    <a:schemeClr val="accent1">
                      <a:lumMod val="50000"/>
                    </a:schemeClr>
                  </a:solidFill>
                </a:rPr>
                <a:t> :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4C08F390-BEED-7C71-2B9F-1438B5D665CA}"/>
                </a:ext>
              </a:extLst>
            </p:cNvPr>
            <p:cNvSpPr txBox="1"/>
            <p:nvPr/>
          </p:nvSpPr>
          <p:spPr>
            <a:xfrm>
              <a:off x="3305321" y="1820762"/>
              <a:ext cx="2631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400" dirty="0">
                  <a:solidFill>
                    <a:schemeClr val="accent1">
                      <a:lumMod val="50000"/>
                    </a:schemeClr>
                  </a:solidFill>
                </a:rPr>
                <a:t>CELABOR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FDD5700-BF33-622A-350A-1A3B62C09B61}"/>
                </a:ext>
              </a:extLst>
            </p:cNvPr>
            <p:cNvSpPr txBox="1"/>
            <p:nvPr/>
          </p:nvSpPr>
          <p:spPr>
            <a:xfrm>
              <a:off x="3305321" y="2846287"/>
              <a:ext cx="2631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400" dirty="0" err="1">
                  <a:solidFill>
                    <a:schemeClr val="accent1">
                      <a:lumMod val="50000"/>
                    </a:schemeClr>
                  </a:solidFill>
                </a:rPr>
                <a:t>ISSeP</a:t>
              </a:r>
              <a:endParaRPr lang="fr-BE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5C03061-1F11-E725-593C-49E863F36AE3}"/>
                </a:ext>
              </a:extLst>
            </p:cNvPr>
            <p:cNvSpPr txBox="1"/>
            <p:nvPr/>
          </p:nvSpPr>
          <p:spPr>
            <a:xfrm>
              <a:off x="5712460" y="2384622"/>
              <a:ext cx="20294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BE" sz="2400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Resveratrol</a:t>
              </a:r>
              <a:endParaRPr lang="fr-BE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9204E65E-003B-D444-8D1D-9688127F2E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3531" y="2174240"/>
              <a:ext cx="239909" cy="21038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5F9EC518-EED1-23BF-81E4-006AFF9886F4}"/>
                </a:ext>
              </a:extLst>
            </p:cNvPr>
            <p:cNvCxnSpPr>
              <a:cxnSpLocks/>
            </p:cNvCxnSpPr>
            <p:nvPr/>
          </p:nvCxnSpPr>
          <p:spPr>
            <a:xfrm>
              <a:off x="3153531" y="2754829"/>
              <a:ext cx="239909" cy="21038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lèche : droite à entaille 13">
              <a:extLst>
                <a:ext uri="{FF2B5EF4-FFF2-40B4-BE49-F238E27FC236}">
                  <a16:creationId xmlns:a16="http://schemas.microsoft.com/office/drawing/2014/main" id="{C188F2A0-FC44-54F9-6F61-C46FBFE81BAA}"/>
                </a:ext>
              </a:extLst>
            </p:cNvPr>
            <p:cNvSpPr/>
            <p:nvPr/>
          </p:nvSpPr>
          <p:spPr>
            <a:xfrm>
              <a:off x="4961197" y="2463435"/>
              <a:ext cx="489308" cy="337123"/>
            </a:xfrm>
            <a:prstGeom prst="notched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41283440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735</TotalTime>
  <Words>134</Words>
  <Application>Microsoft Office PowerPoint</Application>
  <PresentationFormat>Grand écran</PresentationFormat>
  <Paragraphs>32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Trebuchet MS</vt:lpstr>
      <vt:lpstr>Verdana</vt:lpstr>
      <vt:lpstr>Wingdings 3</vt:lpstr>
      <vt:lpstr>Facette</vt:lpstr>
      <vt:lpstr>Présentation PowerPoint</vt:lpstr>
      <vt:lpstr>Japanese Knotweed in Wallonia</vt:lpstr>
      <vt:lpstr>Japanese Knotweed in Wallonia</vt:lpstr>
      <vt:lpstr>Japanese Knotweed in Wallonia</vt:lpstr>
      <vt:lpstr>Japanese Knotweed in Wallonia</vt:lpstr>
      <vt:lpstr>Japanese Knotweed in Wallonia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SPAQυE</dc:title>
  <dc:creator>Jean-Frederick JFD. DELIEGE</dc:creator>
  <cp:lastModifiedBy>Pierre DENGIS</cp:lastModifiedBy>
  <cp:revision>216</cp:revision>
  <cp:lastPrinted>2022-06-07T11:26:09Z</cp:lastPrinted>
  <dcterms:created xsi:type="dcterms:W3CDTF">2019-11-29T11:41:59Z</dcterms:created>
  <dcterms:modified xsi:type="dcterms:W3CDTF">2022-06-08T08:33:22Z</dcterms:modified>
</cp:coreProperties>
</file>