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332" r:id="rId3"/>
    <p:sldId id="359" r:id="rId4"/>
    <p:sldId id="306" r:id="rId5"/>
    <p:sldId id="387" r:id="rId6"/>
    <p:sldId id="391" r:id="rId7"/>
    <p:sldId id="358" r:id="rId8"/>
    <p:sldId id="347" r:id="rId9"/>
    <p:sldId id="344" r:id="rId10"/>
    <p:sldId id="278" r:id="rId11"/>
    <p:sldId id="374" r:id="rId12"/>
    <p:sldId id="376" r:id="rId13"/>
    <p:sldId id="328" r:id="rId14"/>
    <p:sldId id="397" r:id="rId15"/>
    <p:sldId id="398" r:id="rId16"/>
    <p:sldId id="399" r:id="rId17"/>
    <p:sldId id="383" r:id="rId18"/>
    <p:sldId id="3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3A4D14-9CA3-45AD-84A3-3C4837205C27}" v="14" dt="2022-05-27T08:37:21.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48" y="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Layland (JKC)" userId="e8be85d5-c31f-41ee-86a9-20f012f4c130" providerId="ADAL" clId="{943A4D14-9CA3-45AD-84A3-3C4837205C27}"/>
    <pc:docChg chg="custSel delSld modSld sldOrd">
      <pc:chgData name="David Layland (JKC)" userId="e8be85d5-c31f-41ee-86a9-20f012f4c130" providerId="ADAL" clId="{943A4D14-9CA3-45AD-84A3-3C4837205C27}" dt="2022-05-26T14:33:10.881" v="225" actId="20577"/>
      <pc:docMkLst>
        <pc:docMk/>
      </pc:docMkLst>
      <pc:sldChg chg="ord">
        <pc:chgData name="David Layland (JKC)" userId="e8be85d5-c31f-41ee-86a9-20f012f4c130" providerId="ADAL" clId="{943A4D14-9CA3-45AD-84A3-3C4837205C27}" dt="2022-05-26T13:59:11.317" v="1"/>
        <pc:sldMkLst>
          <pc:docMk/>
          <pc:sldMk cId="0" sldId="278"/>
        </pc:sldMkLst>
      </pc:sldChg>
      <pc:sldChg chg="addSp modSp mod">
        <pc:chgData name="David Layland (JKC)" userId="e8be85d5-c31f-41ee-86a9-20f012f4c130" providerId="ADAL" clId="{943A4D14-9CA3-45AD-84A3-3C4837205C27}" dt="2022-05-26T14:04:10.010" v="51" actId="1076"/>
        <pc:sldMkLst>
          <pc:docMk/>
          <pc:sldMk cId="0" sldId="332"/>
        </pc:sldMkLst>
        <pc:spChg chg="mod">
          <ac:chgData name="David Layland (JKC)" userId="e8be85d5-c31f-41ee-86a9-20f012f4c130" providerId="ADAL" clId="{943A4D14-9CA3-45AD-84A3-3C4837205C27}" dt="2022-05-26T14:03:35.671" v="45" actId="255"/>
          <ac:spMkLst>
            <pc:docMk/>
            <pc:sldMk cId="0" sldId="332"/>
            <ac:spMk id="6146" creationId="{1E8B3164-50BE-4A5F-3D55-5210DD433F35}"/>
          </ac:spMkLst>
        </pc:spChg>
        <pc:spChg chg="mod">
          <ac:chgData name="David Layland (JKC)" userId="e8be85d5-c31f-41ee-86a9-20f012f4c130" providerId="ADAL" clId="{943A4D14-9CA3-45AD-84A3-3C4837205C27}" dt="2022-05-26T14:03:18.208" v="43" actId="20577"/>
          <ac:spMkLst>
            <pc:docMk/>
            <pc:sldMk cId="0" sldId="332"/>
            <ac:spMk id="6147" creationId="{0E260045-8823-7906-FAD7-14FA0C7D8ED0}"/>
          </ac:spMkLst>
        </pc:spChg>
        <pc:picChg chg="add mod">
          <ac:chgData name="David Layland (JKC)" userId="e8be85d5-c31f-41ee-86a9-20f012f4c130" providerId="ADAL" clId="{943A4D14-9CA3-45AD-84A3-3C4837205C27}" dt="2022-05-26T14:04:10.010" v="51" actId="1076"/>
          <ac:picMkLst>
            <pc:docMk/>
            <pc:sldMk cId="0" sldId="332"/>
            <ac:picMk id="3" creationId="{7BFFB3A7-43AE-C062-799C-3C333D607E67}"/>
          </ac:picMkLst>
        </pc:picChg>
      </pc:sldChg>
      <pc:sldChg chg="modSp mod">
        <pc:chgData name="David Layland (JKC)" userId="e8be85d5-c31f-41ee-86a9-20f012f4c130" providerId="ADAL" clId="{943A4D14-9CA3-45AD-84A3-3C4837205C27}" dt="2022-05-26T14:04:45.198" v="70" actId="20577"/>
        <pc:sldMkLst>
          <pc:docMk/>
          <pc:sldMk cId="0" sldId="344"/>
        </pc:sldMkLst>
        <pc:spChg chg="mod">
          <ac:chgData name="David Layland (JKC)" userId="e8be85d5-c31f-41ee-86a9-20f012f4c130" providerId="ADAL" clId="{943A4D14-9CA3-45AD-84A3-3C4837205C27}" dt="2022-05-26T14:04:45.198" v="70" actId="20577"/>
          <ac:spMkLst>
            <pc:docMk/>
            <pc:sldMk cId="0" sldId="344"/>
            <ac:spMk id="58371" creationId="{9C3A1CC6-8910-1187-12EC-E2C566F703D4}"/>
          </ac:spMkLst>
        </pc:spChg>
      </pc:sldChg>
      <pc:sldChg chg="modSp mod">
        <pc:chgData name="David Layland (JKC)" userId="e8be85d5-c31f-41ee-86a9-20f012f4c130" providerId="ADAL" clId="{943A4D14-9CA3-45AD-84A3-3C4837205C27}" dt="2022-05-26T14:01:25.914" v="5" actId="20577"/>
        <pc:sldMkLst>
          <pc:docMk/>
          <pc:sldMk cId="0" sldId="347"/>
        </pc:sldMkLst>
        <pc:spChg chg="mod">
          <ac:chgData name="David Layland (JKC)" userId="e8be85d5-c31f-41ee-86a9-20f012f4c130" providerId="ADAL" clId="{943A4D14-9CA3-45AD-84A3-3C4837205C27}" dt="2022-05-26T14:01:25.914" v="5" actId="20577"/>
          <ac:spMkLst>
            <pc:docMk/>
            <pc:sldMk cId="0" sldId="347"/>
            <ac:spMk id="46082" creationId="{BE0BC23B-4CDF-119B-A208-CB9D0E08CB24}"/>
          </ac:spMkLst>
        </pc:spChg>
      </pc:sldChg>
      <pc:sldChg chg="modSp mod">
        <pc:chgData name="David Layland (JKC)" userId="e8be85d5-c31f-41ee-86a9-20f012f4c130" providerId="ADAL" clId="{943A4D14-9CA3-45AD-84A3-3C4837205C27}" dt="2022-05-26T14:31:50.740" v="219" actId="1076"/>
        <pc:sldMkLst>
          <pc:docMk/>
          <pc:sldMk cId="0" sldId="358"/>
        </pc:sldMkLst>
        <pc:spChg chg="mod">
          <ac:chgData name="David Layland (JKC)" userId="e8be85d5-c31f-41ee-86a9-20f012f4c130" providerId="ADAL" clId="{943A4D14-9CA3-45AD-84A3-3C4837205C27}" dt="2022-05-26T14:30:31.029" v="143" actId="6549"/>
          <ac:spMkLst>
            <pc:docMk/>
            <pc:sldMk cId="0" sldId="358"/>
            <ac:spMk id="14338" creationId="{F3F36187-DD34-D642-ED03-9A537477D1C9}"/>
          </ac:spMkLst>
        </pc:spChg>
        <pc:spChg chg="mod">
          <ac:chgData name="David Layland (JKC)" userId="e8be85d5-c31f-41ee-86a9-20f012f4c130" providerId="ADAL" clId="{943A4D14-9CA3-45AD-84A3-3C4837205C27}" dt="2022-05-26T14:31:50.740" v="219" actId="1076"/>
          <ac:spMkLst>
            <pc:docMk/>
            <pc:sldMk cId="0" sldId="358"/>
            <ac:spMk id="14339" creationId="{06AAC016-D632-8352-7910-ABF78335E8FB}"/>
          </ac:spMkLst>
        </pc:spChg>
      </pc:sldChg>
      <pc:sldChg chg="ord">
        <pc:chgData name="David Layland (JKC)" userId="e8be85d5-c31f-41ee-86a9-20f012f4c130" providerId="ADAL" clId="{943A4D14-9CA3-45AD-84A3-3C4837205C27}" dt="2022-05-26T14:06:20.812" v="72"/>
        <pc:sldMkLst>
          <pc:docMk/>
          <pc:sldMk cId="0" sldId="374"/>
        </pc:sldMkLst>
      </pc:sldChg>
      <pc:sldChg chg="ord">
        <pc:chgData name="David Layland (JKC)" userId="e8be85d5-c31f-41ee-86a9-20f012f4c130" providerId="ADAL" clId="{943A4D14-9CA3-45AD-84A3-3C4837205C27}" dt="2022-05-26T14:06:20.812" v="72"/>
        <pc:sldMkLst>
          <pc:docMk/>
          <pc:sldMk cId="0" sldId="376"/>
        </pc:sldMkLst>
      </pc:sldChg>
      <pc:sldChg chg="modSp mod">
        <pc:chgData name="David Layland (JKC)" userId="e8be85d5-c31f-41ee-86a9-20f012f4c130" providerId="ADAL" clId="{943A4D14-9CA3-45AD-84A3-3C4837205C27}" dt="2022-05-26T14:33:10.881" v="225" actId="20577"/>
        <pc:sldMkLst>
          <pc:docMk/>
          <pc:sldMk cId="0" sldId="398"/>
        </pc:sldMkLst>
        <pc:spChg chg="mod">
          <ac:chgData name="David Layland (JKC)" userId="e8be85d5-c31f-41ee-86a9-20f012f4c130" providerId="ADAL" clId="{943A4D14-9CA3-45AD-84A3-3C4837205C27}" dt="2022-05-26T14:33:10.881" v="225" actId="20577"/>
          <ac:spMkLst>
            <pc:docMk/>
            <pc:sldMk cId="0" sldId="398"/>
            <ac:spMk id="68611" creationId="{0841F117-B4D7-6214-26B5-8E65D891948D}"/>
          </ac:spMkLst>
        </pc:spChg>
      </pc:sldChg>
      <pc:sldChg chg="del">
        <pc:chgData name="David Layland (JKC)" userId="e8be85d5-c31f-41ee-86a9-20f012f4c130" providerId="ADAL" clId="{943A4D14-9CA3-45AD-84A3-3C4837205C27}" dt="2022-05-26T14:00:31.820" v="2" actId="47"/>
        <pc:sldMkLst>
          <pc:docMk/>
          <pc:sldMk cId="0" sldId="4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5D55C-24D0-490B-B66A-E0BCA498014C}" type="datetimeFigureOut">
              <a:rPr lang="en-GB" smtClean="0"/>
              <a:t>09/06/2022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4649A-B48F-4309-A35E-095F33BBC460}" type="slidenum">
              <a:rPr lang="en-GB" smtClean="0"/>
              <a:t>‹#›</a:t>
            </a:fld>
            <a:endParaRPr lang="en-GB"/>
          </a:p>
        </p:txBody>
      </p:sp>
    </p:spTree>
    <p:extLst>
      <p:ext uri="{BB962C8B-B14F-4D97-AF65-F5344CB8AC3E}">
        <p14:creationId xmlns:p14="http://schemas.microsoft.com/office/powerpoint/2010/main" val="3298285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E3A4D95-2F67-E71B-C01E-C3808E35B555}"/>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8E7E5D86-5F2C-B26D-4D08-342379F6E4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566A3463-F3B6-A1AA-E7AE-DA5236A4F21B}"/>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4E396602-2EFA-3814-0CE2-A14184D703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Home owners wishing to sell their property must fill out a property information form, called a TA6, declaring whether the property or garden is, or has been, affected by the invasive weed.</a:t>
            </a:r>
          </a:p>
          <a:p>
            <a:endParaRPr lang="en-GB" altLang="en-US">
              <a:latin typeface="Arial" panose="020B0604020202020204" pitchFamily="34" charset="0"/>
            </a:endParaRPr>
          </a:p>
          <a:p>
            <a:r>
              <a:rPr lang="en-GB" altLang="en-US">
                <a:latin typeface="Arial" panose="020B0604020202020204" pitchFamily="34" charset="0"/>
              </a:rPr>
              <a:t>But developers and builders are not obliged to complete the form, which was introduced in 2013</a:t>
            </a:r>
          </a:p>
        </p:txBody>
      </p:sp>
    </p:spTree>
    <p:extLst>
      <p:ext uri="{BB962C8B-B14F-4D97-AF65-F5344CB8AC3E}">
        <p14:creationId xmlns:p14="http://schemas.microsoft.com/office/powerpoint/2010/main" val="308679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7B4DD92-A323-2201-BCFE-6F89D6AD08BD}"/>
              </a:ext>
            </a:extLst>
          </p:cNvPr>
          <p:cNvSpPr>
            <a:spLocks noGrp="1" noRot="1" noChangeAspect="1" noChangeArrowheads="1" noTextEdit="1"/>
          </p:cNvSpPr>
          <p:nvPr>
            <p:ph type="sldImg"/>
          </p:nvPr>
        </p:nvSpPr>
        <p:spPr>
          <a:ln/>
        </p:spPr>
      </p:sp>
      <p:sp>
        <p:nvSpPr>
          <p:cNvPr id="126979" name="Notes Placeholder 2">
            <a:extLst>
              <a:ext uri="{FF2B5EF4-FFF2-40B4-BE49-F238E27FC236}">
                <a16:creationId xmlns:a16="http://schemas.microsoft.com/office/drawing/2014/main" id="{8A3C5DDE-23D3-D2D5-EFEC-A3CC0CB398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The original code of practice was wrote by Trevor Renals of EA in 2001. INNSA Code of practice foreword by Trevor  &amp; co-authored by INNSA alongside JKC . The Code contains the most up-to-date advice for those who may encounter, or need to manage, land that is susceptible to or infested with the invasive plant. users can avoid excessive and recurring costs, physical damage to man-man structures, harming the environment and even potential legal action.</a:t>
            </a:r>
          </a:p>
          <a:p>
            <a:endParaRPr lang="en-GB"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18A46B7-B2EF-8319-7D3F-F5085FEFF547}"/>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8B426CEB-4129-C26D-3310-4E867699AD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Philipp Franz von Siebold Victorian Botanist.  Victorians liked to brag/to show off</a:t>
            </a:r>
          </a:p>
          <a:p>
            <a:r>
              <a:rPr lang="en-GB" altLang="en-US">
                <a:latin typeface="Arial" panose="020B0604020202020204" pitchFamily="34" charset="0"/>
              </a:rPr>
              <a:t>Popular on country estates providing ornamental value, as well as cover for game birds. The 20th century demise of many former country estates and the consequent lack of control has allowed invasive species to invade large areas of the British countryside. Von Siebold returned to Europe with over 12,000 foreign plant specimens and quickly established his Royal Society for Encouragement of Horticulture. In 1850 he sent a speculative batch of his plants to Kew Gardens in London. Unwittingly his industriousness sowed a pestilential mistake on the British Isles.</a:t>
            </a:r>
          </a:p>
          <a:p>
            <a:r>
              <a:rPr lang="en-GB" altLang="en-US">
                <a:latin typeface="Arial" panose="020B0604020202020204" pitchFamily="34" charset="0"/>
              </a:rPr>
              <a:t>Neat handwriting in the Kew Inwards Book notes, somewhat sternly, that only six of von Siebold’s plants are thought to be new to the Gardens. One of these is Item 34: ‘Polygonum Sieboldii’, the single female plant that every present day Japanese knotweed plant in Britain is descended from.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438CF7C0-D864-4D3A-5177-034BBF6B9C77}"/>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3113C35E-07C1-F2BB-BFA7-8BA9A1297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First stages March to April– edible.  May to July it starts to take on its distinctive appearance of bamboo like canes with bright shield/heart shaped leaves  Starts Flowering around august – white flowers. November to February established strands of Knotweed die back and no leaves remain. Canes are woody and brittle. Hold up the cane – rhizome straight into ground </a:t>
            </a:r>
          </a:p>
          <a:p>
            <a:r>
              <a:rPr lang="en-GB" altLang="en-US">
                <a:latin typeface="Arial" panose="020B0604020202020204" pitchFamily="34" charset="0"/>
              </a:rPr>
              <a:t>Japanese knotweed has hollow stems with distinct raised nodes that give it the appearance of bamboo, though it is not related. While stems may reach a maximum height of 3–4 m (9.8–13.1 ft) each growing season, it is typical to see much smaller plants in places where they sprout through cracks in the pavement or are repeatedly cut down.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604663E-3252-3F6C-EBE2-32552C32F752}"/>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49BE8A2F-2EA6-4055-DEC1-C1D7894B5D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3 m long 3 inch thick tapering to one inch, it was pulled out of a drain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82A7C7B-8757-C9C8-6D29-D8251B86B63D}"/>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AE56ECE5-96BC-340B-5DEC-76A57C955D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Such damage can be irreversible and destroy many of our national natural treasures. In fact, 30% of the UK's Important Plant Areas have been found to have invasive species in them The ecological impacts after sites have been cleared can be far reaching  - 30 years after Rhododendron cleared land is has not reverted back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14A116F-9634-8B3C-DD95-435E3AF1CBA5}"/>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3F62EC24-7A13-8FF9-5565-AD00834A35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Only the Orkney Isles are exempt Japanese Knotweed </a:t>
            </a:r>
          </a:p>
          <a:p>
            <a:endParaRPr lang="en-GB"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39A4DD94-1A5E-62F9-5EA4-14D19DD97405}"/>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70AE7804-E95F-6964-B396-A0C79D871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Annual Costs – year in year out Government estimate it would </a:t>
            </a:r>
            <a:r>
              <a:rPr lang="en-GB" altLang="en-US">
                <a:solidFill>
                  <a:srgbClr val="FF0000"/>
                </a:solidFill>
                <a:latin typeface="Arial" panose="020B0604020202020204" pitchFamily="34" charset="0"/>
              </a:rPr>
              <a:t>cost £1.5 billion </a:t>
            </a:r>
            <a:r>
              <a:rPr lang="en-GB" altLang="en-US">
                <a:latin typeface="Arial" panose="020B0604020202020204" pitchFamily="34" charset="0"/>
              </a:rPr>
              <a:t>to rid the UK of JK</a:t>
            </a:r>
          </a:p>
          <a:p>
            <a:r>
              <a:rPr lang="en-GB" altLang="en-US">
                <a:latin typeface="Arial" panose="020B0604020202020204" pitchFamily="34" charset="0"/>
              </a:rPr>
              <a:t>2016 the Government said that the cost would be £1.8 billion - £1.29 billion England, £0.25 billion Scotland &amp; £0.13 billion Wales.  Rabbits and JK responsible for the majority of the costs followed by wild oats and brown rats </a:t>
            </a:r>
          </a:p>
          <a:p>
            <a:endParaRPr lang="en-GB"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756E6437-C912-906A-1A45-6AE417EE28B3}"/>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27E9693C-FA2A-CEB1-8A62-A18293FF3D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E53A087D-B2CD-C65D-F8E9-27A9358A4F70}"/>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42582C7C-8376-459E-D471-39CFEBD090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GB" altLang="en-US">
                <a:latin typeface="Arial" panose="020B0604020202020204" pitchFamily="34" charset="0"/>
              </a:rPr>
              <a:t>Under the Wildlife and Countryside act 1981, the law states that it is the legal responsibility of the landowners and developers to ensure that Japanese Knotweed is safely eradicated from contaminated land. Failure to do so in a controlled manner and by a competent specialist will result in prosecution.</a:t>
            </a:r>
          </a:p>
          <a:p>
            <a:pPr marL="171450" indent="-171450">
              <a:buFontTx/>
              <a:buChar char="•"/>
            </a:pPr>
            <a:r>
              <a:rPr lang="en-GB" altLang="en-US">
                <a:latin typeface="Arial" panose="020B0604020202020204" pitchFamily="34" charset="0"/>
              </a:rPr>
              <a:t>Environmental Protection Act 1990 JK is classified as a ‘controlled waste’ and as such is required to be treated under the ‘duty of care’ requirements stipulated under the Environmental Protection Act of 1990. This act states that ‘controlled waste’ should be disposed of by qualified contractors within licensed disposal sites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8F2C2F-607B-B5B5-B45A-FF5B2736B8B0}"/>
              </a:ext>
            </a:extLst>
          </p:cNvPr>
          <p:cNvSpPr>
            <a:spLocks noChangeArrowheads="1"/>
          </p:cNvSpPr>
          <p:nvPr userDrawn="1"/>
        </p:nvSpPr>
        <p:spPr bwMode="auto">
          <a:xfrm>
            <a:off x="0" y="0"/>
            <a:ext cx="12192000" cy="1905000"/>
          </a:xfrm>
          <a:prstGeom prst="rect">
            <a:avLst/>
          </a:prstGeom>
          <a:solidFill>
            <a:schemeClr val="accent2"/>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GB" altLang="en-US" sz="1800" dirty="0"/>
          </a:p>
        </p:txBody>
      </p:sp>
      <p:sp>
        <p:nvSpPr>
          <p:cNvPr id="5" name="Rectangle 1">
            <a:extLst>
              <a:ext uri="{FF2B5EF4-FFF2-40B4-BE49-F238E27FC236}">
                <a16:creationId xmlns:a16="http://schemas.microsoft.com/office/drawing/2014/main" id="{D9DE728B-9A16-A50D-018B-765C21BEB802}"/>
              </a:ext>
            </a:extLst>
          </p:cNvPr>
          <p:cNvSpPr>
            <a:spLocks noChangeArrowheads="1"/>
          </p:cNvSpPr>
          <p:nvPr userDrawn="1"/>
        </p:nvSpPr>
        <p:spPr bwMode="auto">
          <a:xfrm>
            <a:off x="6191251" y="1143000"/>
            <a:ext cx="5666316" cy="369888"/>
          </a:xfrm>
          <a:prstGeom prst="rect">
            <a:avLst/>
          </a:prstGeom>
          <a:noFill/>
          <a:ln>
            <a:noFill/>
          </a:ln>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GB" altLang="en-US" sz="1800" b="1" dirty="0">
                <a:solidFill>
                  <a:srgbClr val="FFFFFF"/>
                </a:solidFill>
                <a:cs typeface="Arial" charset="0"/>
              </a:rPr>
              <a:t>Japanese Knotweed Control Ltd</a:t>
            </a:r>
            <a:endParaRPr lang="en-GB" altLang="en-US" sz="1800" dirty="0"/>
          </a:p>
        </p:txBody>
      </p:sp>
      <p:sp>
        <p:nvSpPr>
          <p:cNvPr id="33794" name="Rectangle 2"/>
          <p:cNvSpPr>
            <a:spLocks noGrp="1" noChangeArrowheads="1"/>
          </p:cNvSpPr>
          <p:nvPr>
            <p:ph type="ctrTitle"/>
          </p:nvPr>
        </p:nvSpPr>
        <p:spPr>
          <a:xfrm>
            <a:off x="914400" y="2133600"/>
            <a:ext cx="10363200" cy="1066800"/>
          </a:xfrm>
        </p:spPr>
        <p:txBody>
          <a:bodyPr/>
          <a:lstStyle>
            <a:lvl1pPr>
              <a:defRPr sz="2100"/>
            </a:lvl1pPr>
          </a:lstStyle>
          <a:p>
            <a:r>
              <a:rPr lang="en-US"/>
              <a:t>Click to edit Master title style</a:t>
            </a:r>
          </a:p>
        </p:txBody>
      </p:sp>
      <p:sp>
        <p:nvSpPr>
          <p:cNvPr id="33795" name="Rectangle 3"/>
          <p:cNvSpPr>
            <a:spLocks noGrp="1" noChangeArrowheads="1"/>
          </p:cNvSpPr>
          <p:nvPr>
            <p:ph type="subTitle" idx="1"/>
          </p:nvPr>
        </p:nvSpPr>
        <p:spPr>
          <a:xfrm>
            <a:off x="914400" y="3276600"/>
            <a:ext cx="10363200" cy="685800"/>
          </a:xfrm>
        </p:spPr>
        <p:txBody>
          <a:bodyPr/>
          <a:lstStyle>
            <a:lvl1pPr marL="0" indent="0">
              <a:buFont typeface="Times" pitchFamily="48" charset="0"/>
              <a:buNone/>
              <a:defRPr sz="1600" b="1">
                <a:solidFill>
                  <a:srgbClr val="6758A6"/>
                </a:solidFill>
              </a:defRPr>
            </a:lvl1pPr>
          </a:lstStyle>
          <a:p>
            <a:r>
              <a:rPr lang="en-US"/>
              <a:t>Click to edit Master subtitle style</a:t>
            </a:r>
          </a:p>
        </p:txBody>
      </p:sp>
    </p:spTree>
    <p:extLst>
      <p:ext uri="{BB962C8B-B14F-4D97-AF65-F5344CB8AC3E}">
        <p14:creationId xmlns:p14="http://schemas.microsoft.com/office/powerpoint/2010/main" val="3244049329"/>
      </p:ext>
    </p:extLst>
  </p:cSld>
  <p:clrMapOvr>
    <a:masterClrMapping/>
  </p:clrMapOvr>
  <p:transition spd="med" advClick="0" advTm="10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60993232"/>
      </p:ext>
    </p:extLst>
  </p:cSld>
  <p:clrMapOvr>
    <a:masterClrMapping/>
  </p:clrMapOvr>
  <p:transition spd="med" advClick="0" advTm="10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743200" cy="5105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685800"/>
            <a:ext cx="80264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85920419"/>
      </p:ext>
    </p:extLst>
  </p:cSld>
  <p:clrMapOvr>
    <a:masterClrMapping/>
  </p:clrMapOvr>
  <p:transition spd="med" advClick="0" advTm="10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 End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B63CA2A-FCCA-5E9B-71AD-72F2D07630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3885" y="1968500"/>
            <a:ext cx="7624233"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910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815F17-71F6-D8C2-9652-487E3DB15859}"/>
              </a:ext>
            </a:extLst>
          </p:cNvPr>
          <p:cNvSpPr>
            <a:spLocks noChangeArrowheads="1"/>
          </p:cNvSpPr>
          <p:nvPr userDrawn="1"/>
        </p:nvSpPr>
        <p:spPr bwMode="auto">
          <a:xfrm>
            <a:off x="0" y="0"/>
            <a:ext cx="12192000" cy="1905000"/>
          </a:xfrm>
          <a:prstGeom prst="rect">
            <a:avLst/>
          </a:prstGeom>
          <a:solidFill>
            <a:schemeClr val="accent2"/>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GB" altLang="en-US" sz="1800" dirty="0"/>
          </a:p>
        </p:txBody>
      </p:sp>
      <p:sp>
        <p:nvSpPr>
          <p:cNvPr id="5" name="Rectangle 1">
            <a:extLst>
              <a:ext uri="{FF2B5EF4-FFF2-40B4-BE49-F238E27FC236}">
                <a16:creationId xmlns:a16="http://schemas.microsoft.com/office/drawing/2014/main" id="{B826FE56-7A35-AE8C-6B31-7073F788F0B5}"/>
              </a:ext>
            </a:extLst>
          </p:cNvPr>
          <p:cNvSpPr>
            <a:spLocks noChangeArrowheads="1"/>
          </p:cNvSpPr>
          <p:nvPr userDrawn="1"/>
        </p:nvSpPr>
        <p:spPr bwMode="auto">
          <a:xfrm>
            <a:off x="6191251" y="1143000"/>
            <a:ext cx="5666316" cy="369888"/>
          </a:xfrm>
          <a:prstGeom prst="rect">
            <a:avLst/>
          </a:prstGeom>
          <a:noFill/>
          <a:ln>
            <a:noFill/>
          </a:ln>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GB" altLang="en-US" sz="1800" b="1" dirty="0">
                <a:solidFill>
                  <a:srgbClr val="FFFFFF"/>
                </a:solidFill>
                <a:cs typeface="Arial" charset="0"/>
              </a:rPr>
              <a:t>Japanese Knotweed Control Ltd</a:t>
            </a:r>
            <a:endParaRPr lang="en-GB" altLang="en-US" sz="1800" dirty="0"/>
          </a:p>
        </p:txBody>
      </p:sp>
      <p:sp>
        <p:nvSpPr>
          <p:cNvPr id="33794" name="Rectangle 2"/>
          <p:cNvSpPr>
            <a:spLocks noGrp="1" noChangeArrowheads="1"/>
          </p:cNvSpPr>
          <p:nvPr>
            <p:ph type="ctrTitle"/>
          </p:nvPr>
        </p:nvSpPr>
        <p:spPr>
          <a:xfrm>
            <a:off x="914400" y="2133600"/>
            <a:ext cx="10363200" cy="1066800"/>
          </a:xfrm>
        </p:spPr>
        <p:txBody>
          <a:bodyPr/>
          <a:lstStyle>
            <a:lvl1pPr>
              <a:defRPr sz="2100"/>
            </a:lvl1pPr>
          </a:lstStyle>
          <a:p>
            <a:r>
              <a:rPr lang="en-US"/>
              <a:t>Click to edit Master title style</a:t>
            </a:r>
          </a:p>
        </p:txBody>
      </p:sp>
      <p:sp>
        <p:nvSpPr>
          <p:cNvPr id="33795" name="Rectangle 3"/>
          <p:cNvSpPr>
            <a:spLocks noGrp="1" noChangeArrowheads="1"/>
          </p:cNvSpPr>
          <p:nvPr>
            <p:ph type="subTitle" idx="1"/>
          </p:nvPr>
        </p:nvSpPr>
        <p:spPr>
          <a:xfrm>
            <a:off x="914400" y="3276600"/>
            <a:ext cx="10363200" cy="685800"/>
          </a:xfrm>
        </p:spPr>
        <p:txBody>
          <a:bodyPr/>
          <a:lstStyle>
            <a:lvl1pPr marL="0" indent="0">
              <a:buFont typeface="Times" pitchFamily="48" charset="0"/>
              <a:buNone/>
              <a:defRPr sz="1600" b="1">
                <a:solidFill>
                  <a:srgbClr val="6758A6"/>
                </a:solidFill>
              </a:defRPr>
            </a:lvl1pPr>
          </a:lstStyle>
          <a:p>
            <a:r>
              <a:rPr lang="en-US"/>
              <a:t>Click to edit Master subtitle style</a:t>
            </a:r>
          </a:p>
        </p:txBody>
      </p:sp>
    </p:spTree>
    <p:extLst>
      <p:ext uri="{BB962C8B-B14F-4D97-AF65-F5344CB8AC3E}">
        <p14:creationId xmlns:p14="http://schemas.microsoft.com/office/powerpoint/2010/main" val="1200364954"/>
      </p:ext>
    </p:extLst>
  </p:cSld>
  <p:clrMapOvr>
    <a:masterClrMapping/>
  </p:clrMapOvr>
  <p:transition spd="med" advClick="0" advTm="10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25714185"/>
      </p:ext>
    </p:extLst>
  </p:cSld>
  <p:clrMapOvr>
    <a:masterClrMapping/>
  </p:clrMapOvr>
  <p:transition spd="med" advClick="0" advTm="10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5813977"/>
      </p:ext>
    </p:extLst>
  </p:cSld>
  <p:clrMapOvr>
    <a:masterClrMapping/>
  </p:clrMapOvr>
  <p:transition spd="med" advClick="0" advTm="10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0"/>
            <a:ext cx="5384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167705"/>
      </p:ext>
    </p:extLst>
  </p:cSld>
  <p:clrMapOvr>
    <a:masterClrMapping/>
  </p:clrMapOvr>
  <p:transition spd="med" advClick="0" advTm="10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52689227"/>
      </p:ext>
    </p:extLst>
  </p:cSld>
  <p:clrMapOvr>
    <a:masterClrMapping/>
  </p:clrMapOvr>
  <p:transition spd="med" advClick="0" advTm="10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65458973"/>
      </p:ext>
    </p:extLst>
  </p:cSld>
  <p:clrMapOvr>
    <a:masterClrMapping/>
  </p:clrMapOvr>
  <p:transition spd="med" advClick="0" advTm="10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65533"/>
      </p:ext>
    </p:extLst>
  </p:cSld>
  <p:clrMapOvr>
    <a:masterClrMapping/>
  </p:clrMapOvr>
  <p:transition spd="med" advClick="0" advTm="10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98283924"/>
      </p:ext>
    </p:extLst>
  </p:cSld>
  <p:clrMapOvr>
    <a:masterClrMapping/>
  </p:clrMapOvr>
  <p:transition spd="med" advClick="0" advTm="10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8451987"/>
      </p:ext>
    </p:extLst>
  </p:cSld>
  <p:clrMapOvr>
    <a:masterClrMapping/>
  </p:clrMapOvr>
  <p:transition spd="med" advClick="0" advTm="10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76874315"/>
      </p:ext>
    </p:extLst>
  </p:cSld>
  <p:clrMapOvr>
    <a:masterClrMapping/>
  </p:clrMapOvr>
  <p:transition spd="med" advClick="0" advTm="10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61563209"/>
      </p:ext>
    </p:extLst>
  </p:cSld>
  <p:clrMapOvr>
    <a:masterClrMapping/>
  </p:clrMapOvr>
  <p:transition spd="med" advClick="0" advTm="10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743200" cy="5105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685800"/>
            <a:ext cx="80264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564253"/>
      </p:ext>
    </p:extLst>
  </p:cSld>
  <p:clrMapOvr>
    <a:masterClrMapping/>
  </p:clrMapOvr>
  <p:transition spd="med" advClick="0" advTm="10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ogo End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EEEAB212-9CCA-2779-0BEF-E8A2B3D80C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3885" y="1968500"/>
            <a:ext cx="7624233"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48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7894719"/>
      </p:ext>
    </p:extLst>
  </p:cSld>
  <p:clrMapOvr>
    <a:masterClrMapping/>
  </p:clrMapOvr>
  <p:transition spd="med" advClick="0" advTm="10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0"/>
            <a:ext cx="5384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35433037"/>
      </p:ext>
    </p:extLst>
  </p:cSld>
  <p:clrMapOvr>
    <a:masterClrMapping/>
  </p:clrMapOvr>
  <p:transition spd="med" advClick="0" advTm="10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87743357"/>
      </p:ext>
    </p:extLst>
  </p:cSld>
  <p:clrMapOvr>
    <a:masterClrMapping/>
  </p:clrMapOvr>
  <p:transition spd="med" advClick="0" advTm="10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58864374"/>
      </p:ext>
    </p:extLst>
  </p:cSld>
  <p:clrMapOvr>
    <a:masterClrMapping/>
  </p:clrMapOvr>
  <p:transition spd="med" advClick="0" advTm="10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506395"/>
      </p:ext>
    </p:extLst>
  </p:cSld>
  <p:clrMapOvr>
    <a:masterClrMapping/>
  </p:clrMapOvr>
  <p:transition spd="med" advClick="0" advTm="10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7269854"/>
      </p:ext>
    </p:extLst>
  </p:cSld>
  <p:clrMapOvr>
    <a:masterClrMapping/>
  </p:clrMapOvr>
  <p:transition spd="med" advClick="0" advTm="10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1940871"/>
      </p:ext>
    </p:extLst>
  </p:cSld>
  <p:clrMapOvr>
    <a:masterClrMapping/>
  </p:clrMapOvr>
  <p:transition spd="med" advClick="0" advTm="10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6C99F6B-A924-2F5A-C028-22C77BCB329D}"/>
              </a:ext>
            </a:extLst>
          </p:cNvPr>
          <p:cNvSpPr>
            <a:spLocks noGrp="1" noChangeArrowheads="1"/>
          </p:cNvSpPr>
          <p:nvPr>
            <p:ph type="title"/>
          </p:nvPr>
        </p:nvSpPr>
        <p:spPr bwMode="auto">
          <a:xfrm>
            <a:off x="609600" y="6858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F834F6D-8EAC-CF03-48FC-FB1448442801}"/>
              </a:ext>
            </a:extLst>
          </p:cNvPr>
          <p:cNvSpPr>
            <a:spLocks noGrp="1" noChangeArrowheads="1"/>
          </p:cNvSpPr>
          <p:nvPr>
            <p:ph type="body" idx="1"/>
          </p:nvPr>
        </p:nvSpPr>
        <p:spPr bwMode="auto">
          <a:xfrm>
            <a:off x="609600" y="1600200"/>
            <a:ext cx="1097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a:p>
            <a:pPr lvl="4"/>
            <a:endParaRPr lang="en-US" altLang="en-US"/>
          </a:p>
        </p:txBody>
      </p:sp>
      <p:sp>
        <p:nvSpPr>
          <p:cNvPr id="1032" name="Rectangle 8">
            <a:extLst>
              <a:ext uri="{FF2B5EF4-FFF2-40B4-BE49-F238E27FC236}">
                <a16:creationId xmlns:a16="http://schemas.microsoft.com/office/drawing/2014/main" id="{0D7BB884-A08C-42F4-F2E0-8BB8B8FD5A49}"/>
              </a:ext>
            </a:extLst>
          </p:cNvPr>
          <p:cNvSpPr>
            <a:spLocks noChangeArrowheads="1"/>
          </p:cNvSpPr>
          <p:nvPr userDrawn="1"/>
        </p:nvSpPr>
        <p:spPr bwMode="auto">
          <a:xfrm>
            <a:off x="0" y="0"/>
            <a:ext cx="12192000" cy="609600"/>
          </a:xfrm>
          <a:prstGeom prst="rect">
            <a:avLst/>
          </a:prstGeom>
          <a:solidFill>
            <a:schemeClr val="accent2"/>
          </a:solidFill>
          <a:ln w="9525">
            <a:noFill/>
            <a:miter lim="800000"/>
            <a:headEnd/>
            <a:tailEnd/>
          </a:ln>
          <a:effectLst/>
        </p:spPr>
        <p:txBody>
          <a:bodyPr wrap="none" anchor="ctr"/>
          <a:lstStyle/>
          <a:p>
            <a:pPr lvl="8" eaLnBrk="0" fontAlgn="base" hangingPunct="0">
              <a:spcBef>
                <a:spcPct val="0"/>
              </a:spcBef>
              <a:spcAft>
                <a:spcPct val="0"/>
              </a:spcAft>
              <a:defRPr/>
            </a:pPr>
            <a:r>
              <a:rPr lang="en-GB" sz="1800" b="1" dirty="0">
                <a:solidFill>
                  <a:srgbClr val="FFFFFF"/>
                </a:solidFill>
                <a:ea typeface="Calibri" pitchFamily="34" charset="0"/>
                <a:cs typeface="Arial" pitchFamily="34" charset="0"/>
              </a:rPr>
              <a:t>                 Japanese Knotweed Control Ltd</a:t>
            </a:r>
            <a:endParaRPr lang="en-GB" sz="1800" dirty="0"/>
          </a:p>
        </p:txBody>
      </p:sp>
      <p:pic>
        <p:nvPicPr>
          <p:cNvPr id="1029" name="Picture 6">
            <a:extLst>
              <a:ext uri="{FF2B5EF4-FFF2-40B4-BE49-F238E27FC236}">
                <a16:creationId xmlns:a16="http://schemas.microsoft.com/office/drawing/2014/main" id="{7C206CEF-65A4-B196-92E4-0C58E398EF1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43934" y="6230938"/>
            <a:ext cx="1631951"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358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advClick="0" advTm="10000">
    <p:random/>
  </p:transition>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195263" indent="-195263" algn="l" rtl="0" eaLnBrk="0" fontAlgn="base" hangingPunct="0">
        <a:spcBef>
          <a:spcPct val="20000"/>
        </a:spcBef>
        <a:spcAft>
          <a:spcPct val="0"/>
        </a:spcAft>
        <a:buClr>
          <a:srgbClr val="6758A6"/>
        </a:buClr>
        <a:buFont typeface="Times" panose="02020603050405020304" pitchFamily="18" charset="0"/>
        <a:buChar char="•"/>
        <a:defRPr sz="2400">
          <a:solidFill>
            <a:schemeClr val="tx1"/>
          </a:solidFill>
          <a:latin typeface="+mn-lt"/>
          <a:ea typeface="+mn-ea"/>
          <a:cs typeface="+mn-cs"/>
        </a:defRPr>
      </a:lvl1pPr>
      <a:lvl2pPr marL="574675" indent="-188913" algn="l" rtl="0" eaLnBrk="0" fontAlgn="base" hangingPunct="0">
        <a:spcBef>
          <a:spcPct val="20000"/>
        </a:spcBef>
        <a:spcAft>
          <a:spcPct val="0"/>
        </a:spcAft>
        <a:buClr>
          <a:srgbClr val="6758A6"/>
        </a:buClr>
        <a:buFont typeface="Times" panose="02020603050405020304" pitchFamily="18" charset="0"/>
        <a:buChar char="•"/>
        <a:defRPr sz="2000">
          <a:solidFill>
            <a:schemeClr val="tx1"/>
          </a:solidFill>
          <a:latin typeface="+mn-lt"/>
        </a:defRPr>
      </a:lvl2pPr>
      <a:lvl3pPr marL="954088" indent="-188913" algn="l" rtl="0" eaLnBrk="0" fontAlgn="base" hangingPunct="0">
        <a:spcBef>
          <a:spcPct val="20000"/>
        </a:spcBef>
        <a:spcAft>
          <a:spcPct val="0"/>
        </a:spcAft>
        <a:buClr>
          <a:srgbClr val="6758A6"/>
        </a:buClr>
        <a:buFont typeface="Times" panose="02020603050405020304" pitchFamily="18" charset="0"/>
        <a:buChar char="•"/>
        <a:defRPr sz="2400">
          <a:solidFill>
            <a:schemeClr val="tx1"/>
          </a:solidFill>
          <a:latin typeface="+mn-lt"/>
        </a:defRPr>
      </a:lvl3pPr>
      <a:lvl4pPr marL="1335088" indent="-190500" algn="l" rtl="0" eaLnBrk="0" fontAlgn="base" hangingPunct="0">
        <a:spcBef>
          <a:spcPct val="20000"/>
        </a:spcBef>
        <a:spcAft>
          <a:spcPct val="0"/>
        </a:spcAft>
        <a:buClr>
          <a:srgbClr val="6758A6"/>
        </a:buClr>
        <a:buFont typeface="Times" panose="02020603050405020304" pitchFamily="18" charset="0"/>
        <a:buChar char="•"/>
        <a:defRPr sz="1600">
          <a:solidFill>
            <a:schemeClr val="tx1"/>
          </a:solidFill>
          <a:latin typeface="+mn-lt"/>
        </a:defRPr>
      </a:lvl4pPr>
      <a:lvl5pPr marL="1714500" indent="-188913" algn="l" rtl="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mn-lt"/>
        </a:defRPr>
      </a:lvl5pPr>
      <a:lvl6pPr marL="2171700" indent="-188913" algn="l" rtl="0" fontAlgn="base">
        <a:spcBef>
          <a:spcPct val="20000"/>
        </a:spcBef>
        <a:spcAft>
          <a:spcPct val="0"/>
        </a:spcAft>
        <a:buClr>
          <a:srgbClr val="6758A6"/>
        </a:buClr>
        <a:buFont typeface="Times" pitchFamily="48" charset="0"/>
        <a:buChar char="•"/>
        <a:defRPr sz="1400">
          <a:solidFill>
            <a:schemeClr val="tx1"/>
          </a:solidFill>
          <a:latin typeface="+mn-lt"/>
        </a:defRPr>
      </a:lvl6pPr>
      <a:lvl7pPr marL="2628900" indent="-188913" algn="l" rtl="0" fontAlgn="base">
        <a:spcBef>
          <a:spcPct val="20000"/>
        </a:spcBef>
        <a:spcAft>
          <a:spcPct val="0"/>
        </a:spcAft>
        <a:buClr>
          <a:srgbClr val="6758A6"/>
        </a:buClr>
        <a:buFont typeface="Times" pitchFamily="48" charset="0"/>
        <a:buChar char="•"/>
        <a:defRPr sz="1400">
          <a:solidFill>
            <a:schemeClr val="tx1"/>
          </a:solidFill>
          <a:latin typeface="+mn-lt"/>
        </a:defRPr>
      </a:lvl7pPr>
      <a:lvl8pPr marL="3086100" indent="-188913" algn="l" rtl="0" fontAlgn="base">
        <a:spcBef>
          <a:spcPct val="20000"/>
        </a:spcBef>
        <a:spcAft>
          <a:spcPct val="0"/>
        </a:spcAft>
        <a:buClr>
          <a:srgbClr val="6758A6"/>
        </a:buClr>
        <a:buFont typeface="Times" pitchFamily="48" charset="0"/>
        <a:buChar char="•"/>
        <a:defRPr sz="1400">
          <a:solidFill>
            <a:schemeClr val="tx1"/>
          </a:solidFill>
          <a:latin typeface="+mn-lt"/>
        </a:defRPr>
      </a:lvl8pPr>
      <a:lvl9pPr marL="3543300" indent="-188913" algn="l" rtl="0" fontAlgn="base">
        <a:spcBef>
          <a:spcPct val="20000"/>
        </a:spcBef>
        <a:spcAft>
          <a:spcPct val="0"/>
        </a:spcAft>
        <a:buClr>
          <a:srgbClr val="6758A6"/>
        </a:buClr>
        <a:buFont typeface="Times" pitchFamily="48"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8D29E2-3177-368F-2B9B-3DA3799C1D89}"/>
              </a:ext>
            </a:extLst>
          </p:cNvPr>
          <p:cNvSpPr>
            <a:spLocks noGrp="1" noChangeArrowheads="1"/>
          </p:cNvSpPr>
          <p:nvPr>
            <p:ph type="title"/>
          </p:nvPr>
        </p:nvSpPr>
        <p:spPr bwMode="auto">
          <a:xfrm>
            <a:off x="609600" y="6858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E359147-BA5F-D0E1-AEE9-E1199DD0BB53}"/>
              </a:ext>
            </a:extLst>
          </p:cNvPr>
          <p:cNvSpPr>
            <a:spLocks noGrp="1" noChangeArrowheads="1"/>
          </p:cNvSpPr>
          <p:nvPr>
            <p:ph type="body" idx="1"/>
          </p:nvPr>
        </p:nvSpPr>
        <p:spPr bwMode="auto">
          <a:xfrm>
            <a:off x="609600" y="1600200"/>
            <a:ext cx="1097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a:p>
            <a:pPr lvl="4"/>
            <a:endParaRPr lang="en-US" altLang="en-US"/>
          </a:p>
        </p:txBody>
      </p:sp>
      <p:sp>
        <p:nvSpPr>
          <p:cNvPr id="1032" name="Rectangle 8">
            <a:extLst>
              <a:ext uri="{FF2B5EF4-FFF2-40B4-BE49-F238E27FC236}">
                <a16:creationId xmlns:a16="http://schemas.microsoft.com/office/drawing/2014/main" id="{E8A48411-CBBF-2698-7727-728A33E17419}"/>
              </a:ext>
            </a:extLst>
          </p:cNvPr>
          <p:cNvSpPr>
            <a:spLocks noChangeArrowheads="1"/>
          </p:cNvSpPr>
          <p:nvPr userDrawn="1"/>
        </p:nvSpPr>
        <p:spPr bwMode="auto">
          <a:xfrm>
            <a:off x="0" y="0"/>
            <a:ext cx="12192000" cy="609600"/>
          </a:xfrm>
          <a:prstGeom prst="rect">
            <a:avLst/>
          </a:prstGeom>
          <a:solidFill>
            <a:schemeClr val="accent2"/>
          </a:solidFill>
          <a:ln w="9525">
            <a:noFill/>
            <a:miter lim="800000"/>
            <a:headEnd/>
            <a:tailEnd/>
          </a:ln>
          <a:effectLst/>
        </p:spPr>
        <p:txBody>
          <a:bodyPr wrap="none" anchor="ctr"/>
          <a:lstStyle/>
          <a:p>
            <a:pPr lvl="8" eaLnBrk="0" fontAlgn="base" hangingPunct="0">
              <a:spcBef>
                <a:spcPct val="0"/>
              </a:spcBef>
              <a:spcAft>
                <a:spcPct val="0"/>
              </a:spcAft>
              <a:defRPr/>
            </a:pPr>
            <a:r>
              <a:rPr lang="en-GB" sz="1800" b="1" dirty="0">
                <a:solidFill>
                  <a:srgbClr val="FFFFFF"/>
                </a:solidFill>
                <a:ea typeface="Calibri" pitchFamily="34" charset="0"/>
                <a:cs typeface="Arial" pitchFamily="34" charset="0"/>
              </a:rPr>
              <a:t>                 Japanese Knotweed Control Ltd</a:t>
            </a:r>
            <a:endParaRPr lang="en-GB" sz="1800" dirty="0"/>
          </a:p>
        </p:txBody>
      </p:sp>
      <p:pic>
        <p:nvPicPr>
          <p:cNvPr id="1029" name="Picture 6">
            <a:extLst>
              <a:ext uri="{FF2B5EF4-FFF2-40B4-BE49-F238E27FC236}">
                <a16:creationId xmlns:a16="http://schemas.microsoft.com/office/drawing/2014/main" id="{B3D7E0BD-C337-CEE1-C602-9D97FDB20F1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43934" y="6230938"/>
            <a:ext cx="1631951"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5827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med" advClick="0" advTm="10000">
    <p:random/>
  </p:transition>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195263" indent="-195263" algn="l" rtl="0" eaLnBrk="0" fontAlgn="base" hangingPunct="0">
        <a:spcBef>
          <a:spcPct val="20000"/>
        </a:spcBef>
        <a:spcAft>
          <a:spcPct val="0"/>
        </a:spcAft>
        <a:buClr>
          <a:srgbClr val="6758A6"/>
        </a:buClr>
        <a:buFont typeface="Times" panose="02020603050405020304" pitchFamily="18" charset="0"/>
        <a:buChar char="•"/>
        <a:defRPr sz="2400">
          <a:solidFill>
            <a:schemeClr val="tx1"/>
          </a:solidFill>
          <a:latin typeface="+mn-lt"/>
          <a:ea typeface="+mn-ea"/>
          <a:cs typeface="+mn-cs"/>
        </a:defRPr>
      </a:lvl1pPr>
      <a:lvl2pPr marL="574675" indent="-188913" algn="l" rtl="0" eaLnBrk="0" fontAlgn="base" hangingPunct="0">
        <a:spcBef>
          <a:spcPct val="20000"/>
        </a:spcBef>
        <a:spcAft>
          <a:spcPct val="0"/>
        </a:spcAft>
        <a:buClr>
          <a:srgbClr val="6758A6"/>
        </a:buClr>
        <a:buFont typeface="Times" panose="02020603050405020304" pitchFamily="18" charset="0"/>
        <a:buChar char="•"/>
        <a:defRPr sz="2000">
          <a:solidFill>
            <a:schemeClr val="tx1"/>
          </a:solidFill>
          <a:latin typeface="+mn-lt"/>
        </a:defRPr>
      </a:lvl2pPr>
      <a:lvl3pPr marL="954088" indent="-188913" algn="l" rtl="0" eaLnBrk="0" fontAlgn="base" hangingPunct="0">
        <a:spcBef>
          <a:spcPct val="20000"/>
        </a:spcBef>
        <a:spcAft>
          <a:spcPct val="0"/>
        </a:spcAft>
        <a:buClr>
          <a:srgbClr val="6758A6"/>
        </a:buClr>
        <a:buFont typeface="Times" panose="02020603050405020304" pitchFamily="18" charset="0"/>
        <a:buChar char="•"/>
        <a:defRPr sz="2400">
          <a:solidFill>
            <a:schemeClr val="tx1"/>
          </a:solidFill>
          <a:latin typeface="+mn-lt"/>
        </a:defRPr>
      </a:lvl3pPr>
      <a:lvl4pPr marL="1335088" indent="-190500" algn="l" rtl="0" eaLnBrk="0" fontAlgn="base" hangingPunct="0">
        <a:spcBef>
          <a:spcPct val="20000"/>
        </a:spcBef>
        <a:spcAft>
          <a:spcPct val="0"/>
        </a:spcAft>
        <a:buClr>
          <a:srgbClr val="6758A6"/>
        </a:buClr>
        <a:buFont typeface="Times" panose="02020603050405020304" pitchFamily="18" charset="0"/>
        <a:buChar char="•"/>
        <a:defRPr sz="1600">
          <a:solidFill>
            <a:schemeClr val="tx1"/>
          </a:solidFill>
          <a:latin typeface="+mn-lt"/>
        </a:defRPr>
      </a:lvl4pPr>
      <a:lvl5pPr marL="1714500" indent="-188913" algn="l" rtl="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mn-lt"/>
        </a:defRPr>
      </a:lvl5pPr>
      <a:lvl6pPr marL="2171700" indent="-188913" algn="l" rtl="0" fontAlgn="base">
        <a:spcBef>
          <a:spcPct val="20000"/>
        </a:spcBef>
        <a:spcAft>
          <a:spcPct val="0"/>
        </a:spcAft>
        <a:buClr>
          <a:srgbClr val="6758A6"/>
        </a:buClr>
        <a:buFont typeface="Times" pitchFamily="48" charset="0"/>
        <a:buChar char="•"/>
        <a:defRPr sz="1400">
          <a:solidFill>
            <a:schemeClr val="tx1"/>
          </a:solidFill>
          <a:latin typeface="+mn-lt"/>
        </a:defRPr>
      </a:lvl6pPr>
      <a:lvl7pPr marL="2628900" indent="-188913" algn="l" rtl="0" fontAlgn="base">
        <a:spcBef>
          <a:spcPct val="20000"/>
        </a:spcBef>
        <a:spcAft>
          <a:spcPct val="0"/>
        </a:spcAft>
        <a:buClr>
          <a:srgbClr val="6758A6"/>
        </a:buClr>
        <a:buFont typeface="Times" pitchFamily="48" charset="0"/>
        <a:buChar char="•"/>
        <a:defRPr sz="1400">
          <a:solidFill>
            <a:schemeClr val="tx1"/>
          </a:solidFill>
          <a:latin typeface="+mn-lt"/>
        </a:defRPr>
      </a:lvl7pPr>
      <a:lvl8pPr marL="3086100" indent="-188913" algn="l" rtl="0" fontAlgn="base">
        <a:spcBef>
          <a:spcPct val="20000"/>
        </a:spcBef>
        <a:spcAft>
          <a:spcPct val="0"/>
        </a:spcAft>
        <a:buClr>
          <a:srgbClr val="6758A6"/>
        </a:buClr>
        <a:buFont typeface="Times" pitchFamily="48" charset="0"/>
        <a:buChar char="•"/>
        <a:defRPr sz="1400">
          <a:solidFill>
            <a:schemeClr val="tx1"/>
          </a:solidFill>
          <a:latin typeface="+mn-lt"/>
        </a:defRPr>
      </a:lvl8pPr>
      <a:lvl9pPr marL="3543300" indent="-188913" algn="l" rtl="0" fontAlgn="base">
        <a:spcBef>
          <a:spcPct val="20000"/>
        </a:spcBef>
        <a:spcAft>
          <a:spcPct val="0"/>
        </a:spcAft>
        <a:buClr>
          <a:srgbClr val="6758A6"/>
        </a:buClr>
        <a:buFont typeface="Times" pitchFamily="48"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E8B3164-50BE-4A5F-3D55-5210DD433F35}"/>
              </a:ext>
            </a:extLst>
          </p:cNvPr>
          <p:cNvSpPr>
            <a:spLocks noGrp="1" noChangeArrowheads="1"/>
          </p:cNvSpPr>
          <p:nvPr>
            <p:ph type="ctrTitle"/>
          </p:nvPr>
        </p:nvSpPr>
        <p:spPr>
          <a:xfrm>
            <a:off x="1993901" y="3570692"/>
            <a:ext cx="7772400" cy="1066800"/>
          </a:xfrm>
        </p:spPr>
        <p:txBody>
          <a:bodyPr/>
          <a:lstStyle/>
          <a:p>
            <a:pPr algn="ctr" eaLnBrk="1" hangingPunct="1"/>
            <a:r>
              <a:rPr lang="en-GB" altLang="en-US" sz="3200" dirty="0"/>
              <a:t>State of the art in UK</a:t>
            </a:r>
            <a:br>
              <a:rPr lang="en-US" altLang="en-US" dirty="0"/>
            </a:br>
            <a:r>
              <a:rPr lang="en-US" altLang="en-US" dirty="0"/>
              <a:t> </a:t>
            </a:r>
            <a:br>
              <a:rPr lang="en-US" altLang="en-US" dirty="0"/>
            </a:br>
            <a:endParaRPr lang="en-US" altLang="en-US" dirty="0"/>
          </a:p>
        </p:txBody>
      </p:sp>
      <p:sp>
        <p:nvSpPr>
          <p:cNvPr id="6147" name="Rectangle 3">
            <a:extLst>
              <a:ext uri="{FF2B5EF4-FFF2-40B4-BE49-F238E27FC236}">
                <a16:creationId xmlns:a16="http://schemas.microsoft.com/office/drawing/2014/main" id="{0E260045-8823-7906-FAD7-14FA0C7D8ED0}"/>
              </a:ext>
            </a:extLst>
          </p:cNvPr>
          <p:cNvSpPr>
            <a:spLocks noGrp="1" noChangeArrowheads="1"/>
          </p:cNvSpPr>
          <p:nvPr>
            <p:ph type="subTitle" idx="1"/>
          </p:nvPr>
        </p:nvSpPr>
        <p:spPr>
          <a:xfrm>
            <a:off x="2208214" y="4221163"/>
            <a:ext cx="7343775" cy="1008062"/>
          </a:xfrm>
        </p:spPr>
        <p:txBody>
          <a:bodyPr/>
          <a:lstStyle/>
          <a:p>
            <a:pPr algn="ctr" eaLnBrk="1" hangingPunct="1">
              <a:buFont typeface="Times" panose="02020603050405020304" pitchFamily="18" charset="0"/>
              <a:buNone/>
            </a:pPr>
            <a:r>
              <a:rPr lang="en-US" altLang="en-US" dirty="0"/>
              <a:t>Richard </a:t>
            </a:r>
            <a:r>
              <a:rPr lang="en-US" altLang="en-US" dirty="0" err="1"/>
              <a:t>Pormore</a:t>
            </a:r>
            <a:r>
              <a:rPr lang="en-US" altLang="en-US" dirty="0"/>
              <a:t> </a:t>
            </a:r>
          </a:p>
          <a:p>
            <a:pPr algn="ctr" eaLnBrk="1" hangingPunct="1">
              <a:buFont typeface="Times" panose="02020603050405020304" pitchFamily="18" charset="0"/>
              <a:buNone/>
            </a:pPr>
            <a:r>
              <a:rPr lang="en-US" altLang="en-US" dirty="0"/>
              <a:t>Joint Managing Director</a:t>
            </a:r>
          </a:p>
          <a:p>
            <a:pPr algn="ctr" eaLnBrk="1" hangingPunct="1">
              <a:buFont typeface="Times" panose="02020603050405020304" pitchFamily="18" charset="0"/>
              <a:buNone/>
            </a:pPr>
            <a:endParaRPr lang="en-US" altLang="en-US" dirty="0"/>
          </a:p>
          <a:p>
            <a:pPr algn="ctr" eaLnBrk="1" hangingPunct="1">
              <a:buFont typeface="Times" panose="02020603050405020304" pitchFamily="18" charset="0"/>
              <a:buNone/>
            </a:pPr>
            <a:endParaRPr lang="en-US" altLang="en-US" dirty="0"/>
          </a:p>
          <a:p>
            <a:pPr algn="ctr" eaLnBrk="1" hangingPunct="1">
              <a:buFont typeface="Times" panose="02020603050405020304" pitchFamily="18" charset="0"/>
              <a:buNone/>
            </a:pPr>
            <a:endParaRPr lang="en-US" altLang="en-US" dirty="0"/>
          </a:p>
        </p:txBody>
      </p:sp>
      <p:pic>
        <p:nvPicPr>
          <p:cNvPr id="6148" name="Picture 3">
            <a:extLst>
              <a:ext uri="{FF2B5EF4-FFF2-40B4-BE49-F238E27FC236}">
                <a16:creationId xmlns:a16="http://schemas.microsoft.com/office/drawing/2014/main" id="{05958942-DA2C-5488-05A5-F419E9DB8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150" y="5876926"/>
            <a:ext cx="73104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logo&#10;&#10;Description automatically generated">
            <a:extLst>
              <a:ext uri="{FF2B5EF4-FFF2-40B4-BE49-F238E27FC236}">
                <a16:creationId xmlns:a16="http://schemas.microsoft.com/office/drawing/2014/main" id="{7BFFB3A7-43AE-C062-799C-3C333D607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8951" y="1983492"/>
            <a:ext cx="3162300" cy="1447800"/>
          </a:xfrm>
          <a:prstGeom prst="rect">
            <a:avLst/>
          </a:prstGeom>
        </p:spPr>
      </p:pic>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4">
            <a:extLst>
              <a:ext uri="{FF2B5EF4-FFF2-40B4-BE49-F238E27FC236}">
                <a16:creationId xmlns:a16="http://schemas.microsoft.com/office/drawing/2014/main" id="{2E7008BF-49AC-E835-C4B1-ED0CF84DF9B6}"/>
              </a:ext>
            </a:extLst>
          </p:cNvPr>
          <p:cNvSpPr>
            <a:spLocks noGrp="1" noChangeArrowheads="1"/>
          </p:cNvSpPr>
          <p:nvPr>
            <p:ph type="title"/>
          </p:nvPr>
        </p:nvSpPr>
        <p:spPr/>
        <p:txBody>
          <a:bodyPr/>
          <a:lstStyle/>
          <a:p>
            <a:r>
              <a:rPr lang="en-GB" altLang="en-US"/>
              <a:t>The costs of invasive species</a:t>
            </a:r>
          </a:p>
        </p:txBody>
      </p:sp>
      <p:sp>
        <p:nvSpPr>
          <p:cNvPr id="6" name="TextBox 5">
            <a:extLst>
              <a:ext uri="{FF2B5EF4-FFF2-40B4-BE49-F238E27FC236}">
                <a16:creationId xmlns:a16="http://schemas.microsoft.com/office/drawing/2014/main" id="{18898395-732B-96FE-2ABE-A5EEFDDD5588}"/>
              </a:ext>
            </a:extLst>
          </p:cNvPr>
          <p:cNvSpPr txBox="1"/>
          <p:nvPr/>
        </p:nvSpPr>
        <p:spPr>
          <a:xfrm>
            <a:off x="2063751" y="1700214"/>
            <a:ext cx="8208963" cy="6186487"/>
          </a:xfrm>
          <a:prstGeom prst="rect">
            <a:avLst/>
          </a:prstGeom>
          <a:noFill/>
        </p:spPr>
        <p:txBody>
          <a:bodyPr>
            <a:spAutoFit/>
          </a:bodyPr>
          <a:lstStyle/>
          <a:p>
            <a:pPr marL="457200" indent="-457200" fontAlgn="base">
              <a:spcBef>
                <a:spcPct val="0"/>
              </a:spcBef>
              <a:spcAft>
                <a:spcPct val="0"/>
              </a:spcAft>
              <a:buFont typeface="Arial" panose="020B0604020202020204" pitchFamily="34" charset="0"/>
              <a:buChar char="•"/>
              <a:defRPr/>
            </a:pPr>
            <a:r>
              <a:rPr lang="en-GB" sz="3000" b="1" kern="0" dirty="0">
                <a:solidFill>
                  <a:srgbClr val="000000"/>
                </a:solidFill>
                <a:latin typeface="Arial"/>
              </a:rPr>
              <a:t>£1.7 Billion spent every year on controlling invasive species within UK </a:t>
            </a:r>
            <a:r>
              <a:rPr lang="en-GB" sz="2000" b="1" kern="0" dirty="0">
                <a:solidFill>
                  <a:srgbClr val="000000"/>
                </a:solidFill>
                <a:latin typeface="Arial"/>
              </a:rPr>
              <a:t>(Defra 2010)</a:t>
            </a:r>
          </a:p>
          <a:p>
            <a:pPr fontAlgn="base">
              <a:spcBef>
                <a:spcPct val="0"/>
              </a:spcBef>
              <a:spcAft>
                <a:spcPct val="0"/>
              </a:spcAft>
              <a:defRPr/>
            </a:pPr>
            <a:endParaRPr lang="en-GB" sz="2800" b="1" kern="0" dirty="0">
              <a:solidFill>
                <a:srgbClr val="000000"/>
              </a:solidFill>
              <a:latin typeface="Arial"/>
            </a:endParaRPr>
          </a:p>
          <a:p>
            <a:pPr marL="457200" indent="-457200" fontAlgn="base">
              <a:spcBef>
                <a:spcPct val="0"/>
              </a:spcBef>
              <a:spcAft>
                <a:spcPct val="0"/>
              </a:spcAft>
              <a:buFont typeface="Arial" panose="020B0604020202020204" pitchFamily="34" charset="0"/>
              <a:buChar char="•"/>
              <a:defRPr/>
            </a:pPr>
            <a:r>
              <a:rPr lang="en-GB" sz="3000" b="1" kern="0" dirty="0">
                <a:solidFill>
                  <a:srgbClr val="000000"/>
                </a:solidFill>
                <a:latin typeface="Arial"/>
              </a:rPr>
              <a:t>£70 Million on the Olympic site alone</a:t>
            </a:r>
            <a:br>
              <a:rPr lang="en-GB" sz="2000" b="1" kern="0" dirty="0">
                <a:solidFill>
                  <a:srgbClr val="000000"/>
                </a:solidFill>
                <a:latin typeface="Arial"/>
              </a:rPr>
            </a:br>
            <a:r>
              <a:rPr lang="en-GB" sz="2000" b="1" kern="0" dirty="0">
                <a:solidFill>
                  <a:srgbClr val="000000"/>
                </a:solidFill>
                <a:latin typeface="Arial"/>
              </a:rPr>
              <a:t>(RHS Estimate)</a:t>
            </a:r>
          </a:p>
          <a:p>
            <a:pPr marL="457200" indent="-457200" fontAlgn="base">
              <a:spcBef>
                <a:spcPct val="0"/>
              </a:spcBef>
              <a:spcAft>
                <a:spcPct val="0"/>
              </a:spcAft>
              <a:buFont typeface="Arial" panose="020B0604020202020204" pitchFamily="34" charset="0"/>
              <a:buChar char="•"/>
              <a:defRPr/>
            </a:pPr>
            <a:endParaRPr lang="en-GB" sz="2000" b="1" kern="0" dirty="0">
              <a:solidFill>
                <a:srgbClr val="000000"/>
              </a:solidFill>
              <a:latin typeface="Arial"/>
            </a:endParaRPr>
          </a:p>
          <a:p>
            <a:pPr marL="457200" indent="-457200" fontAlgn="base">
              <a:spcBef>
                <a:spcPct val="0"/>
              </a:spcBef>
              <a:spcAft>
                <a:spcPct val="0"/>
              </a:spcAft>
              <a:buFont typeface="Arial" panose="020B0604020202020204" pitchFamily="34" charset="0"/>
              <a:buChar char="•"/>
              <a:defRPr/>
            </a:pPr>
            <a:r>
              <a:rPr lang="en-GB" sz="3000" b="1" kern="0" dirty="0">
                <a:solidFill>
                  <a:srgbClr val="000000"/>
                </a:solidFill>
                <a:latin typeface="Arial"/>
              </a:rPr>
              <a:t>€19.1 Billion per year in Europe.</a:t>
            </a:r>
            <a:br>
              <a:rPr lang="en-GB" sz="3000" b="1" kern="0" dirty="0">
                <a:solidFill>
                  <a:srgbClr val="000000"/>
                </a:solidFill>
                <a:latin typeface="Arial"/>
              </a:rPr>
            </a:br>
            <a:r>
              <a:rPr lang="en-GB" sz="2000" b="1" kern="0" dirty="0">
                <a:solidFill>
                  <a:srgbClr val="000000"/>
                </a:solidFill>
                <a:latin typeface="Arial"/>
              </a:rPr>
              <a:t>(The Institute of European Environmental Policy 2009)</a:t>
            </a:r>
          </a:p>
          <a:p>
            <a:pPr fontAlgn="base">
              <a:spcBef>
                <a:spcPct val="0"/>
              </a:spcBef>
              <a:spcAft>
                <a:spcPct val="0"/>
              </a:spcAft>
              <a:defRPr/>
            </a:pPr>
            <a:br>
              <a:rPr lang="en-GB" sz="3000" b="1" kern="0" dirty="0">
                <a:solidFill>
                  <a:srgbClr val="000000"/>
                </a:solidFill>
                <a:latin typeface="Arial"/>
              </a:rPr>
            </a:br>
            <a:br>
              <a:rPr lang="en-GB" sz="3000" b="1" kern="0" dirty="0">
                <a:solidFill>
                  <a:srgbClr val="000000"/>
                </a:solidFill>
                <a:latin typeface="Arial"/>
              </a:rPr>
            </a:br>
            <a:br>
              <a:rPr lang="en-GB" sz="3000" b="1" kern="0" dirty="0">
                <a:solidFill>
                  <a:srgbClr val="000000"/>
                </a:solidFill>
                <a:latin typeface="Arial"/>
              </a:rPr>
            </a:br>
            <a:br>
              <a:rPr lang="en-GB" sz="3000" b="1" kern="0" dirty="0">
                <a:solidFill>
                  <a:srgbClr val="000000"/>
                </a:solidFill>
                <a:latin typeface="Arial"/>
              </a:rPr>
            </a:br>
            <a:br>
              <a:rPr lang="en-GB" sz="3000" b="1" kern="0" dirty="0">
                <a:solidFill>
                  <a:srgbClr val="000000"/>
                </a:solidFill>
                <a:latin typeface="Arial"/>
              </a:rPr>
            </a:br>
            <a:endParaRPr lang="en-GB" dirty="0">
              <a:solidFill>
                <a:srgbClr val="000000"/>
              </a:solidFill>
              <a:latin typeface="Arial" charset="0"/>
            </a:endParaRPr>
          </a:p>
        </p:txBody>
      </p:sp>
    </p:spTree>
  </p:cSld>
  <p:clrMapOvr>
    <a:masterClrMapping/>
  </p:clrMapOvr>
  <p:transition spd="med" advClick="0" advTm="10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EB927A71-5725-EF97-4A69-7AA469303FB6}"/>
              </a:ext>
            </a:extLst>
          </p:cNvPr>
          <p:cNvSpPr>
            <a:spLocks noGrp="1" noChangeArrowheads="1"/>
          </p:cNvSpPr>
          <p:nvPr>
            <p:ph type="title"/>
          </p:nvPr>
        </p:nvSpPr>
        <p:spPr>
          <a:xfrm>
            <a:off x="1981200" y="685801"/>
            <a:ext cx="8229600" cy="511175"/>
          </a:xfrm>
        </p:spPr>
        <p:txBody>
          <a:bodyPr/>
          <a:lstStyle/>
          <a:p>
            <a:r>
              <a:rPr lang="en-GB" altLang="en-US" sz="2800"/>
              <a:t>Total Annual </a:t>
            </a:r>
            <a:r>
              <a:rPr lang="en-GB" altLang="en-US"/>
              <a:t>Costs</a:t>
            </a:r>
            <a:r>
              <a:rPr lang="en-GB" altLang="en-US" sz="2800"/>
              <a:t> of Japanese Knotweed</a:t>
            </a:r>
          </a:p>
        </p:txBody>
      </p:sp>
      <p:sp>
        <p:nvSpPr>
          <p:cNvPr id="61443" name="Content Placeholder 2">
            <a:extLst>
              <a:ext uri="{FF2B5EF4-FFF2-40B4-BE49-F238E27FC236}">
                <a16:creationId xmlns:a16="http://schemas.microsoft.com/office/drawing/2014/main" id="{ED4D5CEE-607C-0656-B94D-3940A9FA79A0}"/>
              </a:ext>
            </a:extLst>
          </p:cNvPr>
          <p:cNvSpPr>
            <a:spLocks noGrp="1" noChangeArrowheads="1"/>
          </p:cNvSpPr>
          <p:nvPr>
            <p:ph idx="1"/>
          </p:nvPr>
        </p:nvSpPr>
        <p:spPr>
          <a:xfrm>
            <a:off x="1981200" y="1196976"/>
            <a:ext cx="8229600" cy="4594225"/>
          </a:xfrm>
        </p:spPr>
        <p:txBody>
          <a:bodyPr/>
          <a:lstStyle/>
          <a:p>
            <a:pPr>
              <a:buFont typeface="Times" panose="02020603050405020304" pitchFamily="18" charset="0"/>
              <a:buNone/>
            </a:pPr>
            <a:endParaRPr lang="en-GB" altLang="en-US"/>
          </a:p>
          <a:p>
            <a:pPr>
              <a:buFont typeface="Times" panose="02020603050405020304" pitchFamily="18" charset="0"/>
              <a:buNone/>
            </a:pPr>
            <a:endParaRPr lang="en-GB" altLang="en-US"/>
          </a:p>
        </p:txBody>
      </p:sp>
      <p:sp>
        <p:nvSpPr>
          <p:cNvPr id="61444" name="TextBox 2">
            <a:extLst>
              <a:ext uri="{FF2B5EF4-FFF2-40B4-BE49-F238E27FC236}">
                <a16:creationId xmlns:a16="http://schemas.microsoft.com/office/drawing/2014/main" id="{46C4E22D-A46D-DF85-E6FE-D9FE0B234759}"/>
              </a:ext>
            </a:extLst>
          </p:cNvPr>
          <p:cNvSpPr txBox="1">
            <a:spLocks noChangeArrowheads="1"/>
          </p:cNvSpPr>
          <p:nvPr/>
        </p:nvSpPr>
        <p:spPr bwMode="auto">
          <a:xfrm>
            <a:off x="2227264" y="5529263"/>
            <a:ext cx="7489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1pPr>
            <a:lvl2pPr marL="742950" indent="-285750">
              <a:spcBef>
                <a:spcPct val="20000"/>
              </a:spcBef>
              <a:buClr>
                <a:srgbClr val="6758A6"/>
              </a:buClr>
              <a:buFont typeface="Times" panose="02020603050405020304" pitchFamily="18" charset="0"/>
              <a:buChar char="•"/>
              <a:defRPr sz="2000">
                <a:solidFill>
                  <a:schemeClr val="tx1"/>
                </a:solidFill>
                <a:latin typeface="Arial" panose="020B0604020202020204" pitchFamily="34" charset="0"/>
              </a:defRPr>
            </a:lvl2pPr>
            <a:lvl3pPr marL="1143000" indent="-228600">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3pPr>
            <a:lvl4pPr marL="1600200" indent="-228600">
              <a:spcBef>
                <a:spcPct val="20000"/>
              </a:spcBef>
              <a:buClr>
                <a:srgbClr val="6758A6"/>
              </a:buClr>
              <a:buFont typeface="Times"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rgbClr val="6758A6"/>
              </a:buClr>
              <a:buFont typeface="Times" panose="02020603050405020304" pitchFamily="18"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9pPr>
          </a:lstStyle>
          <a:p>
            <a:pPr algn="r" fontAlgn="base">
              <a:spcBef>
                <a:spcPct val="0"/>
              </a:spcBef>
              <a:spcAft>
                <a:spcPct val="0"/>
              </a:spcAft>
              <a:buClrTx/>
              <a:buNone/>
            </a:pPr>
            <a:r>
              <a:rPr lang="en-GB" altLang="en-US" sz="1800">
                <a:solidFill>
                  <a:srgbClr val="000000"/>
                </a:solidFill>
              </a:rPr>
              <a:t>The Economic cost of Invasive Non-Native Species on Great Britain</a:t>
            </a:r>
          </a:p>
          <a:p>
            <a:pPr algn="r" fontAlgn="base">
              <a:spcBef>
                <a:spcPct val="0"/>
              </a:spcBef>
              <a:spcAft>
                <a:spcPct val="0"/>
              </a:spcAft>
              <a:buClrTx/>
              <a:buNone/>
            </a:pPr>
            <a:r>
              <a:rPr lang="en-GB" altLang="en-US" sz="1800">
                <a:solidFill>
                  <a:srgbClr val="000000"/>
                </a:solidFill>
              </a:rPr>
              <a:t>Defra, Nov 2010</a:t>
            </a:r>
          </a:p>
        </p:txBody>
      </p:sp>
      <p:pic>
        <p:nvPicPr>
          <p:cNvPr id="61445" name="Picture 6">
            <a:extLst>
              <a:ext uri="{FF2B5EF4-FFF2-40B4-BE49-F238E27FC236}">
                <a16:creationId xmlns:a16="http://schemas.microsoft.com/office/drawing/2014/main" id="{375A75A6-582E-FA07-322C-249DCCB67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138" y="620714"/>
            <a:ext cx="927100" cy="62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a:extLst>
              <a:ext uri="{FF2B5EF4-FFF2-40B4-BE49-F238E27FC236}">
                <a16:creationId xmlns:a16="http://schemas.microsoft.com/office/drawing/2014/main" id="{DFFE4CC7-31B1-4EA9-7F26-6119AA9AFAB1}"/>
              </a:ext>
            </a:extLst>
          </p:cNvPr>
          <p:cNvGraphicFramePr>
            <a:graphicFrameLocks noGrp="1"/>
          </p:cNvGraphicFramePr>
          <p:nvPr/>
        </p:nvGraphicFramePr>
        <p:xfrm>
          <a:off x="2241551" y="1389064"/>
          <a:ext cx="7123114" cy="3971926"/>
        </p:xfrm>
        <a:graphic>
          <a:graphicData uri="http://schemas.openxmlformats.org/drawingml/2006/table">
            <a:tbl>
              <a:tblPr firstRow="1" firstCol="1" bandRow="1">
                <a:tableStyleId>{5C22544A-7EE6-4342-B048-85BDC9FD1C3A}</a:tableStyleId>
              </a:tblPr>
              <a:tblGrid>
                <a:gridCol w="1465098">
                  <a:extLst>
                    <a:ext uri="{9D8B030D-6E8A-4147-A177-3AD203B41FA5}">
                      <a16:colId xmlns:a16="http://schemas.microsoft.com/office/drawing/2014/main" val="20000"/>
                    </a:ext>
                  </a:extLst>
                </a:gridCol>
                <a:gridCol w="1414504">
                  <a:extLst>
                    <a:ext uri="{9D8B030D-6E8A-4147-A177-3AD203B41FA5}">
                      <a16:colId xmlns:a16="http://schemas.microsoft.com/office/drawing/2014/main" val="20001"/>
                    </a:ext>
                  </a:extLst>
                </a:gridCol>
                <a:gridCol w="1414504">
                  <a:extLst>
                    <a:ext uri="{9D8B030D-6E8A-4147-A177-3AD203B41FA5}">
                      <a16:colId xmlns:a16="http://schemas.microsoft.com/office/drawing/2014/main" val="20002"/>
                    </a:ext>
                  </a:extLst>
                </a:gridCol>
                <a:gridCol w="1414504">
                  <a:extLst>
                    <a:ext uri="{9D8B030D-6E8A-4147-A177-3AD203B41FA5}">
                      <a16:colId xmlns:a16="http://schemas.microsoft.com/office/drawing/2014/main" val="20003"/>
                    </a:ext>
                  </a:extLst>
                </a:gridCol>
                <a:gridCol w="1414504">
                  <a:extLst>
                    <a:ext uri="{9D8B030D-6E8A-4147-A177-3AD203B41FA5}">
                      <a16:colId xmlns:a16="http://schemas.microsoft.com/office/drawing/2014/main" val="20004"/>
                    </a:ext>
                  </a:extLst>
                </a:gridCol>
              </a:tblGrid>
              <a:tr h="335842">
                <a:tc>
                  <a:txBody>
                    <a:bodyPr/>
                    <a:lstStyle/>
                    <a:p>
                      <a:pPr>
                        <a:lnSpc>
                          <a:spcPct val="115000"/>
                        </a:lnSpc>
                        <a:spcAft>
                          <a:spcPts val="0"/>
                        </a:spcAft>
                      </a:pPr>
                      <a:r>
                        <a:rPr lang="en-GB" sz="1400" dirty="0">
                          <a:effectLst/>
                        </a:rPr>
                        <a:t> </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400" dirty="0">
                          <a:effectLst/>
                        </a:rPr>
                        <a:t>England</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400" dirty="0">
                          <a:effectLst/>
                        </a:rPr>
                        <a:t>Wales</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400" dirty="0">
                          <a:effectLst/>
                        </a:rPr>
                        <a:t>Scotland </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400" dirty="0">
                          <a:effectLst/>
                        </a:rPr>
                        <a:t>GB</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extLst>
                  <a:ext uri="{0D108BD9-81ED-4DB2-BD59-A6C34878D82A}">
                    <a16:rowId xmlns:a16="http://schemas.microsoft.com/office/drawing/2014/main" val="10000"/>
                  </a:ext>
                </a:extLst>
              </a:tr>
              <a:tr h="490798">
                <a:tc>
                  <a:txBody>
                    <a:bodyPr/>
                    <a:lstStyle/>
                    <a:p>
                      <a:pPr>
                        <a:lnSpc>
                          <a:spcPct val="115000"/>
                        </a:lnSpc>
                        <a:spcAft>
                          <a:spcPts val="0"/>
                        </a:spcAft>
                      </a:pPr>
                      <a:r>
                        <a:rPr lang="en-GB" sz="1400" dirty="0">
                          <a:effectLst/>
                        </a:rPr>
                        <a:t>Local Authorities</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400" b="1" dirty="0">
                          <a:effectLst/>
                        </a:rPr>
                        <a:t>£270,000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£66,000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£96,000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£432,000</a:t>
                      </a:r>
                      <a:endParaRPr lang="en-GB" sz="1400" b="1" dirty="0">
                        <a:effectLst/>
                        <a:latin typeface="Arial"/>
                        <a:ea typeface="Calibri"/>
                        <a:cs typeface="Times New Roman"/>
                      </a:endParaRPr>
                    </a:p>
                  </a:txBody>
                  <a:tcPr marL="68589" marR="68589" marT="0" marB="0"/>
                </a:tc>
                <a:extLst>
                  <a:ext uri="{0D108BD9-81ED-4DB2-BD59-A6C34878D82A}">
                    <a16:rowId xmlns:a16="http://schemas.microsoft.com/office/drawing/2014/main" val="10001"/>
                  </a:ext>
                </a:extLst>
              </a:tr>
              <a:tr h="335842">
                <a:tc>
                  <a:txBody>
                    <a:bodyPr/>
                    <a:lstStyle/>
                    <a:p>
                      <a:pPr>
                        <a:lnSpc>
                          <a:spcPct val="115000"/>
                        </a:lnSpc>
                        <a:spcAft>
                          <a:spcPts val="0"/>
                        </a:spcAft>
                      </a:pPr>
                      <a:r>
                        <a:rPr lang="en-GB" sz="1400" dirty="0">
                          <a:effectLst/>
                        </a:rPr>
                        <a:t>Research</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400" b="1" dirty="0">
                          <a:effectLst/>
                        </a:rPr>
                        <a:t>£319,000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£19,000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£32,000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£370,000</a:t>
                      </a:r>
                      <a:endParaRPr lang="en-GB" sz="1400" b="1" dirty="0">
                        <a:effectLst/>
                        <a:latin typeface="Arial"/>
                        <a:ea typeface="Calibri"/>
                        <a:cs typeface="Times New Roman"/>
                      </a:endParaRPr>
                    </a:p>
                  </a:txBody>
                  <a:tcPr marL="68589" marR="68589" marT="0" marB="0"/>
                </a:tc>
                <a:extLst>
                  <a:ext uri="{0D108BD9-81ED-4DB2-BD59-A6C34878D82A}">
                    <a16:rowId xmlns:a16="http://schemas.microsoft.com/office/drawing/2014/main" val="10002"/>
                  </a:ext>
                </a:extLst>
              </a:tr>
              <a:tr h="335842">
                <a:tc>
                  <a:txBody>
                    <a:bodyPr/>
                    <a:lstStyle/>
                    <a:p>
                      <a:pPr>
                        <a:lnSpc>
                          <a:spcPct val="115000"/>
                        </a:lnSpc>
                        <a:spcAft>
                          <a:spcPts val="0"/>
                        </a:spcAft>
                      </a:pPr>
                      <a:r>
                        <a:rPr lang="en-GB" sz="1400" dirty="0">
                          <a:effectLst/>
                        </a:rPr>
                        <a:t>Railways</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400" b="1" dirty="0">
                          <a:effectLst/>
                        </a:rPr>
                        <a:t>£1,726,000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£100,000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£174,000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£2,000,000</a:t>
                      </a:r>
                      <a:endParaRPr lang="en-GB" sz="1400" b="1" dirty="0">
                        <a:effectLst/>
                        <a:latin typeface="Arial"/>
                        <a:ea typeface="Calibri"/>
                        <a:cs typeface="Times New Roman"/>
                      </a:endParaRPr>
                    </a:p>
                  </a:txBody>
                  <a:tcPr marL="68589" marR="68589" marT="0" marB="0"/>
                </a:tc>
                <a:extLst>
                  <a:ext uri="{0D108BD9-81ED-4DB2-BD59-A6C34878D82A}">
                    <a16:rowId xmlns:a16="http://schemas.microsoft.com/office/drawing/2014/main" val="10003"/>
                  </a:ext>
                </a:extLst>
              </a:tr>
              <a:tr h="335842">
                <a:tc>
                  <a:txBody>
                    <a:bodyPr/>
                    <a:lstStyle/>
                    <a:p>
                      <a:pPr>
                        <a:lnSpc>
                          <a:spcPct val="115000"/>
                        </a:lnSpc>
                        <a:spcAft>
                          <a:spcPts val="0"/>
                        </a:spcAft>
                      </a:pPr>
                      <a:r>
                        <a:rPr lang="en-GB" sz="1400" dirty="0">
                          <a:effectLst/>
                        </a:rPr>
                        <a:t>Roadsides</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400" b="1" dirty="0">
                          <a:effectLst/>
                        </a:rPr>
                        <a:t>£3,901,000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£438,000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£757,000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£5,096,000</a:t>
                      </a:r>
                      <a:endParaRPr lang="en-GB" sz="1400" b="1" dirty="0">
                        <a:effectLst/>
                        <a:latin typeface="Arial"/>
                        <a:ea typeface="Calibri"/>
                        <a:cs typeface="Times New Roman"/>
                      </a:endParaRPr>
                    </a:p>
                  </a:txBody>
                  <a:tcPr marL="68589" marR="68589" marT="0" marB="0"/>
                </a:tc>
                <a:extLst>
                  <a:ext uri="{0D108BD9-81ED-4DB2-BD59-A6C34878D82A}">
                    <a16:rowId xmlns:a16="http://schemas.microsoft.com/office/drawing/2014/main" val="10004"/>
                  </a:ext>
                </a:extLst>
              </a:tr>
              <a:tr h="335842">
                <a:tc>
                  <a:txBody>
                    <a:bodyPr/>
                    <a:lstStyle/>
                    <a:p>
                      <a:pPr>
                        <a:lnSpc>
                          <a:spcPct val="115000"/>
                        </a:lnSpc>
                        <a:spcAft>
                          <a:spcPts val="0"/>
                        </a:spcAft>
                      </a:pPr>
                      <a:r>
                        <a:rPr lang="en-GB" sz="1400" dirty="0">
                          <a:effectLst/>
                        </a:rPr>
                        <a:t>Riparian</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400" b="1" dirty="0">
                          <a:effectLst/>
                        </a:rPr>
                        <a:t>£3,444,000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£469,000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£1,724,000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£5,637,000</a:t>
                      </a:r>
                      <a:endParaRPr lang="en-GB" sz="1400" b="1" dirty="0">
                        <a:effectLst/>
                        <a:latin typeface="Arial"/>
                        <a:ea typeface="Calibri"/>
                        <a:cs typeface="Times New Roman"/>
                      </a:endParaRPr>
                    </a:p>
                  </a:txBody>
                  <a:tcPr marL="68589" marR="68589" marT="0" marB="0"/>
                </a:tc>
                <a:extLst>
                  <a:ext uri="{0D108BD9-81ED-4DB2-BD59-A6C34878D82A}">
                    <a16:rowId xmlns:a16="http://schemas.microsoft.com/office/drawing/2014/main" val="10005"/>
                  </a:ext>
                </a:extLst>
              </a:tr>
              <a:tr h="702874">
                <a:tc>
                  <a:txBody>
                    <a:bodyPr/>
                    <a:lstStyle/>
                    <a:p>
                      <a:pPr>
                        <a:lnSpc>
                          <a:spcPct val="115000"/>
                        </a:lnSpc>
                        <a:spcAft>
                          <a:spcPts val="0"/>
                        </a:spcAft>
                      </a:pPr>
                      <a:r>
                        <a:rPr lang="en-GB" sz="1400" dirty="0">
                          <a:effectLst/>
                        </a:rPr>
                        <a:t>House devaluation</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400" b="1" dirty="0">
                          <a:effectLst/>
                        </a:rPr>
                        <a:t>£963,000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£56,000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£97,000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£1,116,000</a:t>
                      </a:r>
                      <a:endParaRPr lang="en-GB" sz="1400" b="1" dirty="0">
                        <a:effectLst/>
                        <a:latin typeface="Arial"/>
                        <a:ea typeface="Calibri"/>
                        <a:cs typeface="Times New Roman"/>
                      </a:endParaRPr>
                    </a:p>
                  </a:txBody>
                  <a:tcPr marL="68589" marR="68589" marT="0" marB="0"/>
                </a:tc>
                <a:extLst>
                  <a:ext uri="{0D108BD9-81ED-4DB2-BD59-A6C34878D82A}">
                    <a16:rowId xmlns:a16="http://schemas.microsoft.com/office/drawing/2014/main" val="10006"/>
                  </a:ext>
                </a:extLst>
              </a:tr>
              <a:tr h="335842">
                <a:tc>
                  <a:txBody>
                    <a:bodyPr/>
                    <a:lstStyle/>
                    <a:p>
                      <a:pPr>
                        <a:lnSpc>
                          <a:spcPct val="115000"/>
                        </a:lnSpc>
                        <a:spcAft>
                          <a:spcPts val="0"/>
                        </a:spcAft>
                      </a:pPr>
                      <a:r>
                        <a:rPr lang="en-GB" sz="1400" dirty="0">
                          <a:effectLst/>
                        </a:rPr>
                        <a:t>Development</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400" b="1" dirty="0">
                          <a:effectLst/>
                        </a:rPr>
                        <a:t>£141,358,000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£7,644,000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£1,508,000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£150,510,000</a:t>
                      </a:r>
                      <a:endParaRPr lang="en-GB" sz="1400" b="1" dirty="0">
                        <a:effectLst/>
                        <a:latin typeface="Arial"/>
                        <a:ea typeface="Calibri"/>
                        <a:cs typeface="Times New Roman"/>
                      </a:endParaRPr>
                    </a:p>
                  </a:txBody>
                  <a:tcPr marL="68589" marR="68589" marT="0" marB="0"/>
                </a:tc>
                <a:extLst>
                  <a:ext uri="{0D108BD9-81ED-4DB2-BD59-A6C34878D82A}">
                    <a16:rowId xmlns:a16="http://schemas.microsoft.com/office/drawing/2014/main" val="10007"/>
                  </a:ext>
                </a:extLst>
              </a:tr>
              <a:tr h="335842">
                <a:tc>
                  <a:txBody>
                    <a:bodyPr/>
                    <a:lstStyle/>
                    <a:p>
                      <a:pPr>
                        <a:lnSpc>
                          <a:spcPct val="115000"/>
                        </a:lnSpc>
                        <a:spcAft>
                          <a:spcPts val="0"/>
                        </a:spcAft>
                      </a:pPr>
                      <a:r>
                        <a:rPr lang="en-GB" sz="1400" dirty="0">
                          <a:effectLst/>
                        </a:rPr>
                        <a:t>Householders</a:t>
                      </a:r>
                      <a:endParaRPr lang="en-GB" sz="14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400" b="1" dirty="0">
                          <a:effectLst/>
                        </a:rPr>
                        <a:t>£383,000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£23,000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£42,000</a:t>
                      </a:r>
                      <a:endParaRPr lang="en-GB" sz="14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400" b="1" dirty="0">
                          <a:effectLst/>
                        </a:rPr>
                        <a:t>£448,000</a:t>
                      </a:r>
                      <a:endParaRPr lang="en-GB" sz="1400" b="1" dirty="0">
                        <a:effectLst/>
                        <a:latin typeface="Arial"/>
                        <a:ea typeface="Calibri"/>
                        <a:cs typeface="Times New Roman"/>
                      </a:endParaRPr>
                    </a:p>
                  </a:txBody>
                  <a:tcPr marL="68589" marR="68589" marT="0" marB="0"/>
                </a:tc>
                <a:extLst>
                  <a:ext uri="{0D108BD9-81ED-4DB2-BD59-A6C34878D82A}">
                    <a16:rowId xmlns:a16="http://schemas.microsoft.com/office/drawing/2014/main" val="10008"/>
                  </a:ext>
                </a:extLst>
              </a:tr>
              <a:tr h="427360">
                <a:tc>
                  <a:txBody>
                    <a:bodyPr/>
                    <a:lstStyle/>
                    <a:p>
                      <a:pPr>
                        <a:lnSpc>
                          <a:spcPct val="115000"/>
                        </a:lnSpc>
                        <a:spcAft>
                          <a:spcPts val="0"/>
                        </a:spcAft>
                      </a:pPr>
                      <a:r>
                        <a:rPr lang="en-GB" sz="1600" dirty="0">
                          <a:effectLst/>
                        </a:rPr>
                        <a:t>TOTAL</a:t>
                      </a:r>
                      <a:endParaRPr lang="en-GB" sz="1600" dirty="0">
                        <a:effectLst/>
                        <a:latin typeface="Arial"/>
                        <a:ea typeface="Calibri"/>
                        <a:cs typeface="Times New Roman"/>
                      </a:endParaRPr>
                    </a:p>
                  </a:txBody>
                  <a:tcPr marL="68589" marR="68589" marT="0" marB="0">
                    <a:gradFill>
                      <a:gsLst>
                        <a:gs pos="9000">
                          <a:srgbClr val="DDEBCF"/>
                        </a:gs>
                        <a:gs pos="50000">
                          <a:srgbClr val="9CB86E"/>
                        </a:gs>
                        <a:gs pos="100000">
                          <a:srgbClr val="156B13"/>
                        </a:gs>
                      </a:gsLst>
                      <a:lin ang="5400000" scaled="0"/>
                    </a:gradFill>
                  </a:tcPr>
                </a:tc>
                <a:tc>
                  <a:txBody>
                    <a:bodyPr/>
                    <a:lstStyle/>
                    <a:p>
                      <a:pPr>
                        <a:lnSpc>
                          <a:spcPct val="115000"/>
                        </a:lnSpc>
                        <a:spcAft>
                          <a:spcPts val="0"/>
                        </a:spcAft>
                      </a:pPr>
                      <a:r>
                        <a:rPr lang="en-GB" sz="1600" b="1" dirty="0">
                          <a:effectLst/>
                        </a:rPr>
                        <a:t>£152,364,000</a:t>
                      </a:r>
                      <a:endParaRPr lang="en-GB" sz="16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600" b="1" dirty="0">
                          <a:effectLst/>
                        </a:rPr>
                        <a:t>£8,815,000</a:t>
                      </a:r>
                      <a:endParaRPr lang="en-GB" sz="16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600" b="1" dirty="0">
                          <a:effectLst/>
                        </a:rPr>
                        <a:t>£4,430,000</a:t>
                      </a:r>
                      <a:endParaRPr lang="en-GB" sz="1600" b="1" dirty="0">
                        <a:effectLst/>
                        <a:latin typeface="Arial"/>
                        <a:ea typeface="Calibri"/>
                        <a:cs typeface="Times New Roman"/>
                      </a:endParaRPr>
                    </a:p>
                  </a:txBody>
                  <a:tcPr marL="68589" marR="68589" marT="0" marB="0"/>
                </a:tc>
                <a:tc>
                  <a:txBody>
                    <a:bodyPr/>
                    <a:lstStyle/>
                    <a:p>
                      <a:pPr>
                        <a:lnSpc>
                          <a:spcPct val="115000"/>
                        </a:lnSpc>
                        <a:spcAft>
                          <a:spcPts val="0"/>
                        </a:spcAft>
                      </a:pPr>
                      <a:r>
                        <a:rPr lang="en-GB" sz="1600" b="1" dirty="0">
                          <a:effectLst/>
                        </a:rPr>
                        <a:t>£165,609,000</a:t>
                      </a:r>
                      <a:endParaRPr lang="en-GB" sz="1600" b="1" dirty="0">
                        <a:effectLst/>
                        <a:latin typeface="Arial"/>
                        <a:ea typeface="Calibri"/>
                        <a:cs typeface="Times New Roman"/>
                      </a:endParaRPr>
                    </a:p>
                  </a:txBody>
                  <a:tcPr marL="68589" marR="68589" marT="0" marB="0"/>
                </a:tc>
                <a:extLst>
                  <a:ext uri="{0D108BD9-81ED-4DB2-BD59-A6C34878D82A}">
                    <a16:rowId xmlns:a16="http://schemas.microsoft.com/office/drawing/2014/main" val="10009"/>
                  </a:ext>
                </a:extLst>
              </a:tr>
            </a:tbl>
          </a:graphicData>
        </a:graphic>
      </p:graphicFrame>
      <p:sp>
        <p:nvSpPr>
          <p:cNvPr id="3" name="Oval 2">
            <a:extLst>
              <a:ext uri="{FF2B5EF4-FFF2-40B4-BE49-F238E27FC236}">
                <a16:creationId xmlns:a16="http://schemas.microsoft.com/office/drawing/2014/main" id="{6722F69D-36A6-A359-63B9-B0CD2E345F5A}"/>
              </a:ext>
            </a:extLst>
          </p:cNvPr>
          <p:cNvSpPr/>
          <p:nvPr/>
        </p:nvSpPr>
        <p:spPr>
          <a:xfrm>
            <a:off x="7794626" y="4776788"/>
            <a:ext cx="1655763" cy="5889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srgbClr val="FFFFFF"/>
              </a:solidFill>
              <a:latin typeface="Arial"/>
            </a:endParaRPr>
          </a:p>
        </p:txBody>
      </p:sp>
    </p:spTree>
  </p:cSld>
  <p:clrMapOvr>
    <a:masterClrMapping/>
  </p:clrMapOvr>
  <p:transition spd="med" advClick="0" advTm="10000">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FE6647E4-FAD2-7D4E-6834-58EB19CF7D62}"/>
              </a:ext>
            </a:extLst>
          </p:cNvPr>
          <p:cNvSpPr>
            <a:spLocks noGrp="1" noChangeArrowheads="1"/>
          </p:cNvSpPr>
          <p:nvPr>
            <p:ph type="title"/>
          </p:nvPr>
        </p:nvSpPr>
        <p:spPr/>
        <p:txBody>
          <a:bodyPr/>
          <a:lstStyle/>
          <a:p>
            <a:r>
              <a:rPr lang="en-GB" altLang="en-US"/>
              <a:t>Legislation 	</a:t>
            </a:r>
          </a:p>
        </p:txBody>
      </p:sp>
      <p:sp>
        <p:nvSpPr>
          <p:cNvPr id="63491" name="Content Placeholder 2">
            <a:extLst>
              <a:ext uri="{FF2B5EF4-FFF2-40B4-BE49-F238E27FC236}">
                <a16:creationId xmlns:a16="http://schemas.microsoft.com/office/drawing/2014/main" id="{696C5FBC-1FC1-4568-D4FE-C472D7096211}"/>
              </a:ext>
            </a:extLst>
          </p:cNvPr>
          <p:cNvSpPr>
            <a:spLocks noGrp="1" noChangeArrowheads="1"/>
          </p:cNvSpPr>
          <p:nvPr>
            <p:ph idx="1"/>
          </p:nvPr>
        </p:nvSpPr>
        <p:spPr/>
        <p:txBody>
          <a:bodyPr/>
          <a:lstStyle/>
          <a:p>
            <a:r>
              <a:rPr lang="en-GB" altLang="en-US"/>
              <a:t>Wildlife and Countryside Act 1981.</a:t>
            </a:r>
          </a:p>
          <a:p>
            <a:r>
              <a:rPr lang="en-GB" altLang="en-US"/>
              <a:t>Environmental Protection Act 1990</a:t>
            </a:r>
          </a:p>
          <a:p>
            <a:r>
              <a:rPr lang="en-GB" altLang="en-US"/>
              <a:t>Controlled Waste (Registration and seizure of vehicles) Regulations 1991.</a:t>
            </a:r>
          </a:p>
          <a:p>
            <a:r>
              <a:rPr lang="en-GB" altLang="en-US"/>
              <a:t>Environmental Protection (Duty of Care) Regulations 1991.</a:t>
            </a:r>
          </a:p>
          <a:p>
            <a:r>
              <a:rPr lang="en-GB" altLang="en-US"/>
              <a:t>Hazardous Waste Regulations 2005.</a:t>
            </a:r>
          </a:p>
          <a:p>
            <a:r>
              <a:rPr lang="en-GB" altLang="en-US"/>
              <a:t>Waste Management Licensing Regulations 1994.</a:t>
            </a:r>
          </a:p>
          <a:p>
            <a:r>
              <a:rPr lang="en-GB" altLang="en-US"/>
              <a:t>Civil Actions.</a:t>
            </a:r>
          </a:p>
          <a:p>
            <a:r>
              <a:rPr lang="en-GB" altLang="en-US"/>
              <a:t>Criminal Law introduced October 2014</a:t>
            </a:r>
          </a:p>
          <a:p>
            <a:endParaRPr lang="en-GB" altLang="en-US"/>
          </a:p>
        </p:txBody>
      </p:sp>
    </p:spTree>
  </p:cSld>
  <p:clrMapOvr>
    <a:masterClrMapping/>
  </p:clrMapOvr>
  <p:transition spd="med" advClick="0" advTm="10000">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49B36323-791C-F9CA-F463-CD7B9A430170}"/>
              </a:ext>
            </a:extLst>
          </p:cNvPr>
          <p:cNvSpPr>
            <a:spLocks noGrp="1" noChangeArrowheads="1"/>
          </p:cNvSpPr>
          <p:nvPr>
            <p:ph type="title"/>
          </p:nvPr>
        </p:nvSpPr>
        <p:spPr/>
        <p:txBody>
          <a:bodyPr/>
          <a:lstStyle/>
          <a:p>
            <a:endParaRPr lang="en-GB" altLang="en-US"/>
          </a:p>
        </p:txBody>
      </p:sp>
      <p:sp>
        <p:nvSpPr>
          <p:cNvPr id="67587" name="Content Placeholder 2">
            <a:extLst>
              <a:ext uri="{FF2B5EF4-FFF2-40B4-BE49-F238E27FC236}">
                <a16:creationId xmlns:a16="http://schemas.microsoft.com/office/drawing/2014/main" id="{0C711589-49C4-25E9-7218-C265C8C6D517}"/>
              </a:ext>
            </a:extLst>
          </p:cNvPr>
          <p:cNvSpPr>
            <a:spLocks noGrp="1" noChangeArrowheads="1"/>
          </p:cNvSpPr>
          <p:nvPr>
            <p:ph idx="1"/>
          </p:nvPr>
        </p:nvSpPr>
        <p:spPr/>
        <p:txBody>
          <a:bodyPr/>
          <a:lstStyle/>
          <a:p>
            <a:endParaRPr lang="en-GB" altLang="en-US"/>
          </a:p>
        </p:txBody>
      </p:sp>
      <p:graphicFrame>
        <p:nvGraphicFramePr>
          <p:cNvPr id="67588" name="Object 3">
            <a:extLst>
              <a:ext uri="{FF2B5EF4-FFF2-40B4-BE49-F238E27FC236}">
                <a16:creationId xmlns:a16="http://schemas.microsoft.com/office/drawing/2014/main" id="{2789757E-38B5-F804-4321-E30DD42F66F0}"/>
              </a:ext>
            </a:extLst>
          </p:cNvPr>
          <p:cNvGraphicFramePr>
            <a:graphicFrameLocks noChangeAspect="1"/>
          </p:cNvGraphicFramePr>
          <p:nvPr/>
        </p:nvGraphicFramePr>
        <p:xfrm>
          <a:off x="3829050" y="800100"/>
          <a:ext cx="4533900" cy="5791200"/>
        </p:xfrm>
        <a:graphic>
          <a:graphicData uri="http://schemas.openxmlformats.org/presentationml/2006/ole">
            <mc:AlternateContent xmlns:mc="http://schemas.openxmlformats.org/markup-compatibility/2006">
              <mc:Choice xmlns:v="urn:schemas-microsoft-com:vml" Requires="v">
                <p:oleObj name="Acrobat Document" r:id="rId2" imgW="4533408" imgH="6415517" progId="AcroExch.Document.DC">
                  <p:embed/>
                </p:oleObj>
              </mc:Choice>
              <mc:Fallback>
                <p:oleObj name="Acrobat Document" r:id="rId2" imgW="4533408" imgH="6415517" progId="AcroExch.Document.DC">
                  <p:embed/>
                  <p:pic>
                    <p:nvPicPr>
                      <p:cNvPr id="67588" name="Object 3">
                        <a:extLst>
                          <a:ext uri="{FF2B5EF4-FFF2-40B4-BE49-F238E27FC236}">
                            <a16:creationId xmlns:a16="http://schemas.microsoft.com/office/drawing/2014/main" id="{2789757E-38B5-F804-4321-E30DD42F6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050" y="800100"/>
                        <a:ext cx="45339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advClick="0" advTm="10000">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19B7E7E1-6794-80F2-F992-F326BBC84AC6}"/>
              </a:ext>
            </a:extLst>
          </p:cNvPr>
          <p:cNvSpPr>
            <a:spLocks noGrp="1" noChangeArrowheads="1"/>
          </p:cNvSpPr>
          <p:nvPr>
            <p:ph type="title"/>
          </p:nvPr>
        </p:nvSpPr>
        <p:spPr/>
        <p:txBody>
          <a:bodyPr/>
          <a:lstStyle/>
          <a:p>
            <a:r>
              <a:rPr lang="en-GB" altLang="en-US"/>
              <a:t>Anti- Social, Behaviour, Crime and Policing Act 2014: Anti-social behaviour powers. Revised January 2021</a:t>
            </a:r>
          </a:p>
        </p:txBody>
      </p:sp>
      <p:sp>
        <p:nvSpPr>
          <p:cNvPr id="68611" name="Content Placeholder 2">
            <a:extLst>
              <a:ext uri="{FF2B5EF4-FFF2-40B4-BE49-F238E27FC236}">
                <a16:creationId xmlns:a16="http://schemas.microsoft.com/office/drawing/2014/main" id="{0841F117-B4D7-6214-26B5-8E65D891948D}"/>
              </a:ext>
            </a:extLst>
          </p:cNvPr>
          <p:cNvSpPr>
            <a:spLocks noGrp="1" noChangeArrowheads="1"/>
          </p:cNvSpPr>
          <p:nvPr>
            <p:ph idx="1"/>
          </p:nvPr>
        </p:nvSpPr>
        <p:spPr>
          <a:xfrm>
            <a:off x="1951038" y="2636839"/>
            <a:ext cx="8229600" cy="2751137"/>
          </a:xfrm>
        </p:spPr>
        <p:txBody>
          <a:bodyPr/>
          <a:lstStyle/>
          <a:p>
            <a:r>
              <a:rPr lang="en-GB" altLang="en-US" dirty="0"/>
              <a:t>Clear guidance to empowered regulators. </a:t>
            </a:r>
          </a:p>
          <a:p>
            <a:r>
              <a:rPr lang="en-GB" altLang="en-US" dirty="0"/>
              <a:t>Community Protection Orders enforceable by:-</a:t>
            </a:r>
          </a:p>
          <a:p>
            <a:pPr lvl="1"/>
            <a:r>
              <a:rPr lang="en-GB" altLang="en-US" dirty="0"/>
              <a:t>Council Officers</a:t>
            </a:r>
          </a:p>
          <a:p>
            <a:pPr lvl="1"/>
            <a:r>
              <a:rPr lang="en-GB" altLang="en-US" dirty="0"/>
              <a:t>Police Officers</a:t>
            </a:r>
          </a:p>
          <a:p>
            <a:pPr lvl="1"/>
            <a:r>
              <a:rPr lang="en-GB" altLang="en-US" dirty="0"/>
              <a:t>Social landlords (if designated by the council).</a:t>
            </a:r>
          </a:p>
          <a:p>
            <a:r>
              <a:rPr lang="en-GB" altLang="en-US" dirty="0"/>
              <a:t>Focus on mediation and resolution. </a:t>
            </a:r>
          </a:p>
          <a:p>
            <a:r>
              <a:rPr lang="en-GB" altLang="en-US" dirty="0"/>
              <a:t>Large Fines and penalties for non compliance. </a:t>
            </a:r>
          </a:p>
          <a:p>
            <a:pPr lvl="1"/>
            <a:endParaRPr lang="en-GB" altLang="en-US" dirty="0"/>
          </a:p>
        </p:txBody>
      </p:sp>
    </p:spTree>
  </p:cSld>
  <p:clrMapOvr>
    <a:masterClrMapping/>
  </p:clrMapOvr>
  <p:transition spd="med" advClick="0" advTm="10000">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F53D5700-EB3E-31F5-1138-FE7196FAAD2C}"/>
              </a:ext>
            </a:extLst>
          </p:cNvPr>
          <p:cNvSpPr>
            <a:spLocks noGrp="1" noChangeArrowheads="1"/>
          </p:cNvSpPr>
          <p:nvPr>
            <p:ph type="title"/>
          </p:nvPr>
        </p:nvSpPr>
        <p:spPr/>
        <p:txBody>
          <a:bodyPr/>
          <a:lstStyle/>
          <a:p>
            <a:r>
              <a:rPr lang="en-GB" altLang="en-US"/>
              <a:t>RICS Guidelines </a:t>
            </a:r>
          </a:p>
        </p:txBody>
      </p:sp>
      <p:pic>
        <p:nvPicPr>
          <p:cNvPr id="75779" name="Content Placeholder 4" descr="A screenshot of a plant&#10;&#10;Description automatically generated with low confidence">
            <a:extLst>
              <a:ext uri="{FF2B5EF4-FFF2-40B4-BE49-F238E27FC236}">
                <a16:creationId xmlns:a16="http://schemas.microsoft.com/office/drawing/2014/main" id="{995DE717-4450-839D-06E2-6753B0738B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79875" y="1166814"/>
            <a:ext cx="3816350" cy="5360987"/>
          </a:xfrm>
        </p:spPr>
      </p:pic>
    </p:spTree>
    <p:extLst>
      <p:ext uri="{BB962C8B-B14F-4D97-AF65-F5344CB8AC3E}">
        <p14:creationId xmlns:p14="http://schemas.microsoft.com/office/powerpoint/2010/main" val="49737040"/>
      </p:ext>
    </p:extLst>
  </p:cSld>
  <p:clrMapOvr>
    <a:masterClrMapping/>
  </p:clrMapOvr>
  <p:transition spd="med" advClick="0" advTm="10000">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B0DF75E1-6223-9320-ACD2-AFA2A8393AB9}"/>
              </a:ext>
            </a:extLst>
          </p:cNvPr>
          <p:cNvSpPr>
            <a:spLocks noGrp="1" noChangeArrowheads="1"/>
          </p:cNvSpPr>
          <p:nvPr>
            <p:ph type="title"/>
          </p:nvPr>
        </p:nvSpPr>
        <p:spPr/>
        <p:txBody>
          <a:bodyPr/>
          <a:lstStyle/>
          <a:p>
            <a:endParaRPr lang="en-GB" altLang="en-US"/>
          </a:p>
        </p:txBody>
      </p:sp>
      <p:pic>
        <p:nvPicPr>
          <p:cNvPr id="82947" name="Content Placeholder 4">
            <a:extLst>
              <a:ext uri="{FF2B5EF4-FFF2-40B4-BE49-F238E27FC236}">
                <a16:creationId xmlns:a16="http://schemas.microsoft.com/office/drawing/2014/main" id="{7376D218-6092-1EAE-65FC-45F7BBE140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48076" y="765175"/>
            <a:ext cx="4176713" cy="5543550"/>
          </a:xfrm>
        </p:spPr>
      </p:pic>
      <p:sp>
        <p:nvSpPr>
          <p:cNvPr id="3" name="Oval 2">
            <a:extLst>
              <a:ext uri="{FF2B5EF4-FFF2-40B4-BE49-F238E27FC236}">
                <a16:creationId xmlns:a16="http://schemas.microsoft.com/office/drawing/2014/main" id="{F3C2AAB3-16F0-4A3D-43D9-9C0083E24487}"/>
              </a:ext>
            </a:extLst>
          </p:cNvPr>
          <p:cNvSpPr/>
          <p:nvPr/>
        </p:nvSpPr>
        <p:spPr>
          <a:xfrm>
            <a:off x="3719513" y="2708275"/>
            <a:ext cx="4176712" cy="18732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dirty="0">
              <a:solidFill>
                <a:srgbClr val="FFFFFF"/>
              </a:solidFill>
              <a:latin typeface="Arial"/>
            </a:endParaRPr>
          </a:p>
        </p:txBody>
      </p:sp>
    </p:spTree>
    <p:extLst>
      <p:ext uri="{BB962C8B-B14F-4D97-AF65-F5344CB8AC3E}">
        <p14:creationId xmlns:p14="http://schemas.microsoft.com/office/powerpoint/2010/main" val="3867098204"/>
      </p:ext>
    </p:extLst>
  </p:cSld>
  <p:clrMapOvr>
    <a:masterClrMapping/>
  </p:clrMapOvr>
  <p:transition spd="med" advClick="0" advTm="10000">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0A7B1EF1-05C9-02D7-B46D-524BD2A054BF}"/>
              </a:ext>
            </a:extLst>
          </p:cNvPr>
          <p:cNvSpPr>
            <a:spLocks noGrp="1" noChangeArrowheads="1"/>
          </p:cNvSpPr>
          <p:nvPr>
            <p:ph type="title"/>
          </p:nvPr>
        </p:nvSpPr>
        <p:spPr/>
        <p:txBody>
          <a:bodyPr/>
          <a:lstStyle/>
          <a:p>
            <a:endParaRPr lang="en-GB" altLang="en-US"/>
          </a:p>
        </p:txBody>
      </p:sp>
      <p:pic>
        <p:nvPicPr>
          <p:cNvPr id="125955" name="Content Placeholder 3">
            <a:extLst>
              <a:ext uri="{FF2B5EF4-FFF2-40B4-BE49-F238E27FC236}">
                <a16:creationId xmlns:a16="http://schemas.microsoft.com/office/drawing/2014/main" id="{AA365822-5917-4ED4-C8A9-6BDB5AFDA8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99276" y="1600200"/>
            <a:ext cx="3311525" cy="4419600"/>
          </a:xfrm>
        </p:spPr>
      </p:pic>
      <p:pic>
        <p:nvPicPr>
          <p:cNvPr id="125956" name="Picture 1">
            <a:extLst>
              <a:ext uri="{FF2B5EF4-FFF2-40B4-BE49-F238E27FC236}">
                <a16:creationId xmlns:a16="http://schemas.microsoft.com/office/drawing/2014/main" id="{88544024-D877-0D5D-C6DD-A0BD54317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388" y="1404939"/>
            <a:ext cx="3440112"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2">
            <a:extLst>
              <a:ext uri="{FF2B5EF4-FFF2-40B4-BE49-F238E27FC236}">
                <a16:creationId xmlns:a16="http://schemas.microsoft.com/office/drawing/2014/main" id="{46A87091-933B-40E0-FCE0-BC6828270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3860800"/>
            <a:ext cx="44640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10000">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3566882-29FF-E728-1257-BC566595621C}"/>
              </a:ext>
            </a:extLst>
          </p:cNvPr>
          <p:cNvSpPr>
            <a:spLocks noGrp="1" noChangeArrowheads="1"/>
          </p:cNvSpPr>
          <p:nvPr>
            <p:ph type="title"/>
          </p:nvPr>
        </p:nvSpPr>
        <p:spPr/>
        <p:txBody>
          <a:bodyPr/>
          <a:lstStyle/>
          <a:p>
            <a:r>
              <a:rPr lang="en-GB" altLang="en-US"/>
              <a:t>Originally bought over to the UK by the Victorians in the 1800’s</a:t>
            </a:r>
            <a:br>
              <a:rPr lang="en-GB" altLang="en-US"/>
            </a:br>
            <a:endParaRPr lang="en-GB" altLang="en-US"/>
          </a:p>
        </p:txBody>
      </p:sp>
      <p:pic>
        <p:nvPicPr>
          <p:cNvPr id="12291" name="Content Placeholder 3">
            <a:extLst>
              <a:ext uri="{FF2B5EF4-FFF2-40B4-BE49-F238E27FC236}">
                <a16:creationId xmlns:a16="http://schemas.microsoft.com/office/drawing/2014/main" id="{D17485BB-F8DA-8AC7-8B9C-178E6412475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75501" y="4787901"/>
            <a:ext cx="3325813" cy="2036763"/>
          </a:xfrm>
        </p:spPr>
      </p:pic>
      <p:pic>
        <p:nvPicPr>
          <p:cNvPr id="12292" name="Picture 4">
            <a:extLst>
              <a:ext uri="{FF2B5EF4-FFF2-40B4-BE49-F238E27FC236}">
                <a16:creationId xmlns:a16="http://schemas.microsoft.com/office/drawing/2014/main" id="{02AFF8CA-F754-C4D2-C11C-1A49CCF2A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01" y="1625600"/>
            <a:ext cx="4995863"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B3513B36-2E12-A427-6B40-9ABE3C0E1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6213" y="1217613"/>
            <a:ext cx="208915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10000">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2B9CBD15-C02F-4083-BEC9-69EEF42A860F}"/>
              </a:ext>
            </a:extLst>
          </p:cNvPr>
          <p:cNvSpPr>
            <a:spLocks noGrp="1" noChangeArrowheads="1"/>
          </p:cNvSpPr>
          <p:nvPr>
            <p:ph type="title"/>
          </p:nvPr>
        </p:nvSpPr>
        <p:spPr/>
        <p:txBody>
          <a:bodyPr/>
          <a:lstStyle/>
          <a:p>
            <a:r>
              <a:rPr lang="en-GB" altLang="en-US"/>
              <a:t>Japanese Knotweed </a:t>
            </a:r>
          </a:p>
        </p:txBody>
      </p:sp>
      <p:pic>
        <p:nvPicPr>
          <p:cNvPr id="36867" name="Picture 2">
            <a:extLst>
              <a:ext uri="{FF2B5EF4-FFF2-40B4-BE49-F238E27FC236}">
                <a16:creationId xmlns:a16="http://schemas.microsoft.com/office/drawing/2014/main" id="{C1DD558A-A1D1-B476-8736-CE7A75EA3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488" y="765175"/>
            <a:ext cx="13843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a:extLst>
              <a:ext uri="{FF2B5EF4-FFF2-40B4-BE49-F238E27FC236}">
                <a16:creationId xmlns:a16="http://schemas.microsoft.com/office/drawing/2014/main" id="{1D031543-5FE3-E8BC-5B83-B8A2ADD2C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4600" y="-8915400"/>
            <a:ext cx="11572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
            <a:extLst>
              <a:ext uri="{FF2B5EF4-FFF2-40B4-BE49-F238E27FC236}">
                <a16:creationId xmlns:a16="http://schemas.microsoft.com/office/drawing/2014/main" id="{4E1FC7B7-2833-2AC8-4FE3-1BFF21404D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78476" y="4056063"/>
            <a:ext cx="3108325"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a:extLst>
              <a:ext uri="{FF2B5EF4-FFF2-40B4-BE49-F238E27FC236}">
                <a16:creationId xmlns:a16="http://schemas.microsoft.com/office/drawing/2014/main" id="{15ADD9E2-300E-7B82-75BD-2F6C561861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189" y="1196976"/>
            <a:ext cx="3652837"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Content Placeholder 4">
            <a:extLst>
              <a:ext uri="{FF2B5EF4-FFF2-40B4-BE49-F238E27FC236}">
                <a16:creationId xmlns:a16="http://schemas.microsoft.com/office/drawing/2014/main" id="{CAC38220-4417-DD61-2574-9E08EC021D98}"/>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5524501" y="1223963"/>
            <a:ext cx="3216275" cy="2413000"/>
          </a:xfrm>
        </p:spPr>
      </p:pic>
    </p:spTree>
  </p:cSld>
  <p:clrMapOvr>
    <a:masterClrMapping/>
  </p:clrMapOvr>
  <p:transition spd="med" advClick="0" advTm="1000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A0D13C8C-65FA-E5B1-E8E9-79884BE03B59}"/>
              </a:ext>
            </a:extLst>
          </p:cNvPr>
          <p:cNvSpPr>
            <a:spLocks noGrp="1" noChangeArrowheads="1"/>
          </p:cNvSpPr>
          <p:nvPr>
            <p:ph type="title"/>
          </p:nvPr>
        </p:nvSpPr>
        <p:spPr/>
        <p:txBody>
          <a:bodyPr/>
          <a:lstStyle/>
          <a:p>
            <a:endParaRPr lang="en-GB" altLang="en-US"/>
          </a:p>
        </p:txBody>
      </p:sp>
      <p:pic>
        <p:nvPicPr>
          <p:cNvPr id="38915" name="Content Placeholder 3">
            <a:extLst>
              <a:ext uri="{FF2B5EF4-FFF2-40B4-BE49-F238E27FC236}">
                <a16:creationId xmlns:a16="http://schemas.microsoft.com/office/drawing/2014/main" id="{7EB52F2F-8EE0-50D5-C3E2-FD404A9B97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89189" y="4005263"/>
            <a:ext cx="2924175" cy="1949450"/>
          </a:xfrm>
        </p:spPr>
      </p:pic>
      <p:pic>
        <p:nvPicPr>
          <p:cNvPr id="38916" name="Picture 5">
            <a:extLst>
              <a:ext uri="{FF2B5EF4-FFF2-40B4-BE49-F238E27FC236}">
                <a16:creationId xmlns:a16="http://schemas.microsoft.com/office/drawing/2014/main" id="{8D8E2800-1DDF-8AA5-4075-661B1FCA7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389" y="985839"/>
            <a:ext cx="32734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a:extLst>
              <a:ext uri="{FF2B5EF4-FFF2-40B4-BE49-F238E27FC236}">
                <a16:creationId xmlns:a16="http://schemas.microsoft.com/office/drawing/2014/main" id="{F36BEC22-5AA3-F4EB-8939-3C5C2A97DA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8788" y="685801"/>
            <a:ext cx="444500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10000">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AB568CB6-92BD-B7A2-F50A-F1B8DBDD0109}"/>
              </a:ext>
            </a:extLst>
          </p:cNvPr>
          <p:cNvSpPr>
            <a:spLocks noGrp="1" noChangeArrowheads="1"/>
          </p:cNvSpPr>
          <p:nvPr>
            <p:ph type="title"/>
          </p:nvPr>
        </p:nvSpPr>
        <p:spPr/>
        <p:txBody>
          <a:bodyPr/>
          <a:lstStyle/>
          <a:p>
            <a:endParaRPr lang="en-GB" altLang="en-US"/>
          </a:p>
        </p:txBody>
      </p:sp>
      <p:pic>
        <p:nvPicPr>
          <p:cNvPr id="39939" name="Content Placeholder 4">
            <a:extLst>
              <a:ext uri="{FF2B5EF4-FFF2-40B4-BE49-F238E27FC236}">
                <a16:creationId xmlns:a16="http://schemas.microsoft.com/office/drawing/2014/main" id="{C98F9890-17F4-95CC-387E-C0473ABC8C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4851" y="700089"/>
            <a:ext cx="3960813" cy="5407025"/>
          </a:xfrm>
        </p:spPr>
      </p:pic>
      <p:pic>
        <p:nvPicPr>
          <p:cNvPr id="39940" name="Picture 2">
            <a:extLst>
              <a:ext uri="{FF2B5EF4-FFF2-40B4-BE49-F238E27FC236}">
                <a16:creationId xmlns:a16="http://schemas.microsoft.com/office/drawing/2014/main" id="{EA10C87B-7657-F398-DC27-6D6067460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1" y="690564"/>
            <a:ext cx="356711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10000">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F3F36187-DD34-D642-ED03-9A537477D1C9}"/>
              </a:ext>
            </a:extLst>
          </p:cNvPr>
          <p:cNvSpPr>
            <a:spLocks noGrp="1" noChangeArrowheads="1"/>
          </p:cNvSpPr>
          <p:nvPr>
            <p:ph type="title"/>
          </p:nvPr>
        </p:nvSpPr>
        <p:spPr/>
        <p:txBody>
          <a:bodyPr/>
          <a:lstStyle/>
          <a:p>
            <a:r>
              <a:rPr lang="en-GB" altLang="en-US" dirty="0"/>
              <a:t>Why is Japanese knotweed a problem?</a:t>
            </a:r>
            <a:br>
              <a:rPr lang="en-GB" altLang="en-US" dirty="0"/>
            </a:br>
            <a:endParaRPr lang="en-GB" altLang="en-US" dirty="0"/>
          </a:p>
        </p:txBody>
      </p:sp>
      <p:sp>
        <p:nvSpPr>
          <p:cNvPr id="14339" name="Content Placeholder 2">
            <a:extLst>
              <a:ext uri="{FF2B5EF4-FFF2-40B4-BE49-F238E27FC236}">
                <a16:creationId xmlns:a16="http://schemas.microsoft.com/office/drawing/2014/main" id="{06AAC016-D632-8352-7910-ABF78335E8FB}"/>
              </a:ext>
            </a:extLst>
          </p:cNvPr>
          <p:cNvSpPr>
            <a:spLocks noGrp="1" noChangeArrowheads="1"/>
          </p:cNvSpPr>
          <p:nvPr>
            <p:ph idx="1"/>
          </p:nvPr>
        </p:nvSpPr>
        <p:spPr>
          <a:xfrm>
            <a:off x="609600" y="1333500"/>
            <a:ext cx="5486400" cy="4191000"/>
          </a:xfrm>
        </p:spPr>
        <p:txBody>
          <a:bodyPr/>
          <a:lstStyle/>
          <a:p>
            <a:pPr>
              <a:defRPr/>
            </a:pPr>
            <a:r>
              <a:rPr lang="en-GB" altLang="en-US" sz="2000" dirty="0"/>
              <a:t>They out-compete our native flora </a:t>
            </a:r>
          </a:p>
          <a:p>
            <a:pPr marL="0" indent="0">
              <a:buNone/>
              <a:defRPr/>
            </a:pPr>
            <a:r>
              <a:rPr lang="en-GB" altLang="en-US" sz="2000" dirty="0"/>
              <a:t>for light, space and nutrients</a:t>
            </a:r>
          </a:p>
          <a:p>
            <a:pPr marL="0" indent="0">
              <a:buNone/>
              <a:defRPr/>
            </a:pPr>
            <a:endParaRPr lang="en-GB" altLang="en-US" sz="2000" dirty="0"/>
          </a:p>
          <a:p>
            <a:pPr>
              <a:defRPr/>
            </a:pPr>
            <a:r>
              <a:rPr lang="en-GB" altLang="en-US" sz="2000" dirty="0"/>
              <a:t>They can reduce the light and </a:t>
            </a:r>
          </a:p>
          <a:p>
            <a:pPr marL="0" indent="0">
              <a:buNone/>
              <a:defRPr/>
            </a:pPr>
            <a:r>
              <a:rPr lang="en-GB" altLang="en-US" sz="2000" dirty="0"/>
              <a:t>heat reaching lower-growing plants</a:t>
            </a:r>
          </a:p>
          <a:p>
            <a:pPr marL="0" indent="0">
              <a:buNone/>
              <a:defRPr/>
            </a:pPr>
            <a:endParaRPr lang="en-GB" altLang="en-US" sz="2000" dirty="0"/>
          </a:p>
          <a:p>
            <a:pPr>
              <a:defRPr/>
            </a:pPr>
            <a:r>
              <a:rPr lang="en-GB" altLang="en-US" sz="2000" dirty="0"/>
              <a:t>They alter rates of nutrient cycling, </a:t>
            </a:r>
          </a:p>
          <a:p>
            <a:pPr marL="0" indent="0">
              <a:buNone/>
              <a:defRPr/>
            </a:pPr>
            <a:r>
              <a:rPr lang="en-GB" altLang="en-US" sz="2000" dirty="0"/>
              <a:t>or (in  freshwater habitats) cause large </a:t>
            </a:r>
          </a:p>
          <a:p>
            <a:pPr marL="0" indent="0">
              <a:buNone/>
              <a:defRPr/>
            </a:pPr>
            <a:r>
              <a:rPr lang="en-GB" altLang="en-US" sz="2000" dirty="0"/>
              <a:t>changes in the amount of oxygen </a:t>
            </a:r>
          </a:p>
          <a:p>
            <a:pPr marL="0" indent="0">
              <a:buNone/>
              <a:defRPr/>
            </a:pPr>
            <a:r>
              <a:rPr lang="en-GB" altLang="en-US" sz="2000" dirty="0"/>
              <a:t>Available</a:t>
            </a:r>
          </a:p>
          <a:p>
            <a:pPr marL="0" indent="0">
              <a:buNone/>
              <a:defRPr/>
            </a:pPr>
            <a:endParaRPr lang="en-GB" altLang="en-US" sz="2000" dirty="0"/>
          </a:p>
          <a:p>
            <a:pPr marL="0" indent="0">
              <a:buNone/>
              <a:defRPr/>
            </a:pPr>
            <a:r>
              <a:rPr lang="en-GB" altLang="en-US" sz="2000" dirty="0"/>
              <a:t>It causes structural issues within the built environment </a:t>
            </a:r>
          </a:p>
          <a:p>
            <a:pPr>
              <a:defRPr/>
            </a:pPr>
            <a:endParaRPr lang="en-GB" altLang="en-US" dirty="0"/>
          </a:p>
        </p:txBody>
      </p:sp>
      <p:pic>
        <p:nvPicPr>
          <p:cNvPr id="14340" name="Picture 1">
            <a:extLst>
              <a:ext uri="{FF2B5EF4-FFF2-40B4-BE49-F238E27FC236}">
                <a16:creationId xmlns:a16="http://schemas.microsoft.com/office/drawing/2014/main" id="{840BFDEA-3566-D901-8DA7-4E5A9EC24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1412875"/>
            <a:ext cx="365125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10000">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BE0BC23B-4CDF-119B-A208-CB9D0E08CB24}"/>
              </a:ext>
            </a:extLst>
          </p:cNvPr>
          <p:cNvSpPr>
            <a:spLocks noGrp="1" noChangeArrowheads="1"/>
          </p:cNvSpPr>
          <p:nvPr>
            <p:ph type="title"/>
          </p:nvPr>
        </p:nvSpPr>
        <p:spPr>
          <a:xfrm>
            <a:off x="1774825" y="692150"/>
            <a:ext cx="8229600" cy="914400"/>
          </a:xfrm>
        </p:spPr>
        <p:txBody>
          <a:bodyPr/>
          <a:lstStyle/>
          <a:p>
            <a:r>
              <a:rPr lang="en-GB" altLang="en-US" dirty="0"/>
              <a:t>The Problem!</a:t>
            </a:r>
          </a:p>
        </p:txBody>
      </p:sp>
      <p:pic>
        <p:nvPicPr>
          <p:cNvPr id="46083" name="Content Placeholder 4">
            <a:extLst>
              <a:ext uri="{FF2B5EF4-FFF2-40B4-BE49-F238E27FC236}">
                <a16:creationId xmlns:a16="http://schemas.microsoft.com/office/drawing/2014/main" id="{E7215B71-E61F-DCF1-2F9A-AEBE1728F0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8" y="1268413"/>
            <a:ext cx="4627562" cy="2736850"/>
          </a:xfrm>
        </p:spPr>
      </p:pic>
      <p:pic>
        <p:nvPicPr>
          <p:cNvPr id="46084" name="Picture 2">
            <a:extLst>
              <a:ext uri="{FF2B5EF4-FFF2-40B4-BE49-F238E27FC236}">
                <a16:creationId xmlns:a16="http://schemas.microsoft.com/office/drawing/2014/main" id="{8D043729-C433-0FE5-08D4-92EBC620F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388" y="1268414"/>
            <a:ext cx="417195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3">
            <a:extLst>
              <a:ext uri="{FF2B5EF4-FFF2-40B4-BE49-F238E27FC236}">
                <a16:creationId xmlns:a16="http://schemas.microsoft.com/office/drawing/2014/main" id="{BE4B2116-354D-CDD6-938E-E8C2FE027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4057650"/>
            <a:ext cx="31654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10000">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a:extLst>
              <a:ext uri="{FF2B5EF4-FFF2-40B4-BE49-F238E27FC236}">
                <a16:creationId xmlns:a16="http://schemas.microsoft.com/office/drawing/2014/main" id="{5E10E921-8D81-DAB0-A208-BC802E1DA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276" y="688975"/>
            <a:ext cx="2932113"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a:extLst>
              <a:ext uri="{FF2B5EF4-FFF2-40B4-BE49-F238E27FC236}">
                <a16:creationId xmlns:a16="http://schemas.microsoft.com/office/drawing/2014/main" id="{9C3A1CC6-8910-1187-12EC-E2C566F703D4}"/>
              </a:ext>
            </a:extLst>
          </p:cNvPr>
          <p:cNvSpPr>
            <a:spLocks noGrp="1" noChangeArrowheads="1"/>
          </p:cNvSpPr>
          <p:nvPr>
            <p:ph type="title"/>
          </p:nvPr>
        </p:nvSpPr>
        <p:spPr/>
        <p:txBody>
          <a:bodyPr/>
          <a:lstStyle/>
          <a:p>
            <a:r>
              <a:rPr lang="en-GB" altLang="en-US" dirty="0"/>
              <a:t>Structural Issues </a:t>
            </a:r>
          </a:p>
        </p:txBody>
      </p:sp>
      <p:pic>
        <p:nvPicPr>
          <p:cNvPr id="58372" name="Content Placeholder 3">
            <a:extLst>
              <a:ext uri="{FF2B5EF4-FFF2-40B4-BE49-F238E27FC236}">
                <a16:creationId xmlns:a16="http://schemas.microsoft.com/office/drawing/2014/main" id="{72E53193-7E5C-DA07-CF58-BB78B293395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8213" y="1341439"/>
            <a:ext cx="3509962" cy="4681537"/>
          </a:xfrm>
        </p:spPr>
      </p:pic>
      <p:pic>
        <p:nvPicPr>
          <p:cNvPr id="58373" name="Picture 4">
            <a:extLst>
              <a:ext uri="{FF2B5EF4-FFF2-40B4-BE49-F238E27FC236}">
                <a16:creationId xmlns:a16="http://schemas.microsoft.com/office/drawing/2014/main" id="{6FAA73C1-56C5-3DB2-4091-205610D765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7438" y="3933826"/>
            <a:ext cx="37084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10000">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a:extLst>
              <a:ext uri="{FF2B5EF4-FFF2-40B4-BE49-F238E27FC236}">
                <a16:creationId xmlns:a16="http://schemas.microsoft.com/office/drawing/2014/main" id="{EA3E8637-4649-4A5E-94AC-56F1B1AA9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1" y="1643063"/>
            <a:ext cx="1954213"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8">
            <a:extLst>
              <a:ext uri="{FF2B5EF4-FFF2-40B4-BE49-F238E27FC236}">
                <a16:creationId xmlns:a16="http://schemas.microsoft.com/office/drawing/2014/main" id="{6A47B1AB-3C3F-FEF5-9DC5-D815FBDEA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76" y="1785939"/>
            <a:ext cx="17113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9">
            <a:extLst>
              <a:ext uri="{FF2B5EF4-FFF2-40B4-BE49-F238E27FC236}">
                <a16:creationId xmlns:a16="http://schemas.microsoft.com/office/drawing/2014/main" id="{FC777B39-3824-995F-9D84-D0E8119B49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1" y="4071939"/>
            <a:ext cx="17113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0">
            <a:extLst>
              <a:ext uri="{FF2B5EF4-FFF2-40B4-BE49-F238E27FC236}">
                <a16:creationId xmlns:a16="http://schemas.microsoft.com/office/drawing/2014/main" id="{D750FC78-AF0D-7904-988B-1586678615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1751" y="4071939"/>
            <a:ext cx="17113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13">
            <a:extLst>
              <a:ext uri="{FF2B5EF4-FFF2-40B4-BE49-F238E27FC236}">
                <a16:creationId xmlns:a16="http://schemas.microsoft.com/office/drawing/2014/main" id="{C74EA064-24D8-5E0D-5996-268AA7C6B5B0}"/>
              </a:ext>
            </a:extLst>
          </p:cNvPr>
          <p:cNvSpPr txBox="1">
            <a:spLocks noChangeArrowheads="1"/>
          </p:cNvSpPr>
          <p:nvPr/>
        </p:nvSpPr>
        <p:spPr bwMode="auto">
          <a:xfrm>
            <a:off x="2809876" y="1143000"/>
            <a:ext cx="1357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1pPr>
            <a:lvl2pPr marL="742950" indent="-285750">
              <a:spcBef>
                <a:spcPct val="20000"/>
              </a:spcBef>
              <a:buClr>
                <a:srgbClr val="6758A6"/>
              </a:buClr>
              <a:buFont typeface="Times" panose="02020603050405020304" pitchFamily="18" charset="0"/>
              <a:buChar char="•"/>
              <a:defRPr sz="2000">
                <a:solidFill>
                  <a:schemeClr val="tx1"/>
                </a:solidFill>
                <a:latin typeface="Arial" panose="020B0604020202020204" pitchFamily="34" charset="0"/>
              </a:defRPr>
            </a:lvl2pPr>
            <a:lvl3pPr marL="1143000" indent="-228600">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3pPr>
            <a:lvl4pPr marL="1600200" indent="-228600">
              <a:spcBef>
                <a:spcPct val="20000"/>
              </a:spcBef>
              <a:buClr>
                <a:srgbClr val="6758A6"/>
              </a:buClr>
              <a:buFont typeface="Times"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rgbClr val="6758A6"/>
              </a:buClr>
              <a:buFont typeface="Times" panose="02020603050405020304" pitchFamily="18"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9pPr>
          </a:lstStyle>
          <a:p>
            <a:pPr algn="ctr" fontAlgn="base">
              <a:spcBef>
                <a:spcPct val="0"/>
              </a:spcBef>
              <a:spcAft>
                <a:spcPct val="0"/>
              </a:spcAft>
              <a:buClrTx/>
              <a:buNone/>
            </a:pPr>
            <a:r>
              <a:rPr lang="en-GB" altLang="en-US" sz="1800">
                <a:solidFill>
                  <a:srgbClr val="000000"/>
                </a:solidFill>
              </a:rPr>
              <a:t>1900</a:t>
            </a:r>
          </a:p>
        </p:txBody>
      </p:sp>
      <p:sp>
        <p:nvSpPr>
          <p:cNvPr id="34823" name="TextBox 14">
            <a:extLst>
              <a:ext uri="{FF2B5EF4-FFF2-40B4-BE49-F238E27FC236}">
                <a16:creationId xmlns:a16="http://schemas.microsoft.com/office/drawing/2014/main" id="{62C3359A-269B-8FAA-5C12-204F107B07C9}"/>
              </a:ext>
            </a:extLst>
          </p:cNvPr>
          <p:cNvSpPr txBox="1">
            <a:spLocks noChangeArrowheads="1"/>
          </p:cNvSpPr>
          <p:nvPr/>
        </p:nvSpPr>
        <p:spPr bwMode="auto">
          <a:xfrm>
            <a:off x="6596063" y="3714750"/>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1pPr>
            <a:lvl2pPr marL="742950" indent="-285750">
              <a:spcBef>
                <a:spcPct val="20000"/>
              </a:spcBef>
              <a:buClr>
                <a:srgbClr val="6758A6"/>
              </a:buClr>
              <a:buFont typeface="Times" panose="02020603050405020304" pitchFamily="18" charset="0"/>
              <a:buChar char="•"/>
              <a:defRPr sz="2000">
                <a:solidFill>
                  <a:schemeClr val="tx1"/>
                </a:solidFill>
                <a:latin typeface="Arial" panose="020B0604020202020204" pitchFamily="34" charset="0"/>
              </a:defRPr>
            </a:lvl2pPr>
            <a:lvl3pPr marL="1143000" indent="-228600">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3pPr>
            <a:lvl4pPr marL="1600200" indent="-228600">
              <a:spcBef>
                <a:spcPct val="20000"/>
              </a:spcBef>
              <a:buClr>
                <a:srgbClr val="6758A6"/>
              </a:buClr>
              <a:buFont typeface="Times"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rgbClr val="6758A6"/>
              </a:buClr>
              <a:buFont typeface="Times" panose="02020603050405020304" pitchFamily="18"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9pPr>
          </a:lstStyle>
          <a:p>
            <a:pPr algn="ctr" fontAlgn="base">
              <a:spcBef>
                <a:spcPct val="0"/>
              </a:spcBef>
              <a:spcAft>
                <a:spcPct val="0"/>
              </a:spcAft>
              <a:buClrTx/>
              <a:buNone/>
            </a:pPr>
            <a:r>
              <a:rPr lang="en-GB" altLang="en-US" sz="1800">
                <a:solidFill>
                  <a:srgbClr val="000000"/>
                </a:solidFill>
              </a:rPr>
              <a:t>2012</a:t>
            </a:r>
          </a:p>
        </p:txBody>
      </p:sp>
      <p:sp>
        <p:nvSpPr>
          <p:cNvPr id="34824" name="TextBox 15">
            <a:extLst>
              <a:ext uri="{FF2B5EF4-FFF2-40B4-BE49-F238E27FC236}">
                <a16:creationId xmlns:a16="http://schemas.microsoft.com/office/drawing/2014/main" id="{BE419080-C3B6-2299-1445-565EA63031BD}"/>
              </a:ext>
            </a:extLst>
          </p:cNvPr>
          <p:cNvSpPr txBox="1">
            <a:spLocks noChangeArrowheads="1"/>
          </p:cNvSpPr>
          <p:nvPr/>
        </p:nvSpPr>
        <p:spPr bwMode="auto">
          <a:xfrm>
            <a:off x="6596063" y="1214439"/>
            <a:ext cx="1357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1pPr>
            <a:lvl2pPr marL="742950" indent="-285750">
              <a:spcBef>
                <a:spcPct val="20000"/>
              </a:spcBef>
              <a:buClr>
                <a:srgbClr val="6758A6"/>
              </a:buClr>
              <a:buFont typeface="Times" panose="02020603050405020304" pitchFamily="18" charset="0"/>
              <a:buChar char="•"/>
              <a:defRPr sz="2000">
                <a:solidFill>
                  <a:schemeClr val="tx1"/>
                </a:solidFill>
                <a:latin typeface="Arial" panose="020B0604020202020204" pitchFamily="34" charset="0"/>
              </a:defRPr>
            </a:lvl2pPr>
            <a:lvl3pPr marL="1143000" indent="-228600">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3pPr>
            <a:lvl4pPr marL="1600200" indent="-228600">
              <a:spcBef>
                <a:spcPct val="20000"/>
              </a:spcBef>
              <a:buClr>
                <a:srgbClr val="6758A6"/>
              </a:buClr>
              <a:buFont typeface="Times"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rgbClr val="6758A6"/>
              </a:buClr>
              <a:buFont typeface="Times" panose="02020603050405020304" pitchFamily="18"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9pPr>
          </a:lstStyle>
          <a:p>
            <a:pPr algn="ctr" fontAlgn="base">
              <a:spcBef>
                <a:spcPct val="0"/>
              </a:spcBef>
              <a:spcAft>
                <a:spcPct val="0"/>
              </a:spcAft>
              <a:buClrTx/>
              <a:buNone/>
            </a:pPr>
            <a:r>
              <a:rPr lang="en-GB" altLang="en-US" sz="1800">
                <a:solidFill>
                  <a:srgbClr val="000000"/>
                </a:solidFill>
              </a:rPr>
              <a:t>1940</a:t>
            </a:r>
          </a:p>
        </p:txBody>
      </p:sp>
      <p:sp>
        <p:nvSpPr>
          <p:cNvPr id="34825" name="TextBox 16">
            <a:extLst>
              <a:ext uri="{FF2B5EF4-FFF2-40B4-BE49-F238E27FC236}">
                <a16:creationId xmlns:a16="http://schemas.microsoft.com/office/drawing/2014/main" id="{147575BB-BCFE-AF9C-478D-9F9B6EBFE20D}"/>
              </a:ext>
            </a:extLst>
          </p:cNvPr>
          <p:cNvSpPr txBox="1">
            <a:spLocks noChangeArrowheads="1"/>
          </p:cNvSpPr>
          <p:nvPr/>
        </p:nvSpPr>
        <p:spPr bwMode="auto">
          <a:xfrm>
            <a:off x="2881313" y="3714750"/>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1pPr>
            <a:lvl2pPr marL="742950" indent="-285750">
              <a:spcBef>
                <a:spcPct val="20000"/>
              </a:spcBef>
              <a:buClr>
                <a:srgbClr val="6758A6"/>
              </a:buClr>
              <a:buFont typeface="Times" panose="02020603050405020304" pitchFamily="18" charset="0"/>
              <a:buChar char="•"/>
              <a:defRPr sz="2000">
                <a:solidFill>
                  <a:schemeClr val="tx1"/>
                </a:solidFill>
                <a:latin typeface="Arial" panose="020B0604020202020204" pitchFamily="34" charset="0"/>
              </a:defRPr>
            </a:lvl2pPr>
            <a:lvl3pPr marL="1143000" indent="-228600">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3pPr>
            <a:lvl4pPr marL="1600200" indent="-228600">
              <a:spcBef>
                <a:spcPct val="20000"/>
              </a:spcBef>
              <a:buClr>
                <a:srgbClr val="6758A6"/>
              </a:buClr>
              <a:buFont typeface="Times"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rgbClr val="6758A6"/>
              </a:buClr>
              <a:buFont typeface="Times" panose="02020603050405020304" pitchFamily="18"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9pPr>
          </a:lstStyle>
          <a:p>
            <a:pPr algn="ctr" fontAlgn="base">
              <a:spcBef>
                <a:spcPct val="0"/>
              </a:spcBef>
              <a:spcAft>
                <a:spcPct val="0"/>
              </a:spcAft>
              <a:buClrTx/>
              <a:buNone/>
            </a:pPr>
            <a:r>
              <a:rPr lang="en-GB" altLang="en-US" sz="1800">
                <a:solidFill>
                  <a:srgbClr val="000000"/>
                </a:solidFill>
              </a:rPr>
              <a:t>1970</a:t>
            </a:r>
          </a:p>
        </p:txBody>
      </p:sp>
      <p:sp>
        <p:nvSpPr>
          <p:cNvPr id="34826" name="TextBox 17">
            <a:extLst>
              <a:ext uri="{FF2B5EF4-FFF2-40B4-BE49-F238E27FC236}">
                <a16:creationId xmlns:a16="http://schemas.microsoft.com/office/drawing/2014/main" id="{31501A89-20DA-0A51-1080-AF612A11B543}"/>
              </a:ext>
            </a:extLst>
          </p:cNvPr>
          <p:cNvSpPr txBox="1">
            <a:spLocks noChangeArrowheads="1"/>
          </p:cNvSpPr>
          <p:nvPr/>
        </p:nvSpPr>
        <p:spPr bwMode="auto">
          <a:xfrm>
            <a:off x="2452689" y="642939"/>
            <a:ext cx="6929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1pPr>
            <a:lvl2pPr marL="742950" indent="-285750">
              <a:spcBef>
                <a:spcPct val="20000"/>
              </a:spcBef>
              <a:buClr>
                <a:srgbClr val="6758A6"/>
              </a:buClr>
              <a:buFont typeface="Times" panose="02020603050405020304" pitchFamily="18" charset="0"/>
              <a:buChar char="•"/>
              <a:defRPr sz="2000">
                <a:solidFill>
                  <a:schemeClr val="tx1"/>
                </a:solidFill>
                <a:latin typeface="Arial" panose="020B0604020202020204" pitchFamily="34" charset="0"/>
              </a:defRPr>
            </a:lvl2pPr>
            <a:lvl3pPr marL="1143000" indent="-228600">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3pPr>
            <a:lvl4pPr marL="1600200" indent="-228600">
              <a:spcBef>
                <a:spcPct val="20000"/>
              </a:spcBef>
              <a:buClr>
                <a:srgbClr val="6758A6"/>
              </a:buClr>
              <a:buFont typeface="Times"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rgbClr val="6758A6"/>
              </a:buClr>
              <a:buFont typeface="Times" panose="02020603050405020304" pitchFamily="18"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9pPr>
          </a:lstStyle>
          <a:p>
            <a:pPr fontAlgn="base">
              <a:spcBef>
                <a:spcPct val="0"/>
              </a:spcBef>
              <a:spcAft>
                <a:spcPct val="0"/>
              </a:spcAft>
              <a:buClrTx/>
              <a:buNone/>
            </a:pPr>
            <a:r>
              <a:rPr lang="en-GB" altLang="en-US" sz="1800">
                <a:solidFill>
                  <a:srgbClr val="000000"/>
                </a:solidFill>
              </a:rPr>
              <a:t>Distribution of Japanese Knotweed</a:t>
            </a:r>
          </a:p>
        </p:txBody>
      </p:sp>
      <p:sp>
        <p:nvSpPr>
          <p:cNvPr id="34827" name="TextBox 18">
            <a:extLst>
              <a:ext uri="{FF2B5EF4-FFF2-40B4-BE49-F238E27FC236}">
                <a16:creationId xmlns:a16="http://schemas.microsoft.com/office/drawing/2014/main" id="{EADA1FE8-A178-1483-B511-2FC8E448E79D}"/>
              </a:ext>
            </a:extLst>
          </p:cNvPr>
          <p:cNvSpPr txBox="1">
            <a:spLocks noChangeArrowheads="1"/>
          </p:cNvSpPr>
          <p:nvPr/>
        </p:nvSpPr>
        <p:spPr bwMode="auto">
          <a:xfrm>
            <a:off x="7881939" y="5786438"/>
            <a:ext cx="2428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1pPr>
            <a:lvl2pPr marL="742950" indent="-285750">
              <a:spcBef>
                <a:spcPct val="20000"/>
              </a:spcBef>
              <a:buClr>
                <a:srgbClr val="6758A6"/>
              </a:buClr>
              <a:buFont typeface="Times" panose="02020603050405020304" pitchFamily="18" charset="0"/>
              <a:buChar char="•"/>
              <a:defRPr sz="2000">
                <a:solidFill>
                  <a:schemeClr val="tx1"/>
                </a:solidFill>
                <a:latin typeface="Arial" panose="020B0604020202020204" pitchFamily="34" charset="0"/>
              </a:defRPr>
            </a:lvl2pPr>
            <a:lvl3pPr marL="1143000" indent="-228600">
              <a:spcBef>
                <a:spcPct val="20000"/>
              </a:spcBef>
              <a:buClr>
                <a:srgbClr val="6758A6"/>
              </a:buClr>
              <a:buFont typeface="Times" panose="02020603050405020304" pitchFamily="18" charset="0"/>
              <a:buChar char="•"/>
              <a:defRPr sz="2400">
                <a:solidFill>
                  <a:schemeClr val="tx1"/>
                </a:solidFill>
                <a:latin typeface="Arial" panose="020B0604020202020204" pitchFamily="34" charset="0"/>
              </a:defRPr>
            </a:lvl3pPr>
            <a:lvl4pPr marL="1600200" indent="-228600">
              <a:spcBef>
                <a:spcPct val="20000"/>
              </a:spcBef>
              <a:buClr>
                <a:srgbClr val="6758A6"/>
              </a:buClr>
              <a:buFont typeface="Times"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rgbClr val="6758A6"/>
              </a:buClr>
              <a:buFont typeface="Times" panose="02020603050405020304" pitchFamily="18"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6758A6"/>
              </a:buClr>
              <a:buFont typeface="Times" panose="02020603050405020304" pitchFamily="18" charset="0"/>
              <a:buChar char="•"/>
              <a:defRPr sz="1400">
                <a:solidFill>
                  <a:schemeClr val="tx1"/>
                </a:solidFill>
                <a:latin typeface="Arial" panose="020B0604020202020204" pitchFamily="34" charset="0"/>
              </a:defRPr>
            </a:lvl9pPr>
          </a:lstStyle>
          <a:p>
            <a:pPr fontAlgn="base">
              <a:spcBef>
                <a:spcPct val="0"/>
              </a:spcBef>
              <a:spcAft>
                <a:spcPct val="0"/>
              </a:spcAft>
              <a:buClrTx/>
              <a:buNone/>
            </a:pPr>
            <a:r>
              <a:rPr lang="en-GB" altLang="en-US" sz="800" b="1">
                <a:solidFill>
                  <a:srgbClr val="000000"/>
                </a:solidFill>
              </a:rPr>
              <a:t>*Source Cabi Science 2012</a:t>
            </a:r>
          </a:p>
        </p:txBody>
      </p:sp>
    </p:spTree>
  </p:cSld>
  <p:clrMapOvr>
    <a:masterClrMapping/>
  </p:clrMapOvr>
  <p:transition spd="med" advClick="0" advTm="10000">
    <p:random/>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1075</Words>
  <Application>Microsoft Office PowerPoint</Application>
  <PresentationFormat>Widescreen</PresentationFormat>
  <Paragraphs>121</Paragraphs>
  <Slides>17</Slides>
  <Notes>11</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23" baseType="lpstr">
      <vt:lpstr>Arial</vt:lpstr>
      <vt:lpstr>Calibri</vt:lpstr>
      <vt:lpstr>Times</vt:lpstr>
      <vt:lpstr>Default Design</vt:lpstr>
      <vt:lpstr>1_Default Design</vt:lpstr>
      <vt:lpstr>Acrobat Document</vt:lpstr>
      <vt:lpstr>State of the art in UK   </vt:lpstr>
      <vt:lpstr>Originally bought over to the UK by the Victorians in the 1800’s </vt:lpstr>
      <vt:lpstr>Japanese Knotweed </vt:lpstr>
      <vt:lpstr>PowerPoint Presentation</vt:lpstr>
      <vt:lpstr>PowerPoint Presentation</vt:lpstr>
      <vt:lpstr>Why is Japanese knotweed a problem? </vt:lpstr>
      <vt:lpstr>The Problem!</vt:lpstr>
      <vt:lpstr>Structural Issues </vt:lpstr>
      <vt:lpstr>PowerPoint Presentation</vt:lpstr>
      <vt:lpstr>The costs of invasive species</vt:lpstr>
      <vt:lpstr>Total Annual Costs of Japanese Knotweed</vt:lpstr>
      <vt:lpstr>Legislation  </vt:lpstr>
      <vt:lpstr>PowerPoint Presentation</vt:lpstr>
      <vt:lpstr>Anti- Social, Behaviour, Crime and Policing Act 2014: Anti-social behaviour powers. Revised January 2021</vt:lpstr>
      <vt:lpstr>RICS Guidelines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art of the Knotweed in the Walloon region, Belgium State of the art in UK</dc:title>
  <dc:creator>Paul Bardos</dc:creator>
  <cp:lastModifiedBy>Richard Podmore (JKC)</cp:lastModifiedBy>
  <cp:revision>2</cp:revision>
  <dcterms:created xsi:type="dcterms:W3CDTF">2022-05-25T16:55:58Z</dcterms:created>
  <dcterms:modified xsi:type="dcterms:W3CDTF">2022-06-09T12:50:23Z</dcterms:modified>
</cp:coreProperties>
</file>