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2"/>
  </p:notesMasterIdLst>
  <p:sldIdLst>
    <p:sldId id="342" r:id="rId5"/>
    <p:sldId id="337" r:id="rId6"/>
    <p:sldId id="261" r:id="rId7"/>
    <p:sldId id="343" r:id="rId8"/>
    <p:sldId id="319" r:id="rId9"/>
    <p:sldId id="336" r:id="rId10"/>
    <p:sldId id="346" r:id="rId11"/>
    <p:sldId id="310" r:id="rId12"/>
    <p:sldId id="360" r:id="rId13"/>
    <p:sldId id="370" r:id="rId14"/>
    <p:sldId id="384" r:id="rId15"/>
    <p:sldId id="345" r:id="rId16"/>
    <p:sldId id="386" r:id="rId17"/>
    <p:sldId id="387" r:id="rId18"/>
    <p:sldId id="388" r:id="rId19"/>
    <p:sldId id="389" r:id="rId20"/>
    <p:sldId id="300" r:id="rId21"/>
  </p:sldIdLst>
  <p:sldSz cx="12192000" cy="6858000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795" userDrawn="1">
          <p15:clr>
            <a:srgbClr val="A4A3A4"/>
          </p15:clr>
        </p15:guide>
        <p15:guide id="3" orient="horz" pos="138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7AC10"/>
    <a:srgbClr val="99CC00"/>
    <a:srgbClr val="0FE514"/>
    <a:srgbClr val="69F537"/>
    <a:srgbClr val="90F092"/>
    <a:srgbClr val="9BB111"/>
    <a:srgbClr val="96EA42"/>
    <a:srgbClr val="93A8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D956409-6576-43DD-99B6-9D8B6F3F17D9}" v="867" dt="2025-03-28T10:54:58.8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23" autoAdjust="0"/>
    <p:restoredTop sz="94859" autoAdjust="0"/>
  </p:normalViewPr>
  <p:slideViewPr>
    <p:cSldViewPr showGuides="1">
      <p:cViewPr varScale="1">
        <p:scale>
          <a:sx n="81" d="100"/>
          <a:sy n="81" d="100"/>
        </p:scale>
        <p:origin x="126" y="402"/>
      </p:cViewPr>
      <p:guideLst>
        <p:guide orient="horz" pos="2160"/>
        <p:guide pos="3795"/>
        <p:guide orient="horz" pos="1389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85" d="100"/>
          <a:sy n="85" d="100"/>
        </p:scale>
        <p:origin x="-1326" y="-78"/>
      </p:cViewPr>
      <p:guideLst>
        <p:guide orient="horz" pos="2880"/>
        <p:guide pos="2160"/>
      </p:guideLst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Trabajo\EUROPEOS\HOLISOIL\Secuestro%20C\C%20stock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Trabajo\EUROPEOS\HOLISOIL\Secuestro%20C\C%20stock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cap="none" spc="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en-US"/>
              <a:t>Carbon stock in Gamiz Forest (tC/ha)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cap="none" spc="50" normalizeH="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+mj-cs"/>
            </a:defRPr>
          </a:pPr>
          <a:endParaRPr lang="es-E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'Soil C sequestration'!$A$26</c:f>
              <c:strCache>
                <c:ptCount val="1"/>
                <c:pt idx="0">
                  <c:v>Soil tC/ha</c:v>
                </c:pt>
              </c:strCache>
            </c:strRef>
          </c:tx>
          <c:spPr>
            <a:solidFill>
              <a:schemeClr val="accent1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'Soil C sequestration'!$B$24:$F$24</c:f>
              <c:strCache>
                <c:ptCount val="5"/>
                <c:pt idx="0">
                  <c:v>CONTROL</c:v>
                </c:pt>
                <c:pt idx="1">
                  <c:v>THINNING + slash</c:v>
                </c:pt>
                <c:pt idx="2">
                  <c:v>THINNING + no slash</c:v>
                </c:pt>
                <c:pt idx="3">
                  <c:v>CLEAR CUT + slash</c:v>
                </c:pt>
                <c:pt idx="4">
                  <c:v>CLEAR CUT + no slash</c:v>
                </c:pt>
              </c:strCache>
            </c:strRef>
          </c:cat>
          <c:val>
            <c:numRef>
              <c:f>'Soil C sequestration'!$B$26:$F$26</c:f>
              <c:numCache>
                <c:formatCode>0.00</c:formatCode>
                <c:ptCount val="5"/>
                <c:pt idx="0">
                  <c:v>48</c:v>
                </c:pt>
                <c:pt idx="1">
                  <c:v>54</c:v>
                </c:pt>
                <c:pt idx="2">
                  <c:v>40</c:v>
                </c:pt>
                <c:pt idx="3">
                  <c:v>55</c:v>
                </c:pt>
                <c:pt idx="4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D3D-443B-9DA7-142801BA6EFE}"/>
            </c:ext>
          </c:extLst>
        </c:ser>
        <c:ser>
          <c:idx val="1"/>
          <c:order val="1"/>
          <c:tx>
            <c:strRef>
              <c:f>'Soil C sequestration'!$A$25</c:f>
              <c:strCache>
                <c:ptCount val="1"/>
                <c:pt idx="0">
                  <c:v>Forest tC/ha</c:v>
                </c:pt>
              </c:strCache>
            </c:strRef>
          </c:tx>
          <c:spPr>
            <a:solidFill>
              <a:schemeClr val="accent2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'Soil C sequestration'!$B$24:$F$24</c:f>
              <c:strCache>
                <c:ptCount val="5"/>
                <c:pt idx="0">
                  <c:v>CONTROL</c:v>
                </c:pt>
                <c:pt idx="1">
                  <c:v>THINNING + slash</c:v>
                </c:pt>
                <c:pt idx="2">
                  <c:v>THINNING + no slash</c:v>
                </c:pt>
                <c:pt idx="3">
                  <c:v>CLEAR CUT + slash</c:v>
                </c:pt>
                <c:pt idx="4">
                  <c:v>CLEAR CUT + no slash</c:v>
                </c:pt>
              </c:strCache>
            </c:strRef>
          </c:cat>
          <c:val>
            <c:numRef>
              <c:f>'Soil C sequestration'!$B$25:$F$25</c:f>
              <c:numCache>
                <c:formatCode>0.00</c:formatCode>
                <c:ptCount val="5"/>
                <c:pt idx="0">
                  <c:v>116.55728529163923</c:v>
                </c:pt>
                <c:pt idx="1">
                  <c:v>94.764962896851017</c:v>
                </c:pt>
                <c:pt idx="2">
                  <c:v>94.764962896851017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D3D-443B-9DA7-142801BA6EFE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80"/>
        <c:overlap val="25"/>
        <c:axId val="660937840"/>
        <c:axId val="660938200"/>
      </c:barChart>
      <c:catAx>
        <c:axId val="660937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660938200"/>
        <c:crosses val="autoZero"/>
        <c:auto val="1"/>
        <c:lblAlgn val="ctr"/>
        <c:lblOffset val="100"/>
        <c:noMultiLvlLbl val="0"/>
      </c:catAx>
      <c:valAx>
        <c:axId val="660938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6609378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s-ES" dirty="0"/>
              <a:t>C stock in </a:t>
            </a:r>
            <a:r>
              <a:rPr lang="es-ES" dirty="0" err="1"/>
              <a:t>trees</a:t>
            </a:r>
            <a:r>
              <a:rPr lang="es-ES" baseline="0" dirty="0"/>
              <a:t> </a:t>
            </a:r>
            <a:r>
              <a:rPr lang="es-ES" baseline="0" dirty="0" err="1"/>
              <a:t>by</a:t>
            </a:r>
            <a:r>
              <a:rPr lang="es-ES" baseline="0" dirty="0"/>
              <a:t> </a:t>
            </a:r>
            <a:r>
              <a:rPr lang="es-ES" baseline="0" dirty="0" err="1"/>
              <a:t>species</a:t>
            </a:r>
            <a:r>
              <a:rPr lang="es-ES" baseline="0" dirty="0"/>
              <a:t> (</a:t>
            </a:r>
            <a:r>
              <a:rPr lang="es-ES" baseline="0" dirty="0" err="1"/>
              <a:t>tC</a:t>
            </a:r>
            <a:r>
              <a:rPr lang="es-ES" baseline="0" dirty="0"/>
              <a:t>)</a:t>
            </a:r>
            <a:endParaRPr lang="es-E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'Forest C sequestration'!$H$4</c:f>
              <c:strCache>
                <c:ptCount val="1"/>
                <c:pt idx="0">
                  <c:v>CONTROL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'Forest C sequestration'!$G$5:$G$10</c:f>
              <c:strCache>
                <c:ptCount val="6"/>
                <c:pt idx="0">
                  <c:v>Quercus faginea</c:v>
                </c:pt>
                <c:pt idx="1">
                  <c:v>Acer campestre</c:v>
                </c:pt>
                <c:pt idx="2">
                  <c:v>Crataegus monogyna</c:v>
                </c:pt>
                <c:pt idx="3">
                  <c:v>Fraxinus excelsior</c:v>
                </c:pt>
                <c:pt idx="4">
                  <c:v>Sorbus torminalis</c:v>
                </c:pt>
                <c:pt idx="5">
                  <c:v>Juniperus communis</c:v>
                </c:pt>
              </c:strCache>
            </c:strRef>
          </c:cat>
          <c:val>
            <c:numRef>
              <c:f>'Forest C sequestration'!$H$5:$H$10</c:f>
              <c:numCache>
                <c:formatCode>0.0</c:formatCode>
                <c:ptCount val="6"/>
                <c:pt idx="0">
                  <c:v>44.386920980926433</c:v>
                </c:pt>
                <c:pt idx="1">
                  <c:v>5.3678474114441412</c:v>
                </c:pt>
                <c:pt idx="2">
                  <c:v>1.1716621253405994</c:v>
                </c:pt>
                <c:pt idx="3">
                  <c:v>0.40871934604904631</c:v>
                </c:pt>
                <c:pt idx="4">
                  <c:v>0.21798365122615806</c:v>
                </c:pt>
                <c:pt idx="5">
                  <c:v>8.1743869209809264E-2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F44-42B0-9A8B-B47C5BCDB990}"/>
            </c:ext>
          </c:extLst>
        </c:ser>
        <c:ser>
          <c:idx val="1"/>
          <c:order val="1"/>
          <c:tx>
            <c:strRef>
              <c:f>'Forest C sequestration'!$I$4</c:f>
              <c:strCache>
                <c:ptCount val="1"/>
                <c:pt idx="0">
                  <c:v>THINNING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'Forest C sequestration'!$G$5:$G$10</c:f>
              <c:strCache>
                <c:ptCount val="6"/>
                <c:pt idx="0">
                  <c:v>Quercus faginea</c:v>
                </c:pt>
                <c:pt idx="1">
                  <c:v>Acer campestre</c:v>
                </c:pt>
                <c:pt idx="2">
                  <c:v>Crataegus monogyna</c:v>
                </c:pt>
                <c:pt idx="3">
                  <c:v>Fraxinus excelsior</c:v>
                </c:pt>
                <c:pt idx="4">
                  <c:v>Sorbus torminalis</c:v>
                </c:pt>
                <c:pt idx="5">
                  <c:v>Juniperus communis</c:v>
                </c:pt>
              </c:strCache>
            </c:strRef>
          </c:cat>
          <c:val>
            <c:numRef>
              <c:f>'Forest C sequestration'!$I$5:$I$10</c:f>
              <c:numCache>
                <c:formatCode>0.0</c:formatCode>
                <c:ptCount val="6"/>
                <c:pt idx="0">
                  <c:v>37.329700272479563</c:v>
                </c:pt>
                <c:pt idx="1">
                  <c:v>3.3242506811989099</c:v>
                </c:pt>
                <c:pt idx="2">
                  <c:v>0.35422343324250682</c:v>
                </c:pt>
                <c:pt idx="3">
                  <c:v>1.6076294277929157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F44-42B0-9A8B-B47C5BCDB99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660932440"/>
        <c:axId val="660927760"/>
      </c:barChart>
      <c:catAx>
        <c:axId val="660932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660927760"/>
        <c:crosses val="autoZero"/>
        <c:auto val="1"/>
        <c:lblAlgn val="ctr"/>
        <c:lblOffset val="100"/>
        <c:noMultiLvlLbl val="0"/>
      </c:catAx>
      <c:valAx>
        <c:axId val="6609277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6609324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1600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91CEC3FC-60CD-034A-9363-E47DF6D25A1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anose="020F0502020204030204" pitchFamily="34" charset="0"/>
              </a:defRPr>
            </a:lvl1pPr>
          </a:lstStyle>
          <a:p>
            <a:endParaRPr lang="es-ES" altLang="es-ES"/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69FFFD3A-87A9-25AB-BA81-BBE7B3968C32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4DF079F0-46D2-43B5-9DC3-21BD60F5DFB8}" type="datetimeFigureOut">
              <a:rPr lang="es-ES" altLang="es-ES"/>
              <a:pPr/>
              <a:t>05/04/2025</a:t>
            </a:fld>
            <a:endParaRPr lang="es-ES" altLang="es-ES"/>
          </a:p>
        </p:txBody>
      </p:sp>
      <p:sp>
        <p:nvSpPr>
          <p:cNvPr id="39940" name="Rectangle 4">
            <a:extLst>
              <a:ext uri="{FF2B5EF4-FFF2-40B4-BE49-F238E27FC236}">
                <a16:creationId xmlns:a16="http://schemas.microsoft.com/office/drawing/2014/main" id="{98365619-13B0-5588-3FA5-44EF10A87697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9941" name="Rectangle 5">
            <a:extLst>
              <a:ext uri="{FF2B5EF4-FFF2-40B4-BE49-F238E27FC236}">
                <a16:creationId xmlns:a16="http://schemas.microsoft.com/office/drawing/2014/main" id="{49C8C4FB-91D1-6A77-BB2C-D0C8A50C3D04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el estilo de texto del patrón</a:t>
            </a:r>
          </a:p>
          <a:p>
            <a:pPr lvl="1"/>
            <a:r>
              <a:rPr lang="es-ES" altLang="es-ES"/>
              <a:t>Segundo nivel</a:t>
            </a:r>
          </a:p>
          <a:p>
            <a:pPr lvl="2"/>
            <a:r>
              <a:rPr lang="es-ES" altLang="es-ES"/>
              <a:t>Tercer nivel</a:t>
            </a:r>
          </a:p>
          <a:p>
            <a:pPr lvl="3"/>
            <a:r>
              <a:rPr lang="es-ES" altLang="es-ES"/>
              <a:t>Cuarto nivel</a:t>
            </a:r>
          </a:p>
          <a:p>
            <a:pPr lvl="4"/>
            <a:r>
              <a:rPr lang="es-ES" altLang="es-ES"/>
              <a:t>Quinto nivel</a:t>
            </a:r>
          </a:p>
        </p:txBody>
      </p:sp>
      <p:sp>
        <p:nvSpPr>
          <p:cNvPr id="39942" name="Rectangle 6">
            <a:extLst>
              <a:ext uri="{FF2B5EF4-FFF2-40B4-BE49-F238E27FC236}">
                <a16:creationId xmlns:a16="http://schemas.microsoft.com/office/drawing/2014/main" id="{E624D0D1-5AAC-DF3D-B338-A4004062F96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anose="020F0502020204030204" pitchFamily="34" charset="0"/>
              </a:defRPr>
            </a:lvl1pPr>
          </a:lstStyle>
          <a:p>
            <a:endParaRPr lang="es-ES" altLang="es-ES"/>
          </a:p>
        </p:txBody>
      </p:sp>
      <p:sp>
        <p:nvSpPr>
          <p:cNvPr id="39943" name="Rectangle 7">
            <a:extLst>
              <a:ext uri="{FF2B5EF4-FFF2-40B4-BE49-F238E27FC236}">
                <a16:creationId xmlns:a16="http://schemas.microsoft.com/office/drawing/2014/main" id="{1825BEE2-A163-A266-8F8F-9A03D019B42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88EBB896-55F3-4661-8611-6C1A0F278C56}" type="slidenum">
              <a:rPr lang="es-ES" altLang="es-ES"/>
              <a:pPr/>
              <a:t>‹nr.›</a:t>
            </a:fld>
            <a:endParaRPr lang="es-ES" alt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EBB896-55F3-4661-8611-6C1A0F278C56}" type="slidenum">
              <a:rPr lang="es-ES" altLang="es-ES" smtClean="0"/>
              <a:pPr/>
              <a:t>1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2341231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935609FD-8D9E-5485-799B-F8106CD94AC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EEF8A212-C754-4ECA-C55A-20D26D1759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EBB896-55F3-4661-8611-6C1A0F278C56}" type="slidenum">
              <a:rPr lang="es-ES" altLang="es-ES" smtClean="0"/>
              <a:pPr/>
              <a:t>8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5602479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EBB896-55F3-4661-8611-6C1A0F278C56}" type="slidenum">
              <a:rPr lang="es-ES" altLang="es-ES" smtClean="0"/>
              <a:pPr/>
              <a:t>10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7665485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EBB896-55F3-4661-8611-6C1A0F278C56}" type="slidenum">
              <a:rPr lang="es-ES" altLang="es-ES" smtClean="0"/>
              <a:pPr/>
              <a:t>12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6892209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EBB896-55F3-4661-8611-6C1A0F278C56}" type="slidenum">
              <a:rPr lang="es-ES" altLang="es-ES" smtClean="0"/>
              <a:pPr/>
              <a:t>13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4711254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C25B28-133A-3D4A-27D3-462A572FA9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39B883E0-3516-C5F1-3603-9DD92BDE65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46C6E531-3975-016A-0F80-0CB9390FA5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84DC621-CD7B-B08B-39D3-A3AF678FB3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EBB896-55F3-4661-8611-6C1A0F278C56}" type="slidenum">
              <a:rPr lang="es-ES" altLang="es-ES" smtClean="0"/>
              <a:pPr/>
              <a:t>14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1928157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EBB896-55F3-4661-8611-6C1A0F278C56}" type="slidenum">
              <a:rPr lang="es-ES" altLang="es-ES" smtClean="0"/>
              <a:pPr/>
              <a:t>15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6850221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EBB896-55F3-4661-8611-6C1A0F278C56}" type="slidenum">
              <a:rPr lang="es-ES" altLang="es-ES" smtClean="0"/>
              <a:pPr/>
              <a:t>16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465317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319482-0D2D-7F19-93E3-21C5D5CF3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F0C9D5-2ACD-4768-9C50-C47F8FEBFFBB}" type="datetimeFigureOut">
              <a:rPr lang="es-ES"/>
              <a:pPr>
                <a:defRPr/>
              </a:pPr>
              <a:t>05/04/2025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07111EB-18C1-3258-60D0-375092A33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3688013-E002-F155-E1AE-CE4348A1E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F064B7-C7E5-4BDF-BBAD-AA6318DA1FAE}" type="slidenum">
              <a:rPr lang="es-ES" altLang="es-ES"/>
              <a:pPr/>
              <a:t>‹nr.›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6912232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71CC65C-0728-6086-C498-CC1FFC758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DA8BC5-08DC-40D3-8924-0091BBC16529}" type="datetimeFigureOut">
              <a:rPr lang="es-ES"/>
              <a:pPr>
                <a:defRPr/>
              </a:pPr>
              <a:t>05/04/2025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B6D298F-077D-142B-7A3B-074DE6157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25482AB-1231-F788-3133-D74D8ED42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7E9F74-4F26-49CB-B70B-562DB6476723}" type="slidenum">
              <a:rPr lang="es-ES" altLang="es-ES"/>
              <a:pPr/>
              <a:t>‹nr.›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5854422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AB05F89-C02D-9D3A-A158-D02486FF3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70688D-67A1-46E7-B7DA-E23F62BBDC48}" type="datetimeFigureOut">
              <a:rPr lang="es-ES"/>
              <a:pPr>
                <a:defRPr/>
              </a:pPr>
              <a:t>05/04/2025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9D91B4D-6F4F-4D68-0A7A-1554E7938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DDC4E31-0DFC-3A57-A6CE-F01FFE28A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30A0F8-CEAA-44FA-BC5B-7AE99CA69F9B}" type="slidenum">
              <a:rPr lang="es-ES" altLang="es-ES"/>
              <a:pPr/>
              <a:t>‹nr.›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5003957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4E5FB0-038E-305A-6F18-71D5DEBEF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DE67F82-4430-4A63-E90F-9F250D86EC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999DA4-E40E-4147-ADE9-0012FC8AF63B}" type="datetimeFigureOut">
              <a:rPr lang="es-ES"/>
              <a:pPr>
                <a:defRPr/>
              </a:pPr>
              <a:t>05/04/2025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0C40ED9-F184-A10D-8CAD-16431A701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6BCC26B-766D-EE8B-C047-D31CE24F3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94A40930-F09F-4152-9372-8EBAD479643D}" type="slidenum">
              <a:rPr lang="es-ES" altLang="es-ES"/>
              <a:pPr/>
              <a:t>‹nr.›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728568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ítulo y 4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0B7B32-C4C4-CBD0-45FB-949032DA4FDA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0F2DB39-79A5-34DA-723D-CBF06D4FCE6C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838200" y="1825625"/>
            <a:ext cx="5181600" cy="209867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10F59A7-2A1C-F269-A105-A468A6A2A81B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172200" y="1825625"/>
            <a:ext cx="5181600" cy="209867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64686BFD-5F28-9E4B-0E4B-792E633EB9FE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838200" y="4076700"/>
            <a:ext cx="5181600" cy="210026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1E190C3-AB8F-8DA2-6483-FF394A9F8F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4076700"/>
            <a:ext cx="5181600" cy="210026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24A7123-01FA-2443-512E-5A5BF64CBF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71A664-C06F-4EAF-B8B2-5BC91212C9DD}" type="datetimeFigureOut">
              <a:rPr lang="es-ES"/>
              <a:pPr>
                <a:defRPr/>
              </a:pPr>
              <a:t>05/04/2025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313D9F3-FA98-9FD0-F84A-89A3CFC11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3896A26-412E-A9C8-67C8-629C5E0CA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2878BD48-E710-4E34-A3B3-30932BF9A734}" type="slidenum">
              <a:rPr lang="es-ES" altLang="es-ES"/>
              <a:pPr/>
              <a:t>‹nr.›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9084308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ítulo, 1 obje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1EF1B5-2B9A-D132-9A67-45E33E47E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F149B0A-F9D0-98EC-C43B-DF9F682AC7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96E9F8B-6C0F-6F71-4D31-478CD5DF9965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172200" y="1825625"/>
            <a:ext cx="5181600" cy="209867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20E3FEC2-08FD-21C0-2AB4-0869C4D4C5A5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6172200" y="4076700"/>
            <a:ext cx="5181600" cy="210026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fecha 5">
            <a:extLst>
              <a:ext uri="{FF2B5EF4-FFF2-40B4-BE49-F238E27FC236}">
                <a16:creationId xmlns:a16="http://schemas.microsoft.com/office/drawing/2014/main" id="{1580B225-FBBD-4388-AA23-924C374999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45C844-A6A4-4692-B8FD-67294BD15600}" type="datetimeFigureOut">
              <a:rPr lang="es-ES"/>
              <a:pPr>
                <a:defRPr/>
              </a:pPr>
              <a:t>05/04/2025</a:t>
            </a:fld>
            <a:endParaRPr lang="es-ES"/>
          </a:p>
        </p:txBody>
      </p:sp>
      <p:sp>
        <p:nvSpPr>
          <p:cNvPr id="7" name="Marcador de pie de página 6">
            <a:extLst>
              <a:ext uri="{FF2B5EF4-FFF2-40B4-BE49-F238E27FC236}">
                <a16:creationId xmlns:a16="http://schemas.microsoft.com/office/drawing/2014/main" id="{A78BE63D-A521-6FCB-EF83-F0A7DFF11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66E54255-AAF6-B21F-A793-8F06E890C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260C43EC-F3CC-4C9F-B9E9-E90DE77538EE}" type="slidenum">
              <a:rPr lang="es-ES" altLang="es-ES"/>
              <a:pPr/>
              <a:t>‹nr.›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02705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136ED21-0429-1AE9-3698-F89B3A8AB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787F47-6939-4531-91E8-41866BFDECFE}" type="datetimeFigureOut">
              <a:rPr lang="es-ES"/>
              <a:pPr>
                <a:defRPr/>
              </a:pPr>
              <a:t>05/04/2025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B459D31-F397-135D-0F6F-25080BE9B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C90D386-1F5E-A6C3-FF65-3D2BFE3B0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1E7741-AA37-424A-B8FC-EF7AF840FD0D}" type="slidenum">
              <a:rPr lang="es-ES" altLang="es-ES"/>
              <a:pPr/>
              <a:t>‹nr.›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142980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AE5E34C-80BA-31ED-1D51-C11FF708B8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C36AE5-C425-4FCE-8F2A-9353D52D9AB4}" type="datetimeFigureOut">
              <a:rPr lang="es-ES"/>
              <a:pPr>
                <a:defRPr/>
              </a:pPr>
              <a:t>05/04/2025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971C501-E6EA-D89E-C3B6-D480D1318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785A895-BFFE-8228-D4FF-C6A8D339E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8B8BE1-5971-44A9-BE4C-7698D126A0F7}" type="slidenum">
              <a:rPr lang="es-ES" altLang="es-ES"/>
              <a:pPr/>
              <a:t>‹nr.›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882704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D3203C32-8628-2406-E9FE-1D35AB4F2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823F6B-6EC3-4426-917F-6E53F4E3998C}" type="datetimeFigureOut">
              <a:rPr lang="es-ES"/>
              <a:pPr>
                <a:defRPr/>
              </a:pPr>
              <a:t>05/04/2025</a:t>
            </a:fld>
            <a:endParaRPr lang="es-ES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76F50079-E553-1FAD-68E5-32CA28A60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0ACDC600-C455-A6F3-104D-575C3A9DC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95C37C-5BC1-4F56-9D85-3977F13972AA}" type="slidenum">
              <a:rPr lang="es-ES" altLang="es-ES"/>
              <a:pPr/>
              <a:t>‹nr.›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717878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3">
            <a:extLst>
              <a:ext uri="{FF2B5EF4-FFF2-40B4-BE49-F238E27FC236}">
                <a16:creationId xmlns:a16="http://schemas.microsoft.com/office/drawing/2014/main" id="{AF0FE566-E014-69F7-BF9F-E67061CFD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6BE67F-B3FF-4F74-85C6-EA0E767448C7}" type="datetimeFigureOut">
              <a:rPr lang="es-ES"/>
              <a:pPr>
                <a:defRPr/>
              </a:pPr>
              <a:t>05/04/2025</a:t>
            </a:fld>
            <a:endParaRPr lang="es-ES"/>
          </a:p>
        </p:txBody>
      </p:sp>
      <p:sp>
        <p:nvSpPr>
          <p:cNvPr id="8" name="Marcador de pie de página 4">
            <a:extLst>
              <a:ext uri="{FF2B5EF4-FFF2-40B4-BE49-F238E27FC236}">
                <a16:creationId xmlns:a16="http://schemas.microsoft.com/office/drawing/2014/main" id="{12306135-B102-2785-C1E5-D0891712C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Marcador de número de diapositiva 5">
            <a:extLst>
              <a:ext uri="{FF2B5EF4-FFF2-40B4-BE49-F238E27FC236}">
                <a16:creationId xmlns:a16="http://schemas.microsoft.com/office/drawing/2014/main" id="{F57CB291-3049-AF66-06CF-9CCBB83B6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026262-C2A7-4587-8135-25E7F27C40FE}" type="slidenum">
              <a:rPr lang="es-ES" altLang="es-ES"/>
              <a:pPr/>
              <a:t>‹nr.›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450479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3">
            <a:extLst>
              <a:ext uri="{FF2B5EF4-FFF2-40B4-BE49-F238E27FC236}">
                <a16:creationId xmlns:a16="http://schemas.microsoft.com/office/drawing/2014/main" id="{ED22AAD5-40A6-1A8A-C79D-681BDE8F2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1A068-EDA4-46EA-BB5D-47FCC0486822}" type="datetimeFigureOut">
              <a:rPr lang="es-ES"/>
              <a:pPr>
                <a:defRPr/>
              </a:pPr>
              <a:t>05/04/2025</a:t>
            </a:fld>
            <a:endParaRPr lang="es-ES"/>
          </a:p>
        </p:txBody>
      </p:sp>
      <p:sp>
        <p:nvSpPr>
          <p:cNvPr id="4" name="Marcador de pie de página 4">
            <a:extLst>
              <a:ext uri="{FF2B5EF4-FFF2-40B4-BE49-F238E27FC236}">
                <a16:creationId xmlns:a16="http://schemas.microsoft.com/office/drawing/2014/main" id="{0B8DF0A7-333D-4FDF-4B3B-55BE9DB36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2C432CD3-84A8-2E70-94E5-E534B0F55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45C640-C3E7-4233-A307-EBDE166290F6}" type="slidenum">
              <a:rPr lang="es-ES" altLang="es-ES"/>
              <a:pPr/>
              <a:t>‹nr.›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055698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3">
            <a:extLst>
              <a:ext uri="{FF2B5EF4-FFF2-40B4-BE49-F238E27FC236}">
                <a16:creationId xmlns:a16="http://schemas.microsoft.com/office/drawing/2014/main" id="{34786DF3-A1EA-BDB2-9076-F79330A0B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2D49CD-28F3-4C2A-A6C0-1C1C198BF6AF}" type="datetimeFigureOut">
              <a:rPr lang="es-ES"/>
              <a:pPr>
                <a:defRPr/>
              </a:pPr>
              <a:t>05/04/2025</a:t>
            </a:fld>
            <a:endParaRPr lang="es-ES"/>
          </a:p>
        </p:txBody>
      </p:sp>
      <p:sp>
        <p:nvSpPr>
          <p:cNvPr id="3" name="Marcador de pie de página 4">
            <a:extLst>
              <a:ext uri="{FF2B5EF4-FFF2-40B4-BE49-F238E27FC236}">
                <a16:creationId xmlns:a16="http://schemas.microsoft.com/office/drawing/2014/main" id="{9133BC38-1F30-3034-A258-ADB84122E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Marcador de número de diapositiva 5">
            <a:extLst>
              <a:ext uri="{FF2B5EF4-FFF2-40B4-BE49-F238E27FC236}">
                <a16:creationId xmlns:a16="http://schemas.microsoft.com/office/drawing/2014/main" id="{758D5B48-3365-1AC9-E22D-3F5A93C64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28414B-AC11-43EE-A73F-3D86507BA55F}" type="slidenum">
              <a:rPr lang="es-ES" altLang="es-ES"/>
              <a:pPr/>
              <a:t>‹nr.›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019615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E1FDEE16-59C6-FE44-84BE-E8DC533EB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2ED3DA-4EC1-4856-BC6B-A63CEC40B895}" type="datetimeFigureOut">
              <a:rPr lang="es-ES"/>
              <a:pPr>
                <a:defRPr/>
              </a:pPr>
              <a:t>05/04/2025</a:t>
            </a:fld>
            <a:endParaRPr lang="es-ES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6903E400-9565-BB1D-BE99-ADDC628E3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9633CC43-95A5-8464-66A5-8FCFCA70B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2487F9-4BBC-412E-949C-8FF61516836D}" type="slidenum">
              <a:rPr lang="es-ES" altLang="es-ES"/>
              <a:pPr/>
              <a:t>‹nr.›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899447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21DC1959-1726-E997-0B81-A201A27B7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E0E9EA-09E5-49F3-8BE5-337094AF77B4}" type="datetimeFigureOut">
              <a:rPr lang="es-ES"/>
              <a:pPr>
                <a:defRPr/>
              </a:pPr>
              <a:t>05/04/2025</a:t>
            </a:fld>
            <a:endParaRPr lang="es-ES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C32F1AA9-6A66-E399-4F46-EABD8E65E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CAF8CCF9-50AE-E2C8-EEEA-9A09CFBAE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289881-5387-4539-A785-CC4D4F8327C0}" type="slidenum">
              <a:rPr lang="es-ES" altLang="es-ES"/>
              <a:pPr/>
              <a:t>‹nr.›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686380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Marcador de título 1">
            <a:extLst>
              <a:ext uri="{FF2B5EF4-FFF2-40B4-BE49-F238E27FC236}">
                <a16:creationId xmlns:a16="http://schemas.microsoft.com/office/drawing/2014/main" id="{BE2929AC-C9E3-7DE4-7CF8-8366AF3258B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el estilo de título del patrón</a:t>
            </a:r>
          </a:p>
        </p:txBody>
      </p:sp>
      <p:sp>
        <p:nvSpPr>
          <p:cNvPr id="1027" name="Marcador de texto 2">
            <a:extLst>
              <a:ext uri="{FF2B5EF4-FFF2-40B4-BE49-F238E27FC236}">
                <a16:creationId xmlns:a16="http://schemas.microsoft.com/office/drawing/2014/main" id="{3C1F3B86-5A56-3EE9-AFF3-BCBF7AFC8D0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los estilos de texto del patrón</a:t>
            </a:r>
          </a:p>
          <a:p>
            <a:pPr lvl="1"/>
            <a:r>
              <a:rPr lang="es-ES" altLang="es-ES"/>
              <a:t>Segundo nivel</a:t>
            </a:r>
          </a:p>
          <a:p>
            <a:pPr lvl="2"/>
            <a:r>
              <a:rPr lang="es-ES" altLang="es-ES"/>
              <a:t>Tercer nivel</a:t>
            </a:r>
          </a:p>
          <a:p>
            <a:pPr lvl="3"/>
            <a:r>
              <a:rPr lang="es-ES" altLang="es-ES"/>
              <a:t>Cuarto nivel</a:t>
            </a:r>
          </a:p>
          <a:p>
            <a:pPr lvl="4"/>
            <a:r>
              <a:rPr lang="es-ES" alt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0332BE7-396D-642A-639E-6DED94AE56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76CB828-046A-4EA9-83CB-007222AC5F0C}" type="datetimeFigureOut">
              <a:rPr lang="es-ES"/>
              <a:pPr>
                <a:defRPr/>
              </a:pPr>
              <a:t>05/04/2025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DB08F34-0EB4-8B0E-C454-E420B8128B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62F8A38-C485-4754-4A6C-FE2C67FD6A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210C2F9E-CD61-4D47-A27F-5FEDC9E95435}" type="slidenum">
              <a:rPr lang="es-ES" altLang="es-ES"/>
              <a:pPr/>
              <a:t>‹nr.›</a:t>
            </a:fld>
            <a:endParaRPr lang="es-ES" alt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image" Target="../media/image49.jpeg"/><Relationship Id="rId18" Type="http://schemas.openxmlformats.org/officeDocument/2006/relationships/image" Target="../media/image54.jpeg"/><Relationship Id="rId3" Type="http://schemas.openxmlformats.org/officeDocument/2006/relationships/image" Target="../media/image40.jpeg"/><Relationship Id="rId21" Type="http://schemas.openxmlformats.org/officeDocument/2006/relationships/image" Target="../media/image57.jpeg"/><Relationship Id="rId7" Type="http://schemas.openxmlformats.org/officeDocument/2006/relationships/image" Target="../media/image44.png"/><Relationship Id="rId12" Type="http://schemas.openxmlformats.org/officeDocument/2006/relationships/image" Target="../media/image48.jpeg"/><Relationship Id="rId17" Type="http://schemas.openxmlformats.org/officeDocument/2006/relationships/image" Target="../media/image53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2.jpeg"/><Relationship Id="rId20" Type="http://schemas.openxmlformats.org/officeDocument/2006/relationships/image" Target="../media/image56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3.wmf"/><Relationship Id="rId11" Type="http://schemas.openxmlformats.org/officeDocument/2006/relationships/image" Target="../media/image47.jpeg"/><Relationship Id="rId24" Type="http://schemas.openxmlformats.org/officeDocument/2006/relationships/image" Target="../media/image60.jpeg"/><Relationship Id="rId5" Type="http://schemas.openxmlformats.org/officeDocument/2006/relationships/image" Target="../media/image42.png"/><Relationship Id="rId15" Type="http://schemas.openxmlformats.org/officeDocument/2006/relationships/image" Target="../media/image51.jpeg"/><Relationship Id="rId23" Type="http://schemas.openxmlformats.org/officeDocument/2006/relationships/image" Target="../media/image59.jpeg"/><Relationship Id="rId10" Type="http://schemas.openxmlformats.org/officeDocument/2006/relationships/image" Target="../media/image46.jpeg"/><Relationship Id="rId19" Type="http://schemas.openxmlformats.org/officeDocument/2006/relationships/image" Target="../media/image55.jpeg"/><Relationship Id="rId4" Type="http://schemas.openxmlformats.org/officeDocument/2006/relationships/image" Target="../media/image41.wmf"/><Relationship Id="rId9" Type="http://schemas.openxmlformats.org/officeDocument/2006/relationships/hyperlink" Target="http://www.phytosudoe.eu/" TargetMode="External"/><Relationship Id="rId14" Type="http://schemas.openxmlformats.org/officeDocument/2006/relationships/image" Target="../media/image50.jpeg"/><Relationship Id="rId22" Type="http://schemas.openxmlformats.org/officeDocument/2006/relationships/image" Target="../media/image5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5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4.xml"/><Relationship Id="rId6" Type="http://schemas.microsoft.com/office/2007/relationships/hdphoto" Target="../media/hdphoto1.wdp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15.jpe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1.jpe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emf"/><Relationship Id="rId11" Type="http://schemas.openxmlformats.org/officeDocument/2006/relationships/chart" Target="../charts/chart2.xml"/><Relationship Id="rId5" Type="http://schemas.openxmlformats.org/officeDocument/2006/relationships/image" Target="../media/image72.emf"/><Relationship Id="rId10" Type="http://schemas.openxmlformats.org/officeDocument/2006/relationships/chart" Target="../charts/chart1.xml"/><Relationship Id="rId4" Type="http://schemas.openxmlformats.org/officeDocument/2006/relationships/image" Target="../media/image15.jpeg"/><Relationship Id="rId9" Type="http://schemas.openxmlformats.org/officeDocument/2006/relationships/hyperlink" Target="http://www.holisoils.eu/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6.emf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wmf"/><Relationship Id="rId10" Type="http://schemas.openxmlformats.org/officeDocument/2006/relationships/image" Target="../media/image82.png"/><Relationship Id="rId4" Type="http://schemas.openxmlformats.org/officeDocument/2006/relationships/image" Target="../media/image15.jpeg"/><Relationship Id="rId9" Type="http://schemas.openxmlformats.org/officeDocument/2006/relationships/image" Target="../media/image8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13" Type="http://schemas.openxmlformats.org/officeDocument/2006/relationships/hyperlink" Target="http://www.lurzain.eus/" TargetMode="External"/><Relationship Id="rId3" Type="http://schemas.openxmlformats.org/officeDocument/2006/relationships/image" Target="../media/image83.png"/><Relationship Id="rId7" Type="http://schemas.openxmlformats.org/officeDocument/2006/relationships/image" Target="../media/image86.jpeg"/><Relationship Id="rId12" Type="http://schemas.openxmlformats.org/officeDocument/2006/relationships/image" Target="../media/image9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11" Type="http://schemas.openxmlformats.org/officeDocument/2006/relationships/image" Target="../media/image90.png"/><Relationship Id="rId5" Type="http://schemas.openxmlformats.org/officeDocument/2006/relationships/image" Target="../media/image15.jpeg"/><Relationship Id="rId10" Type="http://schemas.openxmlformats.org/officeDocument/2006/relationships/image" Target="../media/image89.jpeg"/><Relationship Id="rId4" Type="http://schemas.openxmlformats.org/officeDocument/2006/relationships/image" Target="../media/image84.png"/><Relationship Id="rId9" Type="http://schemas.openxmlformats.org/officeDocument/2006/relationships/image" Target="../media/image88.jpeg"/><Relationship Id="rId14" Type="http://schemas.openxmlformats.org/officeDocument/2006/relationships/image" Target="../media/image9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jpeg"/><Relationship Id="rId4" Type="http://schemas.openxmlformats.org/officeDocument/2006/relationships/image" Target="../media/image93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vitoria-gasteiz.org/greeninfrastructure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3.jpeg"/><Relationship Id="rId18" Type="http://schemas.openxmlformats.org/officeDocument/2006/relationships/image" Target="../media/image38.jpeg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12" Type="http://schemas.openxmlformats.org/officeDocument/2006/relationships/image" Target="../media/image32.jpeg"/><Relationship Id="rId17" Type="http://schemas.openxmlformats.org/officeDocument/2006/relationships/image" Target="../media/image37.png"/><Relationship Id="rId2" Type="http://schemas.openxmlformats.org/officeDocument/2006/relationships/image" Target="../media/image22.emf"/><Relationship Id="rId16" Type="http://schemas.openxmlformats.org/officeDocument/2006/relationships/image" Target="../media/image36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5.jpeg"/><Relationship Id="rId15" Type="http://schemas.openxmlformats.org/officeDocument/2006/relationships/image" Target="../media/image35.jpeg"/><Relationship Id="rId10" Type="http://schemas.openxmlformats.org/officeDocument/2006/relationships/image" Target="../media/image30.png"/><Relationship Id="rId19" Type="http://schemas.openxmlformats.org/officeDocument/2006/relationships/image" Target="../media/image39.png"/><Relationship Id="rId4" Type="http://schemas.openxmlformats.org/officeDocument/2006/relationships/image" Target="../media/image24.jpeg"/><Relationship Id="rId9" Type="http://schemas.openxmlformats.org/officeDocument/2006/relationships/image" Target="../media/image29.jpeg"/><Relationship Id="rId1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Imagen 4">
            <a:extLst>
              <a:ext uri="{FF2B5EF4-FFF2-40B4-BE49-F238E27FC236}">
                <a16:creationId xmlns:a16="http://schemas.microsoft.com/office/drawing/2014/main" id="{F15422AE-DB3F-9BE1-0D51-F856BC32BF0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12671425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id="{5D99BC5A-A788-3C41-D083-A6795D15DC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3113" y="908050"/>
            <a:ext cx="7269162" cy="5208588"/>
          </a:xfrm>
          <a:prstGeom prst="rect">
            <a:avLst/>
          </a:prstGeom>
          <a:solidFill>
            <a:srgbClr val="99CC00">
              <a:alpha val="50000"/>
            </a:srgbClr>
          </a:solidFill>
          <a:ln>
            <a:noFill/>
          </a:ln>
          <a:effectLst/>
        </p:spPr>
        <p:txBody>
          <a:bodyPr lIns="90000" tIns="46800" rIns="90000" bIns="46800"/>
          <a:lstStyle>
            <a:lvl1pPr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>
              <a:lnSpc>
                <a:spcPct val="107000"/>
              </a:lnSpc>
              <a:spcAft>
                <a:spcPts val="800"/>
              </a:spcAft>
            </a:pPr>
            <a:endParaRPr lang="es-ES" altLang="es-ES" sz="28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ES" altLang="es-ES" sz="24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Brownfield</a:t>
            </a:r>
            <a:r>
              <a:rPr lang="es-ES" altLang="es-ES" sz="24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altLang="es-ES" sz="24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remediation</a:t>
            </a:r>
            <a:r>
              <a:rPr lang="es-ES" altLang="es-ES" sz="24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a Green City:</a:t>
            </a: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ES" altLang="es-ES" sz="24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s-ES" altLang="es-ES" sz="2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case </a:t>
            </a:r>
            <a:r>
              <a:rPr lang="es-ES" altLang="es-ES" sz="24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es-ES" altLang="es-ES" sz="2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Vitoria-Gasteiz</a:t>
            </a:r>
            <a:endParaRPr lang="es-ES" altLang="es-ES" sz="28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ES" altLang="es-ES" sz="28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316" name="Rectángulo 2">
            <a:extLst>
              <a:ext uri="{FF2B5EF4-FFF2-40B4-BE49-F238E27FC236}">
                <a16:creationId xmlns:a16="http://schemas.microsoft.com/office/drawing/2014/main" id="{C0BEF4C5-C412-7DB1-55A8-4E3805EA71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1175" y="5013325"/>
            <a:ext cx="6143625" cy="923330"/>
          </a:xfrm>
          <a:prstGeom prst="rect">
            <a:avLst/>
          </a:prstGeom>
          <a:solidFill>
            <a:schemeClr val="bg1">
              <a:alpha val="27843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s-ES" altLang="es-ES" dirty="0">
                <a:solidFill>
                  <a:schemeClr val="bg1"/>
                </a:solidFill>
              </a:rPr>
              <a:t>Juan Vilela,  Forest </a:t>
            </a:r>
            <a:r>
              <a:rPr lang="es-ES" altLang="es-ES" dirty="0" err="1">
                <a:solidFill>
                  <a:schemeClr val="bg1"/>
                </a:solidFill>
              </a:rPr>
              <a:t>Engineer</a:t>
            </a:r>
            <a:r>
              <a:rPr lang="es-ES" altLang="es-ES" dirty="0">
                <a:solidFill>
                  <a:schemeClr val="bg1"/>
                </a:solidFill>
              </a:rPr>
              <a:t> and </a:t>
            </a:r>
            <a:r>
              <a:rPr lang="es-ES" altLang="es-ES" dirty="0" err="1">
                <a:solidFill>
                  <a:schemeClr val="bg1"/>
                </a:solidFill>
              </a:rPr>
              <a:t>Landscape</a:t>
            </a:r>
            <a:r>
              <a:rPr lang="es-ES" altLang="es-ES" dirty="0">
                <a:solidFill>
                  <a:schemeClr val="bg1"/>
                </a:solidFill>
              </a:rPr>
              <a:t> </a:t>
            </a:r>
            <a:r>
              <a:rPr lang="es-ES" altLang="es-ES" dirty="0" err="1">
                <a:solidFill>
                  <a:schemeClr val="bg1"/>
                </a:solidFill>
              </a:rPr>
              <a:t>Architect</a:t>
            </a:r>
            <a:endParaRPr lang="es-ES" altLang="es-ES" dirty="0">
              <a:solidFill>
                <a:schemeClr val="bg1"/>
              </a:solidFill>
            </a:endParaRPr>
          </a:p>
          <a:p>
            <a:r>
              <a:rPr lang="es-ES" altLang="es-ES" dirty="0">
                <a:solidFill>
                  <a:schemeClr val="bg1"/>
                </a:solidFill>
              </a:rPr>
              <a:t>Green </a:t>
            </a:r>
            <a:r>
              <a:rPr lang="es-ES" altLang="es-ES" dirty="0" err="1">
                <a:solidFill>
                  <a:schemeClr val="bg1"/>
                </a:solidFill>
              </a:rPr>
              <a:t>Infrastructure</a:t>
            </a:r>
            <a:r>
              <a:rPr lang="es-ES" altLang="es-ES" dirty="0">
                <a:solidFill>
                  <a:schemeClr val="bg1"/>
                </a:solidFill>
              </a:rPr>
              <a:t> and </a:t>
            </a:r>
            <a:r>
              <a:rPr lang="es-ES" altLang="es-ES" dirty="0" err="1">
                <a:solidFill>
                  <a:schemeClr val="bg1"/>
                </a:solidFill>
              </a:rPr>
              <a:t>Territory</a:t>
            </a:r>
            <a:endParaRPr lang="es-ES" altLang="es-ES" dirty="0">
              <a:solidFill>
                <a:schemeClr val="bg1"/>
              </a:solidFill>
            </a:endParaRPr>
          </a:p>
          <a:p>
            <a:r>
              <a:rPr lang="es-ES" altLang="es-ES" dirty="0">
                <a:solidFill>
                  <a:schemeClr val="bg1"/>
                </a:solidFill>
              </a:rPr>
              <a:t>Center </a:t>
            </a:r>
            <a:r>
              <a:rPr lang="es-ES" altLang="es-ES" dirty="0" err="1">
                <a:solidFill>
                  <a:schemeClr val="bg1"/>
                </a:solidFill>
              </a:rPr>
              <a:t>for</a:t>
            </a:r>
            <a:r>
              <a:rPr lang="es-ES" altLang="es-ES" dirty="0">
                <a:solidFill>
                  <a:schemeClr val="bg1"/>
                </a:solidFill>
              </a:rPr>
              <a:t> </a:t>
            </a:r>
            <a:r>
              <a:rPr lang="es-ES" altLang="es-ES" dirty="0" err="1">
                <a:solidFill>
                  <a:schemeClr val="bg1"/>
                </a:solidFill>
              </a:rPr>
              <a:t>Environmental</a:t>
            </a:r>
            <a:r>
              <a:rPr lang="es-ES" altLang="es-ES" dirty="0">
                <a:solidFill>
                  <a:schemeClr val="bg1"/>
                </a:solidFill>
              </a:rPr>
              <a:t> </a:t>
            </a:r>
            <a:r>
              <a:rPr lang="es-ES" altLang="es-ES" dirty="0" err="1">
                <a:solidFill>
                  <a:schemeClr val="bg1"/>
                </a:solidFill>
              </a:rPr>
              <a:t>Studies</a:t>
            </a:r>
            <a:r>
              <a:rPr lang="es-ES" altLang="es-ES" dirty="0">
                <a:solidFill>
                  <a:schemeClr val="bg1"/>
                </a:solidFill>
              </a:rPr>
              <a:t> (CEA, Vitoria-Gasteiz, </a:t>
            </a:r>
            <a:r>
              <a:rPr lang="es-ES" altLang="es-ES" dirty="0" err="1">
                <a:solidFill>
                  <a:schemeClr val="bg1"/>
                </a:solidFill>
              </a:rPr>
              <a:t>Spain</a:t>
            </a:r>
            <a:r>
              <a:rPr lang="es-ES" altLang="es-ES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3317" name="Rectángulo 3">
            <a:extLst>
              <a:ext uri="{FF2B5EF4-FFF2-40B4-BE49-F238E27FC236}">
                <a16:creationId xmlns:a16="http://schemas.microsoft.com/office/drawing/2014/main" id="{8CA2FECA-E954-0AD7-E925-EFCD8C513E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28250" y="5084763"/>
            <a:ext cx="2375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s-ES" altLang="es-ES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3321" name="Picture 9" descr="bandera UE">
            <a:extLst>
              <a:ext uri="{FF2B5EF4-FFF2-40B4-BE49-F238E27FC236}">
                <a16:creationId xmlns:a16="http://schemas.microsoft.com/office/drawing/2014/main" id="{FC060A08-AB69-6F49-492D-E20A49F1A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12575" y="6629400"/>
            <a:ext cx="333375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42" name="Picture 71">
            <a:extLst>
              <a:ext uri="{FF2B5EF4-FFF2-40B4-BE49-F238E27FC236}">
                <a16:creationId xmlns:a16="http://schemas.microsoft.com/office/drawing/2014/main" id="{29623E36-8B34-DD85-32DC-9B8BB3071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92563" y="5017012"/>
            <a:ext cx="2249209" cy="1187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38">
            <a:extLst>
              <a:ext uri="{FF2B5EF4-FFF2-40B4-BE49-F238E27FC236}">
                <a16:creationId xmlns:a16="http://schemas.microsoft.com/office/drawing/2014/main" id="{104CC221-C3A8-CF2A-7717-3D7900452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0" b="6250"/>
          <a:stretch>
            <a:fillRect/>
          </a:stretch>
        </p:blipFill>
        <p:spPr bwMode="auto">
          <a:xfrm>
            <a:off x="4425339" y="77281"/>
            <a:ext cx="1619250" cy="3105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1143" name="Picture 32">
            <a:extLst>
              <a:ext uri="{FF2B5EF4-FFF2-40B4-BE49-F238E27FC236}">
                <a16:creationId xmlns:a16="http://schemas.microsoft.com/office/drawing/2014/main" id="{F9BA0B6B-3EEF-394B-1408-4765DE5DD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9883" y="5027112"/>
            <a:ext cx="2492090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5" name="Rectangle 9">
            <a:extLst>
              <a:ext uri="{FF2B5EF4-FFF2-40B4-BE49-F238E27FC236}">
                <a16:creationId xmlns:a16="http://schemas.microsoft.com/office/drawing/2014/main" id="{51C0B0CE-5703-9EBC-5F1C-FE9E2012E6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5999" y="6187289"/>
            <a:ext cx="604577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s-ES" sz="1200" dirty="0" err="1">
                <a:latin typeface="Calibri" panose="020F0502020204030204" pitchFamily="34" charset="0"/>
              </a:rPr>
              <a:t>PhytoSUDOE</a:t>
            </a:r>
            <a:r>
              <a:rPr lang="en-US" altLang="es-ES" sz="1200" dirty="0">
                <a:latin typeface="Calibri" panose="020F0502020204030204" pitchFamily="34" charset="0"/>
              </a:rPr>
              <a:t>: polluted soils phytoremediation across southwest Europe</a:t>
            </a:r>
          </a:p>
          <a:p>
            <a:r>
              <a:rPr lang="en-US" altLang="es-ES" sz="1200" dirty="0">
                <a:latin typeface="Calibri" panose="020F0502020204030204" pitchFamily="34" charset="0"/>
              </a:rPr>
              <a:t>Consortium: Universities + Research Centers + Public and private soil owners</a:t>
            </a:r>
          </a:p>
          <a:p>
            <a:r>
              <a:rPr lang="en-US" altLang="es-ES" sz="1200" dirty="0">
                <a:latin typeface="Calibri" panose="020F0502020204030204" pitchFamily="34" charset="0"/>
              </a:rPr>
              <a:t>Years: </a:t>
            </a:r>
            <a:r>
              <a:rPr lang="en-US" altLang="es-ES" sz="1200" dirty="0" err="1">
                <a:latin typeface="Calibri" panose="020F0502020204030204" pitchFamily="34" charset="0"/>
              </a:rPr>
              <a:t>PhytoSudoe</a:t>
            </a:r>
            <a:r>
              <a:rPr lang="en-US" altLang="es-ES" sz="1200" dirty="0">
                <a:latin typeface="Calibri" panose="020F0502020204030204" pitchFamily="34" charset="0"/>
              </a:rPr>
              <a:t> 2018-2020. Ph2Sudoe: 2021-2024</a:t>
            </a:r>
            <a:endParaRPr lang="es-ES" altLang="es-ES" sz="1200" dirty="0">
              <a:latin typeface="Calibri" panose="020F0502020204030204" pitchFamily="34" charset="0"/>
            </a:endParaRPr>
          </a:p>
        </p:txBody>
      </p:sp>
      <p:sp>
        <p:nvSpPr>
          <p:cNvPr id="91146" name="Rectangle 10">
            <a:extLst>
              <a:ext uri="{FF2B5EF4-FFF2-40B4-BE49-F238E27FC236}">
                <a16:creationId xmlns:a16="http://schemas.microsoft.com/office/drawing/2014/main" id="{BEB6814D-4AA2-5B00-CF44-4331B25485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28025" y="3644900"/>
            <a:ext cx="3240088" cy="2746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s-ES" sz="1200">
                <a:latin typeface="Calibri" panose="020F0502020204030204" pitchFamily="34" charset="0"/>
              </a:rPr>
              <a:t>Phytoremediation techniques</a:t>
            </a:r>
            <a:endParaRPr lang="es-ES" altLang="es-ES" sz="1200">
              <a:latin typeface="Calibri" panose="020F0502020204030204" pitchFamily="34" charset="0"/>
            </a:endParaRPr>
          </a:p>
        </p:txBody>
      </p:sp>
      <p:pic>
        <p:nvPicPr>
          <p:cNvPr id="91147" name="Picture 11">
            <a:extLst>
              <a:ext uri="{FF2B5EF4-FFF2-40B4-BE49-F238E27FC236}">
                <a16:creationId xmlns:a16="http://schemas.microsoft.com/office/drawing/2014/main" id="{75070C30-87D2-956C-4737-4BD7A0B74DB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1"/>
            <a:ext cx="6096000" cy="495401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1149" name="Picture 13">
            <a:extLst>
              <a:ext uri="{FF2B5EF4-FFF2-40B4-BE49-F238E27FC236}">
                <a16:creationId xmlns:a16="http://schemas.microsoft.com/office/drawing/2014/main" id="{499DECDD-18C9-CDF9-A59D-D2476B13788A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9162" y="81081"/>
            <a:ext cx="2111375" cy="310573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1161" name="Rectangle 25">
            <a:extLst>
              <a:ext uri="{FF2B5EF4-FFF2-40B4-BE49-F238E27FC236}">
                <a16:creationId xmlns:a16="http://schemas.microsoft.com/office/drawing/2014/main" id="{4C7C98CD-066F-78CF-6C90-FFEE142F25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8203" y="2810867"/>
            <a:ext cx="1295400" cy="3077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ES" altLang="es-ES" sz="1400" dirty="0" err="1">
                <a:latin typeface="Calibri" panose="020F0502020204030204" pitchFamily="34" charset="0"/>
              </a:rPr>
              <a:t>polluted</a:t>
            </a:r>
            <a:r>
              <a:rPr lang="es-ES" altLang="es-ES" sz="1400" dirty="0">
                <a:latin typeface="Calibri" panose="020F0502020204030204" pitchFamily="34" charset="0"/>
              </a:rPr>
              <a:t> sites</a:t>
            </a:r>
          </a:p>
        </p:txBody>
      </p:sp>
      <p:sp>
        <p:nvSpPr>
          <p:cNvPr id="91164" name="Rectangle 28">
            <a:extLst>
              <a:ext uri="{FF2B5EF4-FFF2-40B4-BE49-F238E27FC236}">
                <a16:creationId xmlns:a16="http://schemas.microsoft.com/office/drawing/2014/main" id="{2125D423-5083-4B4E-6FD1-F19EB8DA7E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6868" y="2800925"/>
            <a:ext cx="796852" cy="3077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s-ES" altLang="es-ES" sz="1400" dirty="0" err="1">
                <a:latin typeface="Calibri" panose="020F0502020204030204" pitchFamily="34" charset="0"/>
              </a:rPr>
              <a:t>reports</a:t>
            </a:r>
            <a:endParaRPr lang="es-ES" altLang="es-ES" sz="1400" dirty="0">
              <a:latin typeface="Calibri" panose="020F0502020204030204" pitchFamily="34" charset="0"/>
            </a:endParaRP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ABDF40CB-55D0-F73F-570A-486878486898}"/>
              </a:ext>
            </a:extLst>
          </p:cNvPr>
          <p:cNvGrpSpPr/>
          <p:nvPr/>
        </p:nvGrpSpPr>
        <p:grpSpPr>
          <a:xfrm>
            <a:off x="2281238" y="80378"/>
            <a:ext cx="2093546" cy="3105735"/>
            <a:chOff x="4094423" y="646157"/>
            <a:chExt cx="4486964" cy="5846717"/>
          </a:xfrm>
        </p:grpSpPr>
        <p:pic>
          <p:nvPicPr>
            <p:cNvPr id="5" name="Imagen 4" descr="Mapa&#10;&#10;Descripción generada automáticamente">
              <a:extLst>
                <a:ext uri="{FF2B5EF4-FFF2-40B4-BE49-F238E27FC236}">
                  <a16:creationId xmlns:a16="http://schemas.microsoft.com/office/drawing/2014/main" id="{20D88427-28D9-1902-AF70-2E9AB802BB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94423" y="646157"/>
              <a:ext cx="4486964" cy="5846717"/>
            </a:xfrm>
            <a:prstGeom prst="rect">
              <a:avLst/>
            </a:prstGeom>
          </p:spPr>
        </p:pic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B2E24BC9-A041-A20E-99F2-997A2505CBBD}"/>
                </a:ext>
              </a:extLst>
            </p:cNvPr>
            <p:cNvSpPr txBox="1"/>
            <p:nvPr/>
          </p:nvSpPr>
          <p:spPr>
            <a:xfrm>
              <a:off x="4410182" y="1426257"/>
              <a:ext cx="1088813" cy="106419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7000" tIns="27000" rIns="27000" bIns="27000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s-ES" sz="460" dirty="0"/>
                <a:t>Control </a:t>
              </a:r>
            </a:p>
            <a:p>
              <a:pPr>
                <a:spcBef>
                  <a:spcPts val="0"/>
                </a:spcBef>
              </a:pPr>
              <a:r>
                <a:rPr lang="es-ES" sz="460" dirty="0"/>
                <a:t>Holm </a:t>
              </a:r>
              <a:r>
                <a:rPr lang="es-ES" sz="460" dirty="0" err="1"/>
                <a:t>Oak</a:t>
              </a:r>
              <a:r>
                <a:rPr lang="es-ES" sz="460" dirty="0"/>
                <a:t> </a:t>
              </a:r>
              <a:r>
                <a:rPr lang="es-ES" sz="460" dirty="0" err="1"/>
                <a:t>forest</a:t>
              </a:r>
              <a:endParaRPr lang="es-ES" sz="460" dirty="0"/>
            </a:p>
            <a:p>
              <a:pPr>
                <a:spcBef>
                  <a:spcPts val="0"/>
                </a:spcBef>
              </a:pPr>
              <a:r>
                <a:rPr lang="es-ES" sz="460" dirty="0" err="1"/>
                <a:t>Meadow</a:t>
              </a:r>
              <a:endParaRPr lang="es-ES" sz="460" dirty="0"/>
            </a:p>
            <a:p>
              <a:pPr>
                <a:spcBef>
                  <a:spcPts val="0"/>
                </a:spcBef>
              </a:pPr>
              <a:r>
                <a:rPr lang="es-ES" sz="460" dirty="0"/>
                <a:t>Gall </a:t>
              </a:r>
              <a:r>
                <a:rPr lang="es-ES" sz="460" dirty="0" err="1"/>
                <a:t>Oak</a:t>
              </a:r>
              <a:r>
                <a:rPr lang="es-ES" sz="460" dirty="0"/>
                <a:t> </a:t>
              </a:r>
              <a:r>
                <a:rPr lang="es-ES" sz="460" dirty="0" err="1"/>
                <a:t>forest</a:t>
              </a:r>
              <a:endParaRPr lang="es-ES" sz="460" dirty="0"/>
            </a:p>
            <a:p>
              <a:pPr>
                <a:spcBef>
                  <a:spcPts val="0"/>
                </a:spcBef>
              </a:pPr>
              <a:r>
                <a:rPr lang="es-ES" sz="460" dirty="0" err="1"/>
                <a:t>Ponds</a:t>
              </a:r>
              <a:endParaRPr lang="es-ES" sz="460" dirty="0"/>
            </a:p>
            <a:p>
              <a:pPr>
                <a:spcBef>
                  <a:spcPts val="0"/>
                </a:spcBef>
              </a:pPr>
              <a:r>
                <a:rPr lang="es-ES" sz="460" dirty="0" err="1"/>
                <a:t>Willow</a:t>
              </a:r>
              <a:r>
                <a:rPr lang="es-ES" sz="460" dirty="0"/>
                <a:t>/Poplar</a:t>
              </a:r>
            </a:p>
            <a:p>
              <a:pPr>
                <a:spcBef>
                  <a:spcPts val="0"/>
                </a:spcBef>
              </a:pPr>
              <a:r>
                <a:rPr lang="es-ES" sz="460" dirty="0" err="1"/>
                <a:t>Scrub</a:t>
              </a:r>
              <a:endParaRPr lang="es-ES" sz="460" dirty="0"/>
            </a:p>
          </p:txBody>
        </p:sp>
      </p:grpSp>
      <p:sp>
        <p:nvSpPr>
          <p:cNvPr id="91162" name="Rectangle 26">
            <a:extLst>
              <a:ext uri="{FF2B5EF4-FFF2-40B4-BE49-F238E27FC236}">
                <a16:creationId xmlns:a16="http://schemas.microsoft.com/office/drawing/2014/main" id="{1A80814F-15E5-5B59-10F1-4DFA62817A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3981" y="2810866"/>
            <a:ext cx="1643705" cy="3077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s-ES" altLang="es-ES" sz="1400" dirty="0">
                <a:latin typeface="Calibri" panose="020F0502020204030204" pitchFamily="34" charset="0"/>
              </a:rPr>
              <a:t>experimental </a:t>
            </a:r>
            <a:r>
              <a:rPr lang="es-ES" altLang="es-ES" sz="1400" dirty="0" err="1">
                <a:latin typeface="Calibri" panose="020F0502020204030204" pitchFamily="34" charset="0"/>
              </a:rPr>
              <a:t>plots</a:t>
            </a:r>
            <a:endParaRPr lang="es-ES" altLang="es-ES" sz="1400" dirty="0">
              <a:latin typeface="Calibri" panose="020F0502020204030204" pitchFamily="34" charset="0"/>
            </a:endParaRPr>
          </a:p>
        </p:txBody>
      </p:sp>
      <p:sp>
        <p:nvSpPr>
          <p:cNvPr id="118786" name="Rectangle 2">
            <a:extLst>
              <a:ext uri="{FF2B5EF4-FFF2-40B4-BE49-F238E27FC236}">
                <a16:creationId xmlns:a16="http://schemas.microsoft.com/office/drawing/2014/main" id="{4C16EC48-1804-9910-E8BB-803066214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0674" y="6241145"/>
            <a:ext cx="2640012" cy="442913"/>
          </a:xfrm>
        </p:spPr>
        <p:txBody>
          <a:bodyPr/>
          <a:lstStyle/>
          <a:p>
            <a:r>
              <a:rPr lang="es-ES" altLang="es-ES" sz="1800" b="1" dirty="0">
                <a:hlinkClick r:id="rId9"/>
              </a:rPr>
              <a:t>www.phytosudoe.eu</a:t>
            </a:r>
            <a:br>
              <a:rPr lang="es-ES" altLang="es-ES" sz="1800" b="1" dirty="0"/>
            </a:br>
            <a:endParaRPr lang="es-ES" altLang="es-ES" sz="1800" b="1" dirty="0"/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1DE7AFDA-3804-C67D-76D8-310071402804}"/>
              </a:ext>
            </a:extLst>
          </p:cNvPr>
          <p:cNvGrpSpPr/>
          <p:nvPr/>
        </p:nvGrpSpPr>
        <p:grpSpPr>
          <a:xfrm>
            <a:off x="99162" y="3243533"/>
            <a:ext cx="4680890" cy="3588001"/>
            <a:chOff x="10579" y="33337"/>
            <a:chExt cx="6653335" cy="5099924"/>
          </a:xfrm>
        </p:grpSpPr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F146AA68-4E4A-67DF-165C-A4F9B70D84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27" y="33338"/>
              <a:ext cx="1628775" cy="1221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0" name="Picture 5">
              <a:extLst>
                <a:ext uri="{FF2B5EF4-FFF2-40B4-BE49-F238E27FC236}">
                  <a16:creationId xmlns:a16="http://schemas.microsoft.com/office/drawing/2014/main" id="{4DBA3378-BCC6-5ADE-4CEB-62CE26D6A1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4948" y="33338"/>
              <a:ext cx="1587792" cy="1221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1" name="Picture 6">
              <a:extLst>
                <a:ext uri="{FF2B5EF4-FFF2-40B4-BE49-F238E27FC236}">
                  <a16:creationId xmlns:a16="http://schemas.microsoft.com/office/drawing/2014/main" id="{FC595611-4A19-8257-0EA0-71D53E092F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8894" y="33337"/>
              <a:ext cx="1628775" cy="12144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2" name="Picture 7">
              <a:extLst>
                <a:ext uri="{FF2B5EF4-FFF2-40B4-BE49-F238E27FC236}">
                  <a16:creationId xmlns:a16="http://schemas.microsoft.com/office/drawing/2014/main" id="{A6AE5415-3D28-A7B8-04FD-70E3E5DED9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4896" y="33338"/>
              <a:ext cx="1628775" cy="12132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3" name="Rectangle 8">
              <a:extLst>
                <a:ext uri="{FF2B5EF4-FFF2-40B4-BE49-F238E27FC236}">
                  <a16:creationId xmlns:a16="http://schemas.microsoft.com/office/drawing/2014/main" id="{03D5BF6A-5A52-708F-02C0-E4405C9857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2937" y="992624"/>
              <a:ext cx="1162239" cy="3062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s-ES" altLang="es-ES" sz="800">
                  <a:latin typeface="Calibri" panose="020F0502020204030204" pitchFamily="34" charset="0"/>
                </a:rPr>
                <a:t>previous state</a:t>
              </a:r>
            </a:p>
          </p:txBody>
        </p:sp>
        <p:sp>
          <p:nvSpPr>
            <p:cNvPr id="14" name="Rectangle 9">
              <a:extLst>
                <a:ext uri="{FF2B5EF4-FFF2-40B4-BE49-F238E27FC236}">
                  <a16:creationId xmlns:a16="http://schemas.microsoft.com/office/drawing/2014/main" id="{FEE7FBA3-E50E-02A1-F18B-133CFBE267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8431" y="1022748"/>
              <a:ext cx="1317673" cy="3062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s-ES" altLang="es-ES" sz="800" dirty="0" err="1">
                  <a:latin typeface="Calibri" panose="020F0502020204030204" pitchFamily="34" charset="0"/>
                </a:rPr>
                <a:t>residues</a:t>
              </a:r>
              <a:r>
                <a:rPr lang="es-ES" altLang="es-ES" sz="800" dirty="0">
                  <a:latin typeface="Calibri" panose="020F0502020204030204" pitchFamily="34" charset="0"/>
                </a:rPr>
                <a:t> </a:t>
              </a:r>
              <a:r>
                <a:rPr lang="es-ES" altLang="es-ES" sz="800" dirty="0" err="1">
                  <a:latin typeface="Calibri" panose="020F0502020204030204" pitchFamily="34" charset="0"/>
                </a:rPr>
                <a:t>removal</a:t>
              </a:r>
              <a:endParaRPr lang="es-ES" altLang="es-ES" sz="800" dirty="0">
                <a:latin typeface="Calibri" panose="020F0502020204030204" pitchFamily="34" charset="0"/>
              </a:endParaRPr>
            </a:p>
          </p:txBody>
        </p:sp>
        <p:sp>
          <p:nvSpPr>
            <p:cNvPr id="15" name="Rectangle 10">
              <a:extLst>
                <a:ext uri="{FF2B5EF4-FFF2-40B4-BE49-F238E27FC236}">
                  <a16:creationId xmlns:a16="http://schemas.microsoft.com/office/drawing/2014/main" id="{2703F05F-4AA9-F1BC-B398-A0733562CC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02474" y="1022748"/>
              <a:ext cx="920354" cy="3062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s-ES" altLang="es-ES" sz="800" dirty="0" err="1">
                  <a:latin typeface="Calibri" panose="020F0502020204030204" pitchFamily="34" charset="0"/>
                </a:rPr>
                <a:t>land</a:t>
              </a:r>
              <a:r>
                <a:rPr lang="es-ES" altLang="es-ES" sz="800" dirty="0">
                  <a:latin typeface="Calibri" panose="020F0502020204030204" pitchFamily="34" charset="0"/>
                </a:rPr>
                <a:t> </a:t>
              </a:r>
              <a:r>
                <a:rPr lang="es-ES" altLang="es-ES" sz="800" dirty="0" err="1">
                  <a:latin typeface="Calibri" panose="020F0502020204030204" pitchFamily="34" charset="0"/>
                </a:rPr>
                <a:t>works</a:t>
              </a:r>
              <a:endParaRPr lang="es-ES" altLang="es-ES" sz="800" dirty="0">
                <a:latin typeface="Calibri" panose="020F0502020204030204" pitchFamily="34" charset="0"/>
              </a:endParaRPr>
            </a:p>
          </p:txBody>
        </p:sp>
        <p:sp>
          <p:nvSpPr>
            <p:cNvPr id="16" name="Rectangle 11">
              <a:extLst>
                <a:ext uri="{FF2B5EF4-FFF2-40B4-BE49-F238E27FC236}">
                  <a16:creationId xmlns:a16="http://schemas.microsoft.com/office/drawing/2014/main" id="{127F0F47-D320-08B3-F340-8AAE0BD7A5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29238" y="1022748"/>
              <a:ext cx="1296591" cy="3062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s-ES" altLang="es-ES" sz="800">
                  <a:latin typeface="Calibri" panose="020F0502020204030204" pitchFamily="34" charset="0"/>
                </a:rPr>
                <a:t>pollution analysis</a:t>
              </a:r>
            </a:p>
          </p:txBody>
        </p:sp>
        <p:pic>
          <p:nvPicPr>
            <p:cNvPr id="17" name="Picture 15">
              <a:extLst>
                <a:ext uri="{FF2B5EF4-FFF2-40B4-BE49-F238E27FC236}">
                  <a16:creationId xmlns:a16="http://schemas.microsoft.com/office/drawing/2014/main" id="{50F38856-E0B6-25D1-B464-D2A9785C78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4665" y="1329928"/>
              <a:ext cx="1619249" cy="1134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8" name="Picture 16">
              <a:extLst>
                <a:ext uri="{FF2B5EF4-FFF2-40B4-BE49-F238E27FC236}">
                  <a16:creationId xmlns:a16="http://schemas.microsoft.com/office/drawing/2014/main" id="{B7A0F237-2727-7B80-9302-C1BA4AB79F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79" y="1329928"/>
              <a:ext cx="1619249" cy="1134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9" name="Picture 17">
              <a:extLst>
                <a:ext uri="{FF2B5EF4-FFF2-40B4-BE49-F238E27FC236}">
                  <a16:creationId xmlns:a16="http://schemas.microsoft.com/office/drawing/2014/main" id="{BC0C1B14-7C85-1A08-E2A5-D8E12E2486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5789" y="1329928"/>
              <a:ext cx="1641880" cy="1134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20" name="Picture 18">
              <a:extLst>
                <a:ext uri="{FF2B5EF4-FFF2-40B4-BE49-F238E27FC236}">
                  <a16:creationId xmlns:a16="http://schemas.microsoft.com/office/drawing/2014/main" id="{3902ED79-AB24-8A72-9F87-759980BD44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1614" y="1329928"/>
              <a:ext cx="1601769" cy="1134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1" name="Rectangle 19">
              <a:extLst>
                <a:ext uri="{FF2B5EF4-FFF2-40B4-BE49-F238E27FC236}">
                  <a16:creationId xmlns:a16="http://schemas.microsoft.com/office/drawing/2014/main" id="{C8C07F98-699C-157C-2C8B-3AA8E17778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694" y="2247902"/>
              <a:ext cx="1456134" cy="3062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s-ES" altLang="es-ES" sz="800">
                  <a:latin typeface="Calibri" panose="020F0502020204030204" pitchFamily="34" charset="0"/>
                </a:rPr>
                <a:t>organic amendment</a:t>
              </a:r>
            </a:p>
          </p:txBody>
        </p:sp>
        <p:sp>
          <p:nvSpPr>
            <p:cNvPr id="22" name="Rectangle 20">
              <a:extLst>
                <a:ext uri="{FF2B5EF4-FFF2-40B4-BE49-F238E27FC236}">
                  <a16:creationId xmlns:a16="http://schemas.microsoft.com/office/drawing/2014/main" id="{D274137E-9041-C945-5E25-643DA5FAA0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8076" y="2247902"/>
              <a:ext cx="1003557" cy="3062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s-ES" altLang="es-ES" sz="800" dirty="0">
                  <a:latin typeface="Calibri" panose="020F0502020204030204" pitchFamily="34" charset="0"/>
                </a:rPr>
                <a:t>site </a:t>
              </a:r>
              <a:r>
                <a:rPr lang="es-ES" altLang="es-ES" sz="800" dirty="0" err="1">
                  <a:latin typeface="Calibri" panose="020F0502020204030204" pitchFamily="34" charset="0"/>
                </a:rPr>
                <a:t>marking</a:t>
              </a:r>
              <a:endParaRPr lang="es-ES" altLang="es-ES" sz="800" dirty="0">
                <a:latin typeface="Calibri" panose="020F0502020204030204" pitchFamily="34" charset="0"/>
              </a:endParaRPr>
            </a:p>
          </p:txBody>
        </p:sp>
        <p:sp>
          <p:nvSpPr>
            <p:cNvPr id="23" name="Rectangle 21">
              <a:extLst>
                <a:ext uri="{FF2B5EF4-FFF2-40B4-BE49-F238E27FC236}">
                  <a16:creationId xmlns:a16="http://schemas.microsoft.com/office/drawing/2014/main" id="{4026D748-3B85-632A-D2A2-1510735612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49108" y="2247902"/>
              <a:ext cx="1026319" cy="3062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s-ES" altLang="es-ES" sz="800" dirty="0" err="1">
                  <a:latin typeface="Calibri" panose="020F0502020204030204" pitchFamily="34" charset="0"/>
                </a:rPr>
                <a:t>soil</a:t>
              </a:r>
              <a:r>
                <a:rPr lang="es-ES" altLang="es-ES" sz="800" dirty="0">
                  <a:latin typeface="Calibri" panose="020F0502020204030204" pitchFamily="34" charset="0"/>
                </a:rPr>
                <a:t> </a:t>
              </a:r>
              <a:r>
                <a:rPr lang="es-ES" altLang="es-ES" sz="800" dirty="0" err="1">
                  <a:latin typeface="Calibri" panose="020F0502020204030204" pitchFamily="34" charset="0"/>
                </a:rPr>
                <a:t>anaylisys</a:t>
              </a:r>
              <a:endParaRPr lang="es-ES" altLang="es-ES" sz="800" dirty="0">
                <a:latin typeface="Calibri" panose="020F0502020204030204" pitchFamily="34" charset="0"/>
              </a:endParaRPr>
            </a:p>
          </p:txBody>
        </p:sp>
        <p:sp>
          <p:nvSpPr>
            <p:cNvPr id="24" name="Rectangle 22">
              <a:extLst>
                <a:ext uri="{FF2B5EF4-FFF2-40B4-BE49-F238E27FC236}">
                  <a16:creationId xmlns:a16="http://schemas.microsoft.com/office/drawing/2014/main" id="{2B1DBBFC-58D6-1452-9D56-C75B7F4547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1973" y="2247902"/>
              <a:ext cx="1228595" cy="3062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s-ES" altLang="es-ES" sz="800">
                  <a:latin typeface="Calibri" panose="020F0502020204030204" pitchFamily="34" charset="0"/>
                </a:rPr>
                <a:t>site preparation</a:t>
              </a:r>
            </a:p>
          </p:txBody>
        </p:sp>
        <p:pic>
          <p:nvPicPr>
            <p:cNvPr id="25" name="Picture 26">
              <a:extLst>
                <a:ext uri="{FF2B5EF4-FFF2-40B4-BE49-F238E27FC236}">
                  <a16:creationId xmlns:a16="http://schemas.microsoft.com/office/drawing/2014/main" id="{C5C1603B-6D2A-9EE6-60B9-259D7F6CBA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6744" y="2575322"/>
              <a:ext cx="1619250" cy="12144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26" name="Picture 27">
              <a:extLst>
                <a:ext uri="{FF2B5EF4-FFF2-40B4-BE49-F238E27FC236}">
                  <a16:creationId xmlns:a16="http://schemas.microsoft.com/office/drawing/2014/main" id="{C6E996AE-EA86-91C3-87D8-16030CA9CD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34" y="2575322"/>
              <a:ext cx="1619250" cy="12144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27" name="Picture 28">
              <a:extLst>
                <a:ext uri="{FF2B5EF4-FFF2-40B4-BE49-F238E27FC236}">
                  <a16:creationId xmlns:a16="http://schemas.microsoft.com/office/drawing/2014/main" id="{693022DE-64A3-F4E6-5DBB-8ABAD30233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4664" y="2574132"/>
              <a:ext cx="1618171" cy="11882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28" name="Picture 29">
              <a:extLst>
                <a:ext uri="{FF2B5EF4-FFF2-40B4-BE49-F238E27FC236}">
                  <a16:creationId xmlns:a16="http://schemas.microsoft.com/office/drawing/2014/main" id="{946D8268-2A62-7032-0470-F215CF2F07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1614" y="2571750"/>
              <a:ext cx="1619250" cy="11906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9" name="Rectangle 30">
              <a:extLst>
                <a:ext uri="{FF2B5EF4-FFF2-40B4-BE49-F238E27FC236}">
                  <a16:creationId xmlns:a16="http://schemas.microsoft.com/office/drawing/2014/main" id="{5452177E-E22D-CE44-4A56-2EFB76BEAE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271" y="3561160"/>
              <a:ext cx="1472697" cy="3062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s-ES" altLang="es-ES" sz="800">
                  <a:latin typeface="Calibri" panose="020F0502020204030204" pitchFamily="34" charset="0"/>
                </a:rPr>
                <a:t>cuttings preparation</a:t>
              </a:r>
            </a:p>
          </p:txBody>
        </p:sp>
        <p:sp>
          <p:nvSpPr>
            <p:cNvPr id="30" name="Rectangle 31">
              <a:extLst>
                <a:ext uri="{FF2B5EF4-FFF2-40B4-BE49-F238E27FC236}">
                  <a16:creationId xmlns:a16="http://schemas.microsoft.com/office/drawing/2014/main" id="{B7ACCE99-E6F2-90BB-9829-88A7A2B37E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61664" y="3561160"/>
              <a:ext cx="646509" cy="4812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s-ES" altLang="es-ES" sz="800" dirty="0" err="1">
                  <a:latin typeface="Calibri" panose="020F0502020204030204" pitchFamily="34" charset="0"/>
                </a:rPr>
                <a:t>willows</a:t>
              </a:r>
              <a:endParaRPr lang="es-ES" altLang="es-ES" sz="800" dirty="0">
                <a:latin typeface="Calibri" panose="020F0502020204030204" pitchFamily="34" charset="0"/>
              </a:endParaRPr>
            </a:p>
          </p:txBody>
        </p:sp>
        <p:sp>
          <p:nvSpPr>
            <p:cNvPr id="31" name="Rectangle 32">
              <a:extLst>
                <a:ext uri="{FF2B5EF4-FFF2-40B4-BE49-F238E27FC236}">
                  <a16:creationId xmlns:a16="http://schemas.microsoft.com/office/drawing/2014/main" id="{FA7C5799-87A7-846A-A6CF-45502B2A2B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3933" y="3561160"/>
              <a:ext cx="838175" cy="3062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s-ES" altLang="es-ES" sz="800">
                  <a:latin typeface="Calibri" panose="020F0502020204030204" pitchFamily="34" charset="0"/>
                </a:rPr>
                <a:t>planting</a:t>
              </a:r>
            </a:p>
          </p:txBody>
        </p:sp>
        <p:sp>
          <p:nvSpPr>
            <p:cNvPr id="118784" name="Rectangle 33">
              <a:extLst>
                <a:ext uri="{FF2B5EF4-FFF2-40B4-BE49-F238E27FC236}">
                  <a16:creationId xmlns:a16="http://schemas.microsoft.com/office/drawing/2014/main" id="{A92298DA-96EE-D936-29C8-1E48C485D1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099" y="3561160"/>
              <a:ext cx="1026318" cy="3062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s-ES" altLang="es-ES" sz="800">
                  <a:latin typeface="Calibri" panose="020F0502020204030204" pitchFamily="34" charset="0"/>
                </a:rPr>
                <a:t>inoculation</a:t>
              </a:r>
            </a:p>
          </p:txBody>
        </p:sp>
        <p:pic>
          <p:nvPicPr>
            <p:cNvPr id="118785" name="Picture 34">
              <a:extLst>
                <a:ext uri="{FF2B5EF4-FFF2-40B4-BE49-F238E27FC236}">
                  <a16:creationId xmlns:a16="http://schemas.microsoft.com/office/drawing/2014/main" id="{0D02E17A-4257-5998-3A57-33F5D726AF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1614" y="3867389"/>
              <a:ext cx="1636752" cy="11882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t="22876" b="25487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18787" name="Picture 35">
              <a:extLst>
                <a:ext uri="{FF2B5EF4-FFF2-40B4-BE49-F238E27FC236}">
                  <a16:creationId xmlns:a16="http://schemas.microsoft.com/office/drawing/2014/main" id="{FD7A7C51-78FC-9732-D032-7D173D07F0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8465" y="3867389"/>
              <a:ext cx="1589707" cy="11882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18788" name="Picture 37">
              <a:extLst>
                <a:ext uri="{FF2B5EF4-FFF2-40B4-BE49-F238E27FC236}">
                  <a16:creationId xmlns:a16="http://schemas.microsoft.com/office/drawing/2014/main" id="{15DF91A9-87EA-1DB1-94D5-CD5B6B29C2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68" y="3867389"/>
              <a:ext cx="1619250" cy="11882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t="60530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18789" name="Rectangle 39">
              <a:extLst>
                <a:ext uri="{FF2B5EF4-FFF2-40B4-BE49-F238E27FC236}">
                  <a16:creationId xmlns:a16="http://schemas.microsoft.com/office/drawing/2014/main" id="{734038CF-6D70-AAD7-B30D-7F970EEF7F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1102" y="4807600"/>
              <a:ext cx="1026319" cy="3062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s-ES" altLang="es-ES" sz="800">
                  <a:latin typeface="Calibri" panose="020F0502020204030204" pitchFamily="34" charset="0"/>
                </a:rPr>
                <a:t>soil anaylisis</a:t>
              </a:r>
            </a:p>
          </p:txBody>
        </p:sp>
        <p:sp>
          <p:nvSpPr>
            <p:cNvPr id="118790" name="Rectangle 40">
              <a:extLst>
                <a:ext uri="{FF2B5EF4-FFF2-40B4-BE49-F238E27FC236}">
                  <a16:creationId xmlns:a16="http://schemas.microsoft.com/office/drawing/2014/main" id="{FAC71CE9-B6A9-BE0F-73B0-FD077E6CEE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9194" y="4768844"/>
              <a:ext cx="1026319" cy="3062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s-ES" altLang="es-ES" sz="800">
                  <a:latin typeface="Calibri" panose="020F0502020204030204" pitchFamily="34" charset="0"/>
                </a:rPr>
                <a:t>biodiversity</a:t>
              </a:r>
            </a:p>
          </p:txBody>
        </p:sp>
        <p:sp>
          <p:nvSpPr>
            <p:cNvPr id="118791" name="Rectangle 41">
              <a:extLst>
                <a:ext uri="{FF2B5EF4-FFF2-40B4-BE49-F238E27FC236}">
                  <a16:creationId xmlns:a16="http://schemas.microsoft.com/office/drawing/2014/main" id="{F904FA42-B631-52D0-EB48-9461EC3C5E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2929" y="4827033"/>
              <a:ext cx="1458515" cy="3062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s-ES" altLang="es-ES" sz="800" dirty="0" err="1">
                  <a:latin typeface="Calibri" panose="020F0502020204030204" pitchFamily="34" charset="0"/>
                </a:rPr>
                <a:t>vegetation</a:t>
              </a:r>
              <a:r>
                <a:rPr lang="es-ES" altLang="es-ES" sz="800" dirty="0">
                  <a:latin typeface="Calibri" panose="020F0502020204030204" pitchFamily="34" charset="0"/>
                </a:rPr>
                <a:t> </a:t>
              </a:r>
              <a:r>
                <a:rPr lang="es-ES" altLang="es-ES" sz="800" dirty="0" err="1">
                  <a:latin typeface="Calibri" panose="020F0502020204030204" pitchFamily="34" charset="0"/>
                </a:rPr>
                <a:t>analysis</a:t>
              </a:r>
              <a:endParaRPr lang="es-ES" altLang="es-ES" sz="800" dirty="0">
                <a:latin typeface="Calibri" panose="020F0502020204030204" pitchFamily="34" charset="0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10" descr="Un campo de pasto&#10;&#10;Descripción generada automáticamente">
            <a:extLst>
              <a:ext uri="{FF2B5EF4-FFF2-40B4-BE49-F238E27FC236}">
                <a16:creationId xmlns:a16="http://schemas.microsoft.com/office/drawing/2014/main" id="{5C95AF2F-E455-8112-C758-DB12795476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411"/>
            <a:ext cx="6024563" cy="1554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F4FF5E9E-2AB9-D03C-B24B-949759D6A2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2154" y="3208976"/>
            <a:ext cx="6024563" cy="1732234"/>
          </a:xfrm>
          <a:prstGeom prst="rect">
            <a:avLst/>
          </a:prstGeom>
        </p:spPr>
      </p:pic>
      <p:pic>
        <p:nvPicPr>
          <p:cNvPr id="8" name="Picture 21">
            <a:extLst>
              <a:ext uri="{FF2B5EF4-FFF2-40B4-BE49-F238E27FC236}">
                <a16:creationId xmlns:a16="http://schemas.microsoft.com/office/drawing/2014/main" id="{4BDDE3A5-4D38-8002-920A-B05B57E4A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2154" y="1552746"/>
            <a:ext cx="6036718" cy="1732234"/>
          </a:xfrm>
          <a:prstGeom prst="rect">
            <a:avLst/>
          </a:prstGeom>
        </p:spPr>
      </p:pic>
      <p:pic>
        <p:nvPicPr>
          <p:cNvPr id="9" name="Picture 22">
            <a:extLst>
              <a:ext uri="{FF2B5EF4-FFF2-40B4-BE49-F238E27FC236}">
                <a16:creationId xmlns:a16="http://schemas.microsoft.com/office/drawing/2014/main" id="{2A92CA24-DB23-1F6A-8898-66B18A259C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4912690"/>
            <a:ext cx="6024563" cy="194531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DB7A9286-6A39-10B1-32FE-C2C38FC25F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16100" y="-17961"/>
            <a:ext cx="4885097" cy="6893922"/>
          </a:xfrm>
          <a:prstGeom prst="rect">
            <a:avLst/>
          </a:prstGeom>
        </p:spPr>
      </p:pic>
      <p:sp>
        <p:nvSpPr>
          <p:cNvPr id="15" name="Rectangle 28">
            <a:extLst>
              <a:ext uri="{FF2B5EF4-FFF2-40B4-BE49-F238E27FC236}">
                <a16:creationId xmlns:a16="http://schemas.microsoft.com/office/drawing/2014/main" id="{05D22E19-ECE9-A4C0-6207-CDEBF8ECD6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0270" y="3429000"/>
            <a:ext cx="885541" cy="3077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s-ES" altLang="es-ES" sz="1400" dirty="0" err="1">
                <a:latin typeface="Calibri" panose="020F0502020204030204" pitchFamily="34" charset="0"/>
              </a:rPr>
              <a:t>Phase</a:t>
            </a:r>
            <a:r>
              <a:rPr lang="es-ES" altLang="es-ES" sz="1400" dirty="0">
                <a:latin typeface="Calibri" panose="020F0502020204030204" pitchFamily="34" charset="0"/>
              </a:rPr>
              <a:t> VI</a:t>
            </a:r>
          </a:p>
        </p:txBody>
      </p:sp>
      <p:sp>
        <p:nvSpPr>
          <p:cNvPr id="16" name="Rectangle 28">
            <a:extLst>
              <a:ext uri="{FF2B5EF4-FFF2-40B4-BE49-F238E27FC236}">
                <a16:creationId xmlns:a16="http://schemas.microsoft.com/office/drawing/2014/main" id="{F5A6E50F-5B75-ABF6-FA3C-BF0FDD249A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0120" y="6453420"/>
            <a:ext cx="885541" cy="3077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s-ES" altLang="es-ES" sz="1400" dirty="0" err="1">
                <a:latin typeface="Calibri" panose="020F0502020204030204" pitchFamily="34" charset="0"/>
              </a:rPr>
              <a:t>Phase</a:t>
            </a:r>
            <a:r>
              <a:rPr lang="es-ES" altLang="es-ES" sz="1400" dirty="0">
                <a:latin typeface="Calibri" panose="020F0502020204030204" pitchFamily="34" charset="0"/>
              </a:rPr>
              <a:t> V</a:t>
            </a:r>
          </a:p>
        </p:txBody>
      </p:sp>
    </p:spTree>
    <p:extLst>
      <p:ext uri="{BB962C8B-B14F-4D97-AF65-F5344CB8AC3E}">
        <p14:creationId xmlns:p14="http://schemas.microsoft.com/office/powerpoint/2010/main" val="41717024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2" descr="Mapa&#10;&#10;Descripción generada automáticamente">
            <a:extLst>
              <a:ext uri="{FF2B5EF4-FFF2-40B4-BE49-F238E27FC236}">
                <a16:creationId xmlns:a16="http://schemas.microsoft.com/office/drawing/2014/main" id="{CB040714-058A-1910-D592-FEA9B1F9391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85798" y="1961358"/>
            <a:ext cx="2085551" cy="1461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Imagen 2">
            <a:extLst>
              <a:ext uri="{FF2B5EF4-FFF2-40B4-BE49-F238E27FC236}">
                <a16:creationId xmlns:a16="http://schemas.microsoft.com/office/drawing/2014/main" id="{CF806547-B73C-2900-EFF6-2F80E7477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863725"/>
            <a:ext cx="9960915" cy="499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9" name="CustomShape 2">
            <a:extLst>
              <a:ext uri="{FF2B5EF4-FFF2-40B4-BE49-F238E27FC236}">
                <a16:creationId xmlns:a16="http://schemas.microsoft.com/office/drawing/2014/main" id="{0F1CF5A4-5CE9-C0E3-80E3-785D971AB6F5}"/>
              </a:ext>
            </a:extLst>
          </p:cNvPr>
          <p:cNvSpPr/>
          <p:nvPr/>
        </p:nvSpPr>
        <p:spPr>
          <a:xfrm>
            <a:off x="190500" y="5638800"/>
            <a:ext cx="1879600" cy="2746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200" spc="-1">
                <a:solidFill>
                  <a:srgbClr val="000000"/>
                </a:solidFill>
                <a:latin typeface="Calibri Light"/>
              </a:rPr>
              <a:t>Aesthetic enhancement </a:t>
            </a:r>
            <a:endParaRPr lang="es-ES" sz="1200" spc="-1">
              <a:latin typeface="Arial"/>
            </a:endParaRPr>
          </a:p>
        </p:txBody>
      </p:sp>
      <p:sp>
        <p:nvSpPr>
          <p:cNvPr id="290" name="CustomShape 3">
            <a:extLst>
              <a:ext uri="{FF2B5EF4-FFF2-40B4-BE49-F238E27FC236}">
                <a16:creationId xmlns:a16="http://schemas.microsoft.com/office/drawing/2014/main" id="{5A81AD85-C19B-66AD-1901-835A68E5CA11}"/>
              </a:ext>
            </a:extLst>
          </p:cNvPr>
          <p:cNvSpPr/>
          <p:nvPr/>
        </p:nvSpPr>
        <p:spPr>
          <a:xfrm>
            <a:off x="4776788" y="4849813"/>
            <a:ext cx="1691623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200" spc="-1" dirty="0" err="1">
                <a:solidFill>
                  <a:srgbClr val="000000"/>
                </a:solidFill>
                <a:latin typeface="Calibri Light"/>
              </a:rPr>
              <a:t>Increase</a:t>
            </a:r>
            <a:r>
              <a:rPr lang="es-ES" sz="1200" spc="-1" dirty="0">
                <a:solidFill>
                  <a:srgbClr val="000000"/>
                </a:solidFill>
                <a:latin typeface="Calibri Light"/>
              </a:rPr>
              <a:t> </a:t>
            </a:r>
            <a:r>
              <a:rPr lang="es-ES" sz="1200" spc="-1" dirty="0" err="1">
                <a:solidFill>
                  <a:srgbClr val="000000"/>
                </a:solidFill>
                <a:latin typeface="Calibri Light"/>
              </a:rPr>
              <a:t>Biodiversity</a:t>
            </a:r>
            <a:r>
              <a:rPr lang="es-ES" sz="1600" spc="-1" dirty="0">
                <a:solidFill>
                  <a:srgbClr val="000000"/>
                </a:solidFill>
                <a:latin typeface="Calibri Light"/>
              </a:rPr>
              <a:t> </a:t>
            </a:r>
            <a:endParaRPr lang="es-ES" sz="1600" spc="-1" dirty="0">
              <a:latin typeface="Arial"/>
            </a:endParaRPr>
          </a:p>
        </p:txBody>
      </p:sp>
      <p:sp>
        <p:nvSpPr>
          <p:cNvPr id="291" name="CustomShape 4">
            <a:extLst>
              <a:ext uri="{FF2B5EF4-FFF2-40B4-BE49-F238E27FC236}">
                <a16:creationId xmlns:a16="http://schemas.microsoft.com/office/drawing/2014/main" id="{E3148CA6-3B33-C737-B6E4-CD28D9FFA21D}"/>
              </a:ext>
            </a:extLst>
          </p:cNvPr>
          <p:cNvSpPr/>
          <p:nvPr/>
        </p:nvSpPr>
        <p:spPr>
          <a:xfrm>
            <a:off x="695250" y="4229100"/>
            <a:ext cx="2044775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s-ES" altLang="es-ES" sz="1200" dirty="0" err="1">
                <a:solidFill>
                  <a:srgbClr val="000000"/>
                </a:solidFill>
                <a:latin typeface="Calibri Light" panose="020F0302020204030204" pitchFamily="34" charset="0"/>
              </a:rPr>
              <a:t>Thermal</a:t>
            </a:r>
            <a:r>
              <a:rPr lang="es-ES" altLang="es-ES" sz="1200" dirty="0">
                <a:solidFill>
                  <a:srgbClr val="000000"/>
                </a:solidFill>
                <a:latin typeface="Calibri Light" panose="020F0302020204030204" pitchFamily="34" charset="0"/>
              </a:rPr>
              <a:t> </a:t>
            </a:r>
            <a:r>
              <a:rPr lang="es-ES" altLang="es-ES" sz="1200" dirty="0" err="1">
                <a:solidFill>
                  <a:srgbClr val="000000"/>
                </a:solidFill>
                <a:latin typeface="Calibri Light" panose="020F0302020204030204" pitchFamily="34" charset="0"/>
              </a:rPr>
              <a:t>regulation</a:t>
            </a:r>
            <a:r>
              <a:rPr lang="es-ES" altLang="es-ES" sz="1200" dirty="0">
                <a:solidFill>
                  <a:srgbClr val="000000"/>
                </a:solidFill>
                <a:latin typeface="Calibri Light" panose="020F0302020204030204" pitchFamily="34" charset="0"/>
              </a:rPr>
              <a:t>, </a:t>
            </a:r>
            <a:r>
              <a:rPr lang="es-ES" altLang="es-ES" sz="1200" dirty="0" err="1">
                <a:solidFill>
                  <a:srgbClr val="000000"/>
                </a:solidFill>
                <a:latin typeface="Calibri Light" panose="020F0302020204030204" pitchFamily="34" charset="0"/>
              </a:rPr>
              <a:t>shadow</a:t>
            </a:r>
            <a:endParaRPr lang="es-ES" altLang="es-ES" sz="1200" dirty="0">
              <a:latin typeface="Arial" panose="020B0604020202020204" pitchFamily="34" charset="0"/>
            </a:endParaRPr>
          </a:p>
        </p:txBody>
      </p:sp>
      <p:sp>
        <p:nvSpPr>
          <p:cNvPr id="294" name="CustomShape 7">
            <a:extLst>
              <a:ext uri="{FF2B5EF4-FFF2-40B4-BE49-F238E27FC236}">
                <a16:creationId xmlns:a16="http://schemas.microsoft.com/office/drawing/2014/main" id="{76333F96-4CFB-3B96-D2DA-FE28D9135B28}"/>
              </a:ext>
            </a:extLst>
          </p:cNvPr>
          <p:cNvSpPr/>
          <p:nvPr/>
        </p:nvSpPr>
        <p:spPr>
          <a:xfrm>
            <a:off x="7031038" y="5567363"/>
            <a:ext cx="2197100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200" spc="-1" dirty="0" err="1">
                <a:solidFill>
                  <a:srgbClr val="000000"/>
                </a:solidFill>
                <a:latin typeface="Calibri Light"/>
              </a:rPr>
              <a:t>Connection</a:t>
            </a:r>
            <a:r>
              <a:rPr lang="es-ES" sz="1200" spc="-1" dirty="0">
                <a:solidFill>
                  <a:srgbClr val="000000"/>
                </a:solidFill>
                <a:latin typeface="Calibri Light"/>
              </a:rPr>
              <a:t> </a:t>
            </a:r>
            <a:r>
              <a:rPr lang="es-ES" sz="1200" spc="-1" dirty="0" err="1">
                <a:solidFill>
                  <a:srgbClr val="000000"/>
                </a:solidFill>
                <a:latin typeface="Calibri Light"/>
              </a:rPr>
              <a:t>with</a:t>
            </a:r>
            <a:r>
              <a:rPr lang="es-ES" sz="1200" spc="-1" dirty="0">
                <a:solidFill>
                  <a:srgbClr val="000000"/>
                </a:solidFill>
                <a:latin typeface="Calibri Light"/>
              </a:rPr>
              <a:t> natural </a:t>
            </a:r>
            <a:r>
              <a:rPr lang="es-ES" sz="1200" spc="-1" dirty="0" err="1">
                <a:solidFill>
                  <a:srgbClr val="000000"/>
                </a:solidFill>
                <a:latin typeface="Calibri Light"/>
              </a:rPr>
              <a:t>cycles</a:t>
            </a:r>
            <a:r>
              <a:rPr lang="es-ES" sz="1200" spc="-1" dirty="0">
                <a:solidFill>
                  <a:srgbClr val="000000"/>
                </a:solidFill>
                <a:latin typeface="Calibri Light"/>
              </a:rPr>
              <a:t> </a:t>
            </a:r>
            <a:endParaRPr lang="es-ES" sz="1200" spc="-1" dirty="0">
              <a:latin typeface="Arial"/>
            </a:endParaRPr>
          </a:p>
        </p:txBody>
      </p:sp>
      <p:pic>
        <p:nvPicPr>
          <p:cNvPr id="37899" name="Imagen 2">
            <a:extLst>
              <a:ext uri="{FF2B5EF4-FFF2-40B4-BE49-F238E27FC236}">
                <a16:creationId xmlns:a16="http://schemas.microsoft.com/office/drawing/2014/main" id="{D52E92CA-D256-38B0-898C-8BA377C82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90800" cy="169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0" name="Imagen 3">
            <a:extLst>
              <a:ext uri="{FF2B5EF4-FFF2-40B4-BE49-F238E27FC236}">
                <a16:creationId xmlns:a16="http://schemas.microsoft.com/office/drawing/2014/main" id="{3D0C189E-E170-A858-9C09-869813B2A3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085798" y="3486151"/>
            <a:ext cx="2085552" cy="1671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1" name="Imagen 5">
            <a:extLst>
              <a:ext uri="{FF2B5EF4-FFF2-40B4-BE49-F238E27FC236}">
                <a16:creationId xmlns:a16="http://schemas.microsoft.com/office/drawing/2014/main" id="{A51F34CD-4175-1906-473C-60E05A5B3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1925" y="0"/>
            <a:ext cx="2998788" cy="168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2" name="Imagen 14">
            <a:extLst>
              <a:ext uri="{FF2B5EF4-FFF2-40B4-BE49-F238E27FC236}">
                <a16:creationId xmlns:a16="http://schemas.microsoft.com/office/drawing/2014/main" id="{5000D1DD-8BCF-7387-125B-DE47BDDDC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1200" y="0"/>
            <a:ext cx="3436938" cy="168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05" name="Rectángulo 2">
            <a:extLst>
              <a:ext uri="{FF2B5EF4-FFF2-40B4-BE49-F238E27FC236}">
                <a16:creationId xmlns:a16="http://schemas.microsoft.com/office/drawing/2014/main" id="{31CC62DC-3E4A-709A-4789-D635F35B10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6166" y="4896644"/>
            <a:ext cx="2135834" cy="1959191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altLang="es-ES" sz="1200" dirty="0" err="1"/>
              <a:t>The</a:t>
            </a:r>
            <a:r>
              <a:rPr lang="es-ES" altLang="es-ES" sz="1200" dirty="0"/>
              <a:t> </a:t>
            </a:r>
            <a:r>
              <a:rPr lang="es-ES" altLang="es-ES" sz="1200" dirty="0" err="1"/>
              <a:t>Schoolyard</a:t>
            </a:r>
            <a:r>
              <a:rPr lang="es-ES" altLang="es-ES" sz="1200" dirty="0"/>
              <a:t> </a:t>
            </a:r>
            <a:r>
              <a:rPr lang="es-ES" altLang="es-ES" sz="1200" dirty="0" err="1"/>
              <a:t>Naturalization</a:t>
            </a:r>
            <a:r>
              <a:rPr lang="es-ES" altLang="es-ES" sz="1200" dirty="0"/>
              <a:t> </a:t>
            </a:r>
            <a:r>
              <a:rPr lang="es-ES" altLang="es-ES" sz="1200" dirty="0" err="1"/>
              <a:t>Programme</a:t>
            </a:r>
            <a:r>
              <a:rPr lang="es-ES" altLang="es-ES" sz="1200" dirty="0"/>
              <a:t> has </a:t>
            </a:r>
            <a:r>
              <a:rPr lang="es-ES" altLang="es-ES" sz="1200" dirty="0" err="1"/>
              <a:t>transformed</a:t>
            </a:r>
            <a:r>
              <a:rPr lang="es-ES" altLang="es-ES" sz="1200" dirty="0"/>
              <a:t> 14 </a:t>
            </a:r>
            <a:r>
              <a:rPr lang="es-ES" altLang="es-ES" sz="1200" dirty="0" err="1"/>
              <a:t>playgrounds</a:t>
            </a:r>
            <a:r>
              <a:rPr lang="es-ES" altLang="es-ES" sz="1200" dirty="0"/>
              <a:t> </a:t>
            </a:r>
            <a:r>
              <a:rPr lang="es-ES" altLang="es-ES" sz="1200" dirty="0" err="1"/>
              <a:t>through</a:t>
            </a:r>
            <a:r>
              <a:rPr lang="es-ES" altLang="es-ES" sz="1200" dirty="0"/>
              <a:t> </a:t>
            </a:r>
            <a:r>
              <a:rPr lang="es-ES" altLang="es-ES" sz="1200" dirty="0" err="1"/>
              <a:t>parcitipatory</a:t>
            </a:r>
            <a:r>
              <a:rPr lang="es-ES" altLang="es-ES" sz="1200" dirty="0"/>
              <a:t> </a:t>
            </a:r>
            <a:r>
              <a:rPr lang="es-ES" altLang="es-ES" sz="1200" dirty="0" err="1"/>
              <a:t>processes</a:t>
            </a:r>
            <a:r>
              <a:rPr lang="es-ES" altLang="es-ES" sz="1200" dirty="0"/>
              <a:t> </a:t>
            </a:r>
            <a:r>
              <a:rPr lang="es-ES" altLang="es-ES" sz="1200" dirty="0" err="1"/>
              <a:t>with</a:t>
            </a:r>
            <a:r>
              <a:rPr lang="es-ES" altLang="es-ES" sz="1200" dirty="0"/>
              <a:t> </a:t>
            </a:r>
            <a:r>
              <a:rPr lang="es-ES" altLang="es-ES" sz="1200" dirty="0" err="1"/>
              <a:t>the</a:t>
            </a:r>
            <a:r>
              <a:rPr lang="es-ES" altLang="es-ES" sz="1200" dirty="0"/>
              <a:t> </a:t>
            </a:r>
            <a:r>
              <a:rPr lang="es-ES" altLang="es-ES" sz="1200" dirty="0" err="1"/>
              <a:t>educational</a:t>
            </a:r>
            <a:r>
              <a:rPr lang="es-ES" altLang="es-ES" sz="1200" dirty="0"/>
              <a:t> </a:t>
            </a:r>
            <a:r>
              <a:rPr lang="es-ES" altLang="es-ES" sz="1200" dirty="0" err="1"/>
              <a:t>community</a:t>
            </a:r>
            <a:endParaRPr lang="es-ES" altLang="es-ES" sz="1200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altLang="es-ES" sz="1200" dirty="0">
                <a:latin typeface="Arial" panose="020B0604020202020204" pitchFamily="34" charset="0"/>
              </a:rPr>
              <a:t>SOIL DEVAPING and </a:t>
            </a:r>
            <a:r>
              <a:rPr lang="es-ES" altLang="es-ES" sz="1200" dirty="0" err="1">
                <a:latin typeface="Arial" panose="020B0604020202020204" pitchFamily="34" charset="0"/>
              </a:rPr>
              <a:t>decompaction</a:t>
            </a:r>
            <a:r>
              <a:rPr lang="es-ES" altLang="es-ES" sz="1200" dirty="0">
                <a:latin typeface="Arial" panose="020B0604020202020204" pitchFamily="34" charset="0"/>
              </a:rPr>
              <a:t> </a:t>
            </a:r>
            <a:r>
              <a:rPr lang="es-ES" altLang="es-ES" sz="1200" dirty="0" err="1">
                <a:latin typeface="Arial" panose="020B0604020202020204" pitchFamily="34" charset="0"/>
              </a:rPr>
              <a:t>is</a:t>
            </a:r>
            <a:r>
              <a:rPr lang="es-ES" altLang="es-ES" sz="1200" dirty="0">
                <a:latin typeface="Arial" panose="020B0604020202020204" pitchFamily="34" charset="0"/>
              </a:rPr>
              <a:t> </a:t>
            </a:r>
            <a:r>
              <a:rPr lang="es-ES" altLang="es-ES" sz="1200" dirty="0" err="1">
                <a:latin typeface="Arial" panose="020B0604020202020204" pitchFamily="34" charset="0"/>
              </a:rPr>
              <a:t>one</a:t>
            </a:r>
            <a:r>
              <a:rPr lang="es-ES" altLang="es-ES" sz="1200" dirty="0">
                <a:latin typeface="Arial" panose="020B0604020202020204" pitchFamily="34" charset="0"/>
              </a:rPr>
              <a:t> </a:t>
            </a:r>
            <a:r>
              <a:rPr lang="es-ES" altLang="es-ES" sz="1200" dirty="0" err="1">
                <a:latin typeface="Arial" panose="020B0604020202020204" pitchFamily="34" charset="0"/>
              </a:rPr>
              <a:t>of</a:t>
            </a:r>
            <a:r>
              <a:rPr lang="es-ES" altLang="es-ES" sz="1200" dirty="0">
                <a:latin typeface="Arial" panose="020B0604020202020204" pitchFamily="34" charset="0"/>
              </a:rPr>
              <a:t> </a:t>
            </a:r>
            <a:r>
              <a:rPr lang="es-ES" altLang="es-ES" sz="1200" dirty="0" err="1">
                <a:latin typeface="Arial" panose="020B0604020202020204" pitchFamily="34" charset="0"/>
              </a:rPr>
              <a:t>the</a:t>
            </a:r>
            <a:r>
              <a:rPr lang="es-ES" altLang="es-ES" sz="1200" dirty="0">
                <a:latin typeface="Arial" panose="020B0604020202020204" pitchFamily="34" charset="0"/>
              </a:rPr>
              <a:t> </a:t>
            </a:r>
            <a:r>
              <a:rPr lang="es-ES" altLang="es-ES" sz="1200" dirty="0" err="1">
                <a:latin typeface="Arial" panose="020B0604020202020204" pitchFamily="34" charset="0"/>
              </a:rPr>
              <a:t>first</a:t>
            </a:r>
            <a:r>
              <a:rPr lang="es-ES" altLang="es-ES" sz="1200" dirty="0">
                <a:latin typeface="Arial" panose="020B0604020202020204" pitchFamily="34" charset="0"/>
              </a:rPr>
              <a:t> </a:t>
            </a:r>
            <a:r>
              <a:rPr lang="es-ES" altLang="es-ES" sz="1200" dirty="0" err="1">
                <a:latin typeface="Arial" panose="020B0604020202020204" pitchFamily="34" charset="0"/>
              </a:rPr>
              <a:t>steps</a:t>
            </a:r>
            <a:r>
              <a:rPr lang="es-ES" altLang="es-ES" sz="1200" dirty="0">
                <a:latin typeface="Arial" panose="020B0604020202020204" pitchFamily="34" charset="0"/>
              </a:rPr>
              <a:t> </a:t>
            </a:r>
            <a:r>
              <a:rPr lang="es-ES" altLang="es-ES" sz="1200" dirty="0" err="1">
                <a:latin typeface="Arial" panose="020B0604020202020204" pitchFamily="34" charset="0"/>
              </a:rPr>
              <a:t>to</a:t>
            </a:r>
            <a:r>
              <a:rPr lang="es-ES" altLang="es-ES" sz="1200" dirty="0">
                <a:latin typeface="Arial" panose="020B0604020202020204" pitchFamily="34" charset="0"/>
              </a:rPr>
              <a:t> </a:t>
            </a:r>
            <a:r>
              <a:rPr lang="es-ES" altLang="es-ES" sz="1200" dirty="0" err="1">
                <a:latin typeface="Arial" panose="020B0604020202020204" pitchFamily="34" charset="0"/>
              </a:rPr>
              <a:t>green</a:t>
            </a:r>
            <a:r>
              <a:rPr lang="es-ES" altLang="es-ES" sz="1200" dirty="0">
                <a:latin typeface="Arial" panose="020B0604020202020204" pitchFamily="34" charset="0"/>
              </a:rPr>
              <a:t> </a:t>
            </a:r>
            <a:r>
              <a:rPr lang="es-ES" altLang="es-ES" sz="1200" dirty="0" err="1">
                <a:latin typeface="Arial" panose="020B0604020202020204" pitchFamily="34" charset="0"/>
              </a:rPr>
              <a:t>these</a:t>
            </a:r>
            <a:r>
              <a:rPr lang="es-ES" altLang="es-ES" sz="1200" dirty="0">
                <a:latin typeface="Arial" panose="020B0604020202020204" pitchFamily="34" charset="0"/>
              </a:rPr>
              <a:t> </a:t>
            </a:r>
            <a:r>
              <a:rPr lang="es-ES" altLang="es-ES" sz="1200" dirty="0" err="1">
                <a:latin typeface="Arial" panose="020B0604020202020204" pitchFamily="34" charset="0"/>
              </a:rPr>
              <a:t>areas</a:t>
            </a:r>
            <a:r>
              <a:rPr lang="es-ES" altLang="es-ES" sz="1200" dirty="0"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292" name="CustomShape 5">
            <a:extLst>
              <a:ext uri="{FF2B5EF4-FFF2-40B4-BE49-F238E27FC236}">
                <a16:creationId xmlns:a16="http://schemas.microsoft.com/office/drawing/2014/main" id="{B74568E8-2BBD-4864-94EF-8034C10D28EE}"/>
              </a:ext>
            </a:extLst>
          </p:cNvPr>
          <p:cNvSpPr/>
          <p:nvPr/>
        </p:nvSpPr>
        <p:spPr>
          <a:xfrm>
            <a:off x="6079494" y="1328070"/>
            <a:ext cx="2032155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200" spc="-1" dirty="0">
                <a:solidFill>
                  <a:srgbClr val="000000"/>
                </a:solidFill>
                <a:latin typeface="Calibri Light"/>
              </a:rPr>
              <a:t>Play and </a:t>
            </a:r>
            <a:r>
              <a:rPr lang="es-ES" sz="1200" spc="-1" dirty="0" err="1">
                <a:solidFill>
                  <a:srgbClr val="000000"/>
                </a:solidFill>
                <a:latin typeface="Calibri Light"/>
              </a:rPr>
              <a:t>learning</a:t>
            </a:r>
            <a:r>
              <a:rPr lang="es-ES" sz="1200" spc="-1" dirty="0">
                <a:solidFill>
                  <a:srgbClr val="000000"/>
                </a:solidFill>
                <a:latin typeface="Calibri Light"/>
              </a:rPr>
              <a:t> </a:t>
            </a:r>
            <a:r>
              <a:rPr lang="es-ES" sz="1200" spc="-1" dirty="0" err="1">
                <a:solidFill>
                  <a:srgbClr val="000000"/>
                </a:solidFill>
                <a:latin typeface="Calibri Light"/>
              </a:rPr>
              <a:t>with</a:t>
            </a:r>
            <a:r>
              <a:rPr lang="es-ES" sz="1200" spc="-1" dirty="0">
                <a:solidFill>
                  <a:srgbClr val="000000"/>
                </a:solidFill>
                <a:latin typeface="Calibri Light"/>
              </a:rPr>
              <a:t> </a:t>
            </a:r>
            <a:r>
              <a:rPr lang="es-ES" sz="1200" spc="-1" dirty="0" err="1">
                <a:solidFill>
                  <a:srgbClr val="000000"/>
                </a:solidFill>
                <a:latin typeface="Calibri Light"/>
              </a:rPr>
              <a:t>nature</a:t>
            </a:r>
            <a:r>
              <a:rPr lang="es-ES" sz="1200" spc="-1" dirty="0">
                <a:solidFill>
                  <a:srgbClr val="000000"/>
                </a:solidFill>
                <a:latin typeface="Calibri Light"/>
              </a:rPr>
              <a:t> </a:t>
            </a:r>
            <a:endParaRPr lang="es-ES" sz="1200" spc="-1" dirty="0">
              <a:latin typeface="Arial"/>
            </a:endParaRPr>
          </a:p>
        </p:txBody>
      </p:sp>
      <p:sp>
        <p:nvSpPr>
          <p:cNvPr id="2" name="CustomShape 3">
            <a:extLst>
              <a:ext uri="{FF2B5EF4-FFF2-40B4-BE49-F238E27FC236}">
                <a16:creationId xmlns:a16="http://schemas.microsoft.com/office/drawing/2014/main" id="{2C3F3BCD-7C34-6823-0163-CC3FDA1DC4A2}"/>
              </a:ext>
            </a:extLst>
          </p:cNvPr>
          <p:cNvSpPr/>
          <p:nvPr/>
        </p:nvSpPr>
        <p:spPr>
          <a:xfrm>
            <a:off x="1727200" y="1355725"/>
            <a:ext cx="1443038" cy="2746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s-ES" altLang="es-ES" sz="1200">
                <a:solidFill>
                  <a:srgbClr val="000000"/>
                </a:solidFill>
                <a:latin typeface="Calibri Light" panose="020F0302020204030204" pitchFamily="34" charset="0"/>
              </a:rPr>
              <a:t>Outdoor activities </a:t>
            </a:r>
            <a:endParaRPr lang="es-ES" altLang="es-ES" sz="1600">
              <a:latin typeface="Arial" panose="020B0604020202020204" pitchFamily="34" charset="0"/>
            </a:endParaRP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AAE459EF-D8D1-3DB2-AAF6-D15F139319B5}"/>
              </a:ext>
            </a:extLst>
          </p:cNvPr>
          <p:cNvSpPr/>
          <p:nvPr/>
        </p:nvSpPr>
        <p:spPr>
          <a:xfrm>
            <a:off x="9981566" y="105035"/>
            <a:ext cx="2135822" cy="185632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 sz="1100" b="1" kern="100" dirty="0">
                <a:solidFill>
                  <a:schemeClr val="bg1"/>
                </a:solidFill>
                <a:latin typeface="Calibri" panose="020F0502020204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PROJECT 3. SCHOOLYARD NATURALIZATION: </a:t>
            </a:r>
            <a:r>
              <a:rPr lang="en-US" sz="1100" kern="100" dirty="0">
                <a:solidFill>
                  <a:schemeClr val="bg1"/>
                </a:solidFill>
                <a:latin typeface="Calibri" panose="020F0502020204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PARTICIPATORY PROCESS FOR PRIMARY SCHOOLS GREENING</a:t>
            </a:r>
            <a:endParaRPr lang="es-ES" sz="1100" dirty="0">
              <a:solidFill>
                <a:schemeClr val="bg1"/>
              </a:solidFill>
            </a:endParaRPr>
          </a:p>
        </p:txBody>
      </p:sp>
      <p:sp>
        <p:nvSpPr>
          <p:cNvPr id="7" name="Rectángulo 4">
            <a:extLst>
              <a:ext uri="{FF2B5EF4-FFF2-40B4-BE49-F238E27FC236}">
                <a16:creationId xmlns:a16="http://schemas.microsoft.com/office/drawing/2014/main" id="{8C9A03CF-E6E5-E67E-657F-882C376B5C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6425566"/>
            <a:ext cx="3719669" cy="461665"/>
          </a:xfrm>
          <a:prstGeom prst="rect">
            <a:avLst/>
          </a:prstGeom>
          <a:solidFill>
            <a:schemeClr val="bg1">
              <a:alpha val="6196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s-ES" altLang="es-ES" sz="2400" dirty="0"/>
              <a:t>TXAGORRITXU SCHOOLYARD</a:t>
            </a:r>
          </a:p>
        </p:txBody>
      </p:sp>
      <p:sp>
        <p:nvSpPr>
          <p:cNvPr id="8" name="CustomShape 7">
            <a:extLst>
              <a:ext uri="{FF2B5EF4-FFF2-40B4-BE49-F238E27FC236}">
                <a16:creationId xmlns:a16="http://schemas.microsoft.com/office/drawing/2014/main" id="{2D066CB0-9632-141F-7122-70806F47E850}"/>
              </a:ext>
            </a:extLst>
          </p:cNvPr>
          <p:cNvSpPr/>
          <p:nvPr/>
        </p:nvSpPr>
        <p:spPr>
          <a:xfrm>
            <a:off x="4980457" y="6207095"/>
            <a:ext cx="1691623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200" spc="-1" dirty="0" err="1">
                <a:solidFill>
                  <a:srgbClr val="000000"/>
                </a:solidFill>
                <a:latin typeface="Calibri Light"/>
              </a:rPr>
              <a:t>Soil</a:t>
            </a:r>
            <a:r>
              <a:rPr lang="es-ES" sz="1200" spc="-1" dirty="0">
                <a:solidFill>
                  <a:srgbClr val="000000"/>
                </a:solidFill>
                <a:latin typeface="Calibri Light"/>
              </a:rPr>
              <a:t> </a:t>
            </a:r>
            <a:r>
              <a:rPr lang="es-ES" sz="1200" spc="-1" dirty="0" err="1">
                <a:solidFill>
                  <a:srgbClr val="000000"/>
                </a:solidFill>
                <a:latin typeface="Calibri Light"/>
              </a:rPr>
              <a:t>permeability</a:t>
            </a:r>
            <a:endParaRPr lang="es-ES" sz="1200" spc="-1" dirty="0">
              <a:latin typeface="Arial"/>
            </a:endParaRP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75290C5A-34F4-8E73-8E96-1C3FC0CB7F20}"/>
              </a:ext>
            </a:extLst>
          </p:cNvPr>
          <p:cNvSpPr/>
          <p:nvPr/>
        </p:nvSpPr>
        <p:spPr>
          <a:xfrm>
            <a:off x="10929798" y="2473780"/>
            <a:ext cx="63500" cy="6032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BE140819-E692-2BDB-E75C-DA473AC6F14B}"/>
              </a:ext>
            </a:extLst>
          </p:cNvPr>
          <p:cNvSpPr/>
          <p:nvPr/>
        </p:nvSpPr>
        <p:spPr>
          <a:xfrm>
            <a:off x="10866298" y="2637678"/>
            <a:ext cx="63500" cy="6032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BC77A0EC-7B18-A795-D9C8-FDFFDDBFDE37}"/>
              </a:ext>
            </a:extLst>
          </p:cNvPr>
          <p:cNvSpPr/>
          <p:nvPr/>
        </p:nvSpPr>
        <p:spPr>
          <a:xfrm>
            <a:off x="11172770" y="2637679"/>
            <a:ext cx="63500" cy="6032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41B5C21B-C811-512B-B38B-7E79EEECAE56}"/>
              </a:ext>
            </a:extLst>
          </p:cNvPr>
          <p:cNvSpPr/>
          <p:nvPr/>
        </p:nvSpPr>
        <p:spPr>
          <a:xfrm>
            <a:off x="11280720" y="2548779"/>
            <a:ext cx="63500" cy="6032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AD8E753E-73A2-C52D-832B-6301CCA62D71}"/>
              </a:ext>
            </a:extLst>
          </p:cNvPr>
          <p:cNvSpPr/>
          <p:nvPr/>
        </p:nvSpPr>
        <p:spPr>
          <a:xfrm>
            <a:off x="11007112" y="2707543"/>
            <a:ext cx="63500" cy="6032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A8269D71-1B69-3459-0570-937BC36E71C8}"/>
              </a:ext>
            </a:extLst>
          </p:cNvPr>
          <p:cNvSpPr/>
          <p:nvPr/>
        </p:nvSpPr>
        <p:spPr>
          <a:xfrm>
            <a:off x="11065934" y="2820642"/>
            <a:ext cx="63500" cy="6032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4040B9E7-4977-90BD-C6CE-F5E3C3D25455}"/>
              </a:ext>
            </a:extLst>
          </p:cNvPr>
          <p:cNvSpPr/>
          <p:nvPr/>
        </p:nvSpPr>
        <p:spPr>
          <a:xfrm>
            <a:off x="11346784" y="2906150"/>
            <a:ext cx="63500" cy="6032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716B9228-5C88-186A-D24E-C9BF7E57ACC8}"/>
              </a:ext>
            </a:extLst>
          </p:cNvPr>
          <p:cNvSpPr/>
          <p:nvPr/>
        </p:nvSpPr>
        <p:spPr>
          <a:xfrm>
            <a:off x="11358034" y="2782542"/>
            <a:ext cx="63500" cy="6032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C914A159-1B9F-6E46-B442-513F99C586C7}"/>
              </a:ext>
            </a:extLst>
          </p:cNvPr>
          <p:cNvSpPr/>
          <p:nvPr/>
        </p:nvSpPr>
        <p:spPr>
          <a:xfrm>
            <a:off x="11105371" y="2362458"/>
            <a:ext cx="63500" cy="6032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2C2BF462-6D18-4546-E728-B094148639BC}"/>
              </a:ext>
            </a:extLst>
          </p:cNvPr>
          <p:cNvSpPr/>
          <p:nvPr/>
        </p:nvSpPr>
        <p:spPr>
          <a:xfrm>
            <a:off x="11164193" y="2475557"/>
            <a:ext cx="63500" cy="6032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F1148F23-8604-838E-0EA3-B8F8BD9EF365}"/>
              </a:ext>
            </a:extLst>
          </p:cNvPr>
          <p:cNvSpPr/>
          <p:nvPr/>
        </p:nvSpPr>
        <p:spPr>
          <a:xfrm>
            <a:off x="11348343" y="2526357"/>
            <a:ext cx="63500" cy="6032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ABF73AB4-B24D-C086-65AE-98BA3512EA7E}"/>
              </a:ext>
            </a:extLst>
          </p:cNvPr>
          <p:cNvSpPr/>
          <p:nvPr/>
        </p:nvSpPr>
        <p:spPr>
          <a:xfrm>
            <a:off x="11456293" y="2437457"/>
            <a:ext cx="63500" cy="6032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Descripción generada automáticamente">
            <a:extLst>
              <a:ext uri="{FF2B5EF4-FFF2-40B4-BE49-F238E27FC236}">
                <a16:creationId xmlns:a16="http://schemas.microsoft.com/office/drawing/2014/main" id="{25A280A6-F97D-4BD8-458A-60AAE1D448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7435"/>
            <a:ext cx="7446655" cy="896030"/>
          </a:xfrm>
          <a:prstGeom prst="rect">
            <a:avLst/>
          </a:prstGeom>
        </p:spPr>
      </p:pic>
      <p:sp>
        <p:nvSpPr>
          <p:cNvPr id="6" name="Rectángulo 2">
            <a:extLst>
              <a:ext uri="{FF2B5EF4-FFF2-40B4-BE49-F238E27FC236}">
                <a16:creationId xmlns:a16="http://schemas.microsoft.com/office/drawing/2014/main" id="{961749D5-CF47-27B0-5500-23AC01BE0B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6166" y="5085230"/>
            <a:ext cx="2115184" cy="176593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altLang="es-ES" sz="1200" dirty="0"/>
              <a:t>In </a:t>
            </a:r>
            <a:r>
              <a:rPr lang="es-ES" altLang="es-ES" sz="1200" dirty="0" err="1"/>
              <a:t>collaboration</a:t>
            </a:r>
            <a:r>
              <a:rPr lang="es-ES" altLang="es-ES" sz="1200" dirty="0"/>
              <a:t> </a:t>
            </a:r>
            <a:r>
              <a:rPr lang="es-ES" altLang="es-ES" sz="1200" dirty="0" err="1"/>
              <a:t>with</a:t>
            </a:r>
            <a:r>
              <a:rPr lang="es-ES" altLang="es-ES" sz="1200" dirty="0"/>
              <a:t> </a:t>
            </a:r>
            <a:r>
              <a:rPr lang="es-ES" altLang="es-ES" sz="1200" dirty="0" err="1"/>
              <a:t>the</a:t>
            </a:r>
            <a:r>
              <a:rPr lang="es-ES" altLang="es-ES" sz="1200" dirty="0"/>
              <a:t> </a:t>
            </a:r>
            <a:r>
              <a:rPr lang="es-ES" altLang="es-ES" sz="1200" dirty="0" err="1"/>
              <a:t>Basque</a:t>
            </a:r>
            <a:r>
              <a:rPr lang="es-ES" altLang="es-ES" sz="1200" dirty="0"/>
              <a:t> Centre </a:t>
            </a:r>
            <a:r>
              <a:rPr lang="es-ES" altLang="es-ES" sz="1200" dirty="0" err="1"/>
              <a:t>for</a:t>
            </a:r>
            <a:r>
              <a:rPr lang="es-ES" altLang="es-ES" sz="1200" dirty="0"/>
              <a:t> </a:t>
            </a:r>
            <a:r>
              <a:rPr lang="es-ES" altLang="es-ES" sz="1200" dirty="0" err="1"/>
              <a:t>Climate</a:t>
            </a:r>
            <a:r>
              <a:rPr lang="es-ES" altLang="es-ES" sz="1200" dirty="0"/>
              <a:t> Change </a:t>
            </a:r>
            <a:r>
              <a:rPr lang="es-ES" altLang="es-ES" sz="1200" dirty="0" err="1"/>
              <a:t>the</a:t>
            </a:r>
            <a:r>
              <a:rPr lang="es-ES" altLang="es-ES" sz="1200" dirty="0"/>
              <a:t> </a:t>
            </a:r>
            <a:r>
              <a:rPr lang="es-ES" altLang="es-ES" sz="1200" dirty="0" err="1"/>
              <a:t>Gamiz</a:t>
            </a:r>
            <a:r>
              <a:rPr lang="es-ES" altLang="es-ES" sz="1200" dirty="0"/>
              <a:t> Site has </a:t>
            </a:r>
            <a:r>
              <a:rPr lang="es-ES" altLang="es-ES" sz="1200" dirty="0" err="1"/>
              <a:t>been</a:t>
            </a:r>
            <a:r>
              <a:rPr lang="es-ES" altLang="es-ES" sz="1200" dirty="0"/>
              <a:t> </a:t>
            </a:r>
            <a:r>
              <a:rPr lang="es-ES" altLang="es-ES" sz="1200" dirty="0" err="1"/>
              <a:t>stablished</a:t>
            </a:r>
            <a:r>
              <a:rPr lang="es-ES" altLang="es-ES" sz="1200" dirty="0"/>
              <a:t> as a </a:t>
            </a:r>
            <a:r>
              <a:rPr lang="es-ES" altLang="es-ES" sz="1200" dirty="0" err="1"/>
              <a:t>long</a:t>
            </a:r>
            <a:r>
              <a:rPr lang="es-ES" altLang="es-ES" sz="1200" dirty="0"/>
              <a:t> </a:t>
            </a:r>
            <a:r>
              <a:rPr lang="es-ES" altLang="es-ES" sz="1200" dirty="0" err="1"/>
              <a:t>term</a:t>
            </a:r>
            <a:r>
              <a:rPr lang="es-ES" altLang="es-ES" sz="1200" dirty="0"/>
              <a:t> </a:t>
            </a:r>
            <a:r>
              <a:rPr lang="es-ES" altLang="es-ES" sz="1200" dirty="0" err="1"/>
              <a:t>forest</a:t>
            </a:r>
            <a:r>
              <a:rPr lang="es-ES" altLang="es-ES" sz="1200" dirty="0"/>
              <a:t> </a:t>
            </a:r>
            <a:r>
              <a:rPr lang="es-ES" altLang="es-ES" sz="1200" dirty="0" err="1"/>
              <a:t>soil</a:t>
            </a:r>
            <a:r>
              <a:rPr lang="es-ES" altLang="es-ES" sz="1200" dirty="0"/>
              <a:t> experimental site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altLang="es-ES" sz="1200" dirty="0" err="1"/>
              <a:t>To</a:t>
            </a:r>
            <a:r>
              <a:rPr lang="es-ES" altLang="es-ES" sz="1200" dirty="0"/>
              <a:t> spread </a:t>
            </a:r>
            <a:r>
              <a:rPr lang="es-ES" altLang="es-ES" sz="1200" dirty="0" err="1"/>
              <a:t>shreded</a:t>
            </a:r>
            <a:r>
              <a:rPr lang="es-ES" altLang="es-ES" sz="1200" dirty="0"/>
              <a:t> </a:t>
            </a:r>
            <a:r>
              <a:rPr lang="es-ES" altLang="es-ES" sz="1200" dirty="0" err="1"/>
              <a:t>prunnings</a:t>
            </a:r>
            <a:r>
              <a:rPr lang="es-ES" altLang="es-ES" sz="1200" dirty="0"/>
              <a:t> (</a:t>
            </a:r>
            <a:r>
              <a:rPr lang="es-ES" altLang="es-ES" sz="1200" dirty="0" err="1"/>
              <a:t>slash</a:t>
            </a:r>
            <a:r>
              <a:rPr lang="es-ES" altLang="es-ES" sz="1200" dirty="0"/>
              <a:t>) </a:t>
            </a:r>
            <a:r>
              <a:rPr lang="es-ES" altLang="es-ES" sz="1200" dirty="0" err="1"/>
              <a:t>over</a:t>
            </a:r>
            <a:r>
              <a:rPr lang="es-ES" altLang="es-ES" sz="1200" dirty="0"/>
              <a:t> </a:t>
            </a:r>
            <a:r>
              <a:rPr lang="es-ES" altLang="es-ES" sz="1200" dirty="0" err="1"/>
              <a:t>the</a:t>
            </a:r>
            <a:r>
              <a:rPr lang="es-ES" altLang="es-ES" sz="1200" dirty="0"/>
              <a:t> </a:t>
            </a:r>
            <a:r>
              <a:rPr lang="es-ES" altLang="es-ES" sz="1200" dirty="0" err="1"/>
              <a:t>soill</a:t>
            </a:r>
            <a:r>
              <a:rPr lang="es-ES" altLang="es-ES" sz="1200" dirty="0"/>
              <a:t> </a:t>
            </a:r>
            <a:r>
              <a:rPr lang="es-ES" altLang="es-ES" sz="1200" dirty="0" err="1"/>
              <a:t>improved</a:t>
            </a:r>
            <a:r>
              <a:rPr lang="es-ES" altLang="es-ES" sz="1200" dirty="0"/>
              <a:t> </a:t>
            </a:r>
            <a:r>
              <a:rPr lang="es-ES" altLang="es-ES" sz="1200" dirty="0" err="1"/>
              <a:t>soil</a:t>
            </a:r>
            <a:r>
              <a:rPr lang="es-ES" altLang="es-ES" sz="1200" dirty="0"/>
              <a:t> </a:t>
            </a:r>
            <a:r>
              <a:rPr lang="es-ES" altLang="es-ES" sz="1200" dirty="0" err="1"/>
              <a:t>functions</a:t>
            </a:r>
            <a:r>
              <a:rPr lang="es-ES" altLang="es-ES" sz="1200" dirty="0"/>
              <a:t> and C </a:t>
            </a:r>
            <a:r>
              <a:rPr lang="es-ES" altLang="es-ES" sz="1200" dirty="0" err="1"/>
              <a:t>storage</a:t>
            </a:r>
            <a:r>
              <a:rPr lang="es-ES" altLang="es-ES" sz="1200" dirty="0"/>
              <a:t>. </a:t>
            </a:r>
            <a:endParaRPr lang="es-ES" altLang="es-ES" sz="1200" dirty="0">
              <a:latin typeface="Arial" panose="020B0604020202020204" pitchFamily="34" charset="0"/>
            </a:endParaRP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AEEB9851-A810-E681-A27E-5A42E6786464}"/>
              </a:ext>
            </a:extLst>
          </p:cNvPr>
          <p:cNvGrpSpPr/>
          <p:nvPr/>
        </p:nvGrpSpPr>
        <p:grpSpPr>
          <a:xfrm>
            <a:off x="10056166" y="2113180"/>
            <a:ext cx="2115184" cy="1309687"/>
            <a:chOff x="10340975" y="4681538"/>
            <a:chExt cx="1851025" cy="1309687"/>
          </a:xfrm>
        </p:grpSpPr>
        <p:pic>
          <p:nvPicPr>
            <p:cNvPr id="8" name="Imagen 2" descr="Mapa&#10;&#10;Descripción generada automáticamente">
              <a:extLst>
                <a:ext uri="{FF2B5EF4-FFF2-40B4-BE49-F238E27FC236}">
                  <a16:creationId xmlns:a16="http://schemas.microsoft.com/office/drawing/2014/main" id="{F14DDF29-978F-8CE6-7551-90B68384B837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40975" y="4681538"/>
              <a:ext cx="1851025" cy="1309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Elipse 8">
              <a:extLst>
                <a:ext uri="{FF2B5EF4-FFF2-40B4-BE49-F238E27FC236}">
                  <a16:creationId xmlns:a16="http://schemas.microsoft.com/office/drawing/2014/main" id="{D7B678E3-2896-1B88-D766-E713C977D913}"/>
                </a:ext>
              </a:extLst>
            </p:cNvPr>
            <p:cNvSpPr>
              <a:spLocks/>
            </p:cNvSpPr>
            <p:nvPr/>
          </p:nvSpPr>
          <p:spPr>
            <a:xfrm>
              <a:off x="11853716" y="5886523"/>
              <a:ext cx="63500" cy="6032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</p:grpSp>
      <p:sp>
        <p:nvSpPr>
          <p:cNvPr id="10" name="Elipse 9">
            <a:extLst>
              <a:ext uri="{FF2B5EF4-FFF2-40B4-BE49-F238E27FC236}">
                <a16:creationId xmlns:a16="http://schemas.microsoft.com/office/drawing/2014/main" id="{C1AC00F1-0586-8459-00A6-15F9B7420E99}"/>
              </a:ext>
            </a:extLst>
          </p:cNvPr>
          <p:cNvSpPr/>
          <p:nvPr/>
        </p:nvSpPr>
        <p:spPr>
          <a:xfrm>
            <a:off x="9981566" y="105035"/>
            <a:ext cx="2135822" cy="185632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 sz="1100" b="1" kern="100" dirty="0">
                <a:solidFill>
                  <a:schemeClr val="bg1"/>
                </a:solidFill>
                <a:latin typeface="Calibri" panose="020F0502020204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PROJECT 4. HOLISOILS PROJECT</a:t>
            </a:r>
            <a:r>
              <a:rPr lang="en-US" sz="1100" kern="100" dirty="0">
                <a:solidFill>
                  <a:schemeClr val="bg1"/>
                </a:solidFill>
                <a:latin typeface="Calibri" panose="020F0502020204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: FOREST SOIL MANAGEMENT FOR CLIMATE CHANGE ADAPTATION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3EC2C564-2A51-0121-AB68-AC373A62D7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2891"/>
          <a:stretch/>
        </p:blipFill>
        <p:spPr>
          <a:xfrm rot="5400000">
            <a:off x="4776962" y="753176"/>
            <a:ext cx="2467501" cy="2871881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470E9E6A-A714-45A9-53A9-AA7922BBC4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0013" y="-17435"/>
            <a:ext cx="2421554" cy="3446435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8B4700FD-383B-F0B7-D26F-744E49FDEF5A}"/>
              </a:ext>
            </a:extLst>
          </p:cNvPr>
          <p:cNvSpPr txBox="1">
            <a:spLocks/>
          </p:cNvSpPr>
          <p:nvPr/>
        </p:nvSpPr>
        <p:spPr bwMode="auto">
          <a:xfrm>
            <a:off x="2896199" y="-43886"/>
            <a:ext cx="4057937" cy="970573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2854" tIns="69732" rIns="272854" bIns="69732" numCol="1" anchor="ctr" anchorCtr="0" compatLnSpc="1">
            <a:prstTxWarp prst="textNoShape">
              <a:avLst/>
            </a:prstTxWarp>
          </a:bodyPr>
          <a:lstStyle>
            <a:lvl1pPr algn="ctr" defTabSz="4192524" rtl="0" eaLnBrk="1" latinLnBrk="0" hangingPunct="1">
              <a:spcBef>
                <a:spcPct val="0"/>
              </a:spcBef>
              <a:buNone/>
              <a:defRPr sz="20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14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Long term experimental site </a:t>
            </a:r>
          </a:p>
          <a:p>
            <a:pPr algn="l"/>
            <a:r>
              <a:rPr lang="en-GB" sz="1400" i="1" dirty="0">
                <a:solidFill>
                  <a:schemeClr val="bg1"/>
                </a:solidFill>
                <a:latin typeface="Poppins" panose="00000500000000000000" pitchFamily="2" charset="0"/>
                <a:ea typeface="Roboto" panose="02000000000000000000" pitchFamily="2" charset="0"/>
                <a:cs typeface="Poppins" panose="00000500000000000000" pitchFamily="2" charset="0"/>
              </a:rPr>
              <a:t>Quercus </a:t>
            </a:r>
            <a:r>
              <a:rPr lang="en-GB" sz="1400" i="1" dirty="0" err="1">
                <a:solidFill>
                  <a:schemeClr val="bg1"/>
                </a:solidFill>
                <a:latin typeface="Poppins" panose="00000500000000000000" pitchFamily="2" charset="0"/>
                <a:ea typeface="Roboto" panose="02000000000000000000" pitchFamily="2" charset="0"/>
                <a:cs typeface="Poppins" panose="00000500000000000000" pitchFamily="2" charset="0"/>
              </a:rPr>
              <a:t>faginea</a:t>
            </a:r>
            <a:r>
              <a:rPr lang="en-GB" sz="1400" dirty="0">
                <a:solidFill>
                  <a:schemeClr val="bg1"/>
                </a:solidFill>
                <a:latin typeface="Poppins" panose="00000500000000000000" pitchFamily="2" charset="0"/>
                <a:ea typeface="Roboto" panose="02000000000000000000" pitchFamily="2" charset="0"/>
                <a:cs typeface="Poppins" panose="00000500000000000000" pitchFamily="2" charset="0"/>
              </a:rPr>
              <a:t> soil forest site </a:t>
            </a:r>
          </a:p>
          <a:p>
            <a:pPr algn="l"/>
            <a:r>
              <a:rPr lang="en-GB" sz="1400" dirty="0">
                <a:solidFill>
                  <a:schemeClr val="bg1"/>
                </a:solidFill>
                <a:latin typeface="Poppins" panose="00000500000000000000" pitchFamily="2" charset="0"/>
                <a:ea typeface="Roboto" panose="02000000000000000000" pitchFamily="2" charset="0"/>
                <a:cs typeface="Poppins" panose="00000500000000000000" pitchFamily="2" charset="0"/>
              </a:rPr>
              <a:t>(Gamiz, Spain)</a:t>
            </a:r>
          </a:p>
        </p:txBody>
      </p:sp>
      <p:pic>
        <p:nvPicPr>
          <p:cNvPr id="18" name="Imagen 17" descr="Imagen que contiene Gráfico&#10;&#10;Descripción generada automáticamente">
            <a:extLst>
              <a:ext uri="{FF2B5EF4-FFF2-40B4-BE49-F238E27FC236}">
                <a16:creationId xmlns:a16="http://schemas.microsoft.com/office/drawing/2014/main" id="{7962C773-C580-C162-CF1C-91D3C86B646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25216"/>
            <a:ext cx="4532583" cy="247733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1E988D1-FF86-3E35-D84D-AA30DA4C2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56178" y="3456613"/>
            <a:ext cx="2135822" cy="160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uadroTexto 5">
            <a:extLst>
              <a:ext uri="{FF2B5EF4-FFF2-40B4-BE49-F238E27FC236}">
                <a16:creationId xmlns:a16="http://schemas.microsoft.com/office/drawing/2014/main" id="{5C5591DB-9157-0E58-A10C-287CC15522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0367" y="6466748"/>
            <a:ext cx="519511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es-ES" altLang="es-ES" dirty="0">
                <a:solidFill>
                  <a:schemeClr val="bg1"/>
                </a:solidFill>
                <a:hlinkClick r:id="rId9"/>
              </a:rPr>
              <a:t>www.holisoils.eu</a:t>
            </a:r>
            <a:endParaRPr lang="es-ES" altLang="es-ES" dirty="0">
              <a:solidFill>
                <a:schemeClr val="bg1"/>
              </a:solidFill>
            </a:endParaRPr>
          </a:p>
          <a:p>
            <a:pPr algn="r"/>
            <a:endParaRPr lang="es-ES" altLang="es-ES" dirty="0">
              <a:solidFill>
                <a:schemeClr val="bg1"/>
              </a:solidFill>
            </a:endParaRPr>
          </a:p>
        </p:txBody>
      </p:sp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927684A1-12CF-E300-9F1F-9F090799183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20265308"/>
              </p:ext>
            </p:extLst>
          </p:nvPr>
        </p:nvGraphicFramePr>
        <p:xfrm>
          <a:off x="5359565" y="3576885"/>
          <a:ext cx="4572000" cy="28837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92CBF341-7422-7540-D4F5-51BE353776B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37163536"/>
              </p:ext>
            </p:extLst>
          </p:nvPr>
        </p:nvGraphicFramePr>
        <p:xfrm>
          <a:off x="178367" y="3576885"/>
          <a:ext cx="4572000" cy="28898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</p:spTree>
    <p:extLst>
      <p:ext uri="{BB962C8B-B14F-4D97-AF65-F5344CB8AC3E}">
        <p14:creationId xmlns:p14="http://schemas.microsoft.com/office/powerpoint/2010/main" val="37779527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614F8A-5DFA-9B15-884C-192D03BAEE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6A39DD4-A29F-E0D5-CF43-1ABD43D598B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228" t="14618" r="18683" b="24478"/>
          <a:stretch/>
        </p:blipFill>
        <p:spPr>
          <a:xfrm rot="-5400000">
            <a:off x="2532843" y="3395367"/>
            <a:ext cx="3980055" cy="2725367"/>
          </a:xfrm>
          <a:prstGeom prst="rect">
            <a:avLst/>
          </a:prstGeom>
        </p:spPr>
      </p:pic>
      <p:sp>
        <p:nvSpPr>
          <p:cNvPr id="6" name="Rectángulo 2">
            <a:extLst>
              <a:ext uri="{FF2B5EF4-FFF2-40B4-BE49-F238E27FC236}">
                <a16:creationId xmlns:a16="http://schemas.microsoft.com/office/drawing/2014/main" id="{17953D2F-837F-92A7-E4A4-0412662B59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6166" y="5085230"/>
            <a:ext cx="2115184" cy="1761572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altLang="es-ES" sz="1200" dirty="0" err="1">
                <a:latin typeface="Arial" panose="020B0604020202020204" pitchFamily="34" charset="0"/>
              </a:rPr>
              <a:t>Formed</a:t>
            </a:r>
            <a:r>
              <a:rPr lang="es-ES" altLang="es-ES" sz="1200" dirty="0">
                <a:latin typeface="Arial" panose="020B0604020202020204" pitchFamily="34" charset="0"/>
              </a:rPr>
              <a:t> </a:t>
            </a:r>
            <a:r>
              <a:rPr lang="es-ES" altLang="es-ES" sz="1200" dirty="0" err="1">
                <a:latin typeface="Arial" panose="020B0604020202020204" pitchFamily="34" charset="0"/>
              </a:rPr>
              <a:t>gravel</a:t>
            </a:r>
            <a:r>
              <a:rPr lang="es-ES" altLang="es-ES" sz="1200" dirty="0">
                <a:latin typeface="Arial" panose="020B0604020202020204" pitchFamily="34" charset="0"/>
              </a:rPr>
              <a:t> </a:t>
            </a:r>
            <a:r>
              <a:rPr lang="es-ES" altLang="es-ES" sz="1200" dirty="0" err="1">
                <a:latin typeface="Arial" panose="020B0604020202020204" pitchFamily="34" charset="0"/>
              </a:rPr>
              <a:t>pits</a:t>
            </a:r>
            <a:r>
              <a:rPr lang="es-ES" altLang="es-ES" sz="1200" dirty="0">
                <a:latin typeface="Arial" panose="020B0604020202020204" pitchFamily="34" charset="0"/>
              </a:rPr>
              <a:t> </a:t>
            </a:r>
            <a:r>
              <a:rPr lang="es-ES" altLang="es-ES" sz="1200" dirty="0" err="1">
                <a:latin typeface="Arial" panose="020B0604020202020204" pitchFamily="34" charset="0"/>
              </a:rPr>
              <a:t>later</a:t>
            </a:r>
            <a:r>
              <a:rPr lang="es-ES" altLang="es-ES" sz="1200" dirty="0">
                <a:latin typeface="Arial" panose="020B0604020202020204" pitchFamily="34" charset="0"/>
              </a:rPr>
              <a:t> </a:t>
            </a:r>
            <a:r>
              <a:rPr lang="es-ES" altLang="es-ES" sz="1200" dirty="0" err="1">
                <a:latin typeface="Arial" panose="020B0604020202020204" pitchFamily="34" charset="0"/>
              </a:rPr>
              <a:t>filled</a:t>
            </a:r>
            <a:r>
              <a:rPr lang="es-ES" altLang="es-ES" sz="1200" dirty="0">
                <a:latin typeface="Arial" panose="020B0604020202020204" pitchFamily="34" charset="0"/>
              </a:rPr>
              <a:t> </a:t>
            </a:r>
            <a:r>
              <a:rPr lang="es-ES" altLang="es-ES" sz="1200" dirty="0" err="1">
                <a:latin typeface="Arial" panose="020B0604020202020204" pitchFamily="34" charset="0"/>
              </a:rPr>
              <a:t>with</a:t>
            </a:r>
            <a:r>
              <a:rPr lang="es-ES" altLang="es-ES" sz="1200" dirty="0">
                <a:latin typeface="Arial" panose="020B0604020202020204" pitchFamily="34" charset="0"/>
              </a:rPr>
              <a:t> </a:t>
            </a:r>
            <a:r>
              <a:rPr lang="es-ES" altLang="es-ES" sz="1200" dirty="0" err="1">
                <a:latin typeface="Arial" panose="020B0604020202020204" pitchFamily="34" charset="0"/>
              </a:rPr>
              <a:t>construction</a:t>
            </a:r>
            <a:r>
              <a:rPr lang="es-ES" altLang="es-ES" sz="1200" dirty="0">
                <a:latin typeface="Arial" panose="020B0604020202020204" pitchFamily="34" charset="0"/>
              </a:rPr>
              <a:t> and </a:t>
            </a:r>
            <a:r>
              <a:rPr lang="es-ES" altLang="es-ES" sz="1200" dirty="0" err="1">
                <a:latin typeface="Arial" panose="020B0604020202020204" pitchFamily="34" charset="0"/>
              </a:rPr>
              <a:t>demolition</a:t>
            </a:r>
            <a:r>
              <a:rPr lang="es-ES" altLang="es-ES" sz="1200" dirty="0">
                <a:latin typeface="Arial" panose="020B0604020202020204" pitchFamily="34" charset="0"/>
              </a:rPr>
              <a:t> </a:t>
            </a:r>
            <a:r>
              <a:rPr lang="es-ES" altLang="es-ES" sz="1200" dirty="0" err="1">
                <a:latin typeface="Arial" panose="020B0604020202020204" pitchFamily="34" charset="0"/>
              </a:rPr>
              <a:t>residues</a:t>
            </a:r>
            <a:r>
              <a:rPr lang="es-ES" altLang="es-ES" sz="1200" dirty="0">
                <a:latin typeface="Arial" panose="020B0604020202020204" pitchFamily="34" charset="0"/>
              </a:rPr>
              <a:t> </a:t>
            </a:r>
            <a:r>
              <a:rPr lang="es-ES" altLang="es-ES" sz="1200" dirty="0" err="1">
                <a:latin typeface="Arial" panose="020B0604020202020204" pitchFamily="34" charset="0"/>
              </a:rPr>
              <a:t>remain</a:t>
            </a:r>
            <a:r>
              <a:rPr lang="es-ES" altLang="es-ES" sz="1200" dirty="0">
                <a:latin typeface="Arial" panose="020B0604020202020204" pitchFamily="34" charset="0"/>
              </a:rPr>
              <a:t> in </a:t>
            </a:r>
            <a:r>
              <a:rPr lang="es-ES" altLang="es-ES" sz="1200" dirty="0" err="1">
                <a:latin typeface="Arial" panose="020B0604020202020204" pitchFamily="34" charset="0"/>
              </a:rPr>
              <a:t>the</a:t>
            </a:r>
            <a:r>
              <a:rPr lang="es-ES" altLang="es-ES" sz="1200" dirty="0">
                <a:latin typeface="Arial" panose="020B0604020202020204" pitchFamily="34" charset="0"/>
              </a:rPr>
              <a:t> </a:t>
            </a:r>
            <a:r>
              <a:rPr lang="es-ES" altLang="es-ES" sz="1200" dirty="0" err="1">
                <a:latin typeface="Arial" panose="020B0604020202020204" pitchFamily="34" charset="0"/>
              </a:rPr>
              <a:t>south</a:t>
            </a:r>
            <a:r>
              <a:rPr lang="es-ES" altLang="es-ES" sz="1200" dirty="0">
                <a:latin typeface="Arial" panose="020B0604020202020204" pitchFamily="34" charset="0"/>
              </a:rPr>
              <a:t> </a:t>
            </a:r>
            <a:r>
              <a:rPr lang="es-ES" altLang="es-ES" sz="1200" dirty="0" err="1">
                <a:latin typeface="Arial" panose="020B0604020202020204" pitchFamily="34" charset="0"/>
              </a:rPr>
              <a:t>of</a:t>
            </a:r>
            <a:r>
              <a:rPr lang="es-ES" altLang="es-ES" sz="1200" dirty="0">
                <a:latin typeface="Arial" panose="020B0604020202020204" pitchFamily="34" charset="0"/>
              </a:rPr>
              <a:t> </a:t>
            </a:r>
            <a:r>
              <a:rPr lang="es-ES" altLang="es-ES" sz="1200" dirty="0" err="1">
                <a:latin typeface="Arial" panose="020B0604020202020204" pitchFamily="34" charset="0"/>
              </a:rPr>
              <a:t>the</a:t>
            </a:r>
            <a:r>
              <a:rPr lang="es-ES" altLang="es-ES" sz="1200" dirty="0">
                <a:latin typeface="Arial" panose="020B0604020202020204" pitchFamily="34" charset="0"/>
              </a:rPr>
              <a:t> </a:t>
            </a:r>
            <a:r>
              <a:rPr lang="es-ES" altLang="es-ES" sz="1200" dirty="0" err="1">
                <a:latin typeface="Arial" panose="020B0604020202020204" pitchFamily="34" charset="0"/>
              </a:rPr>
              <a:t>city</a:t>
            </a:r>
            <a:r>
              <a:rPr lang="es-ES" altLang="es-ES" sz="1200" dirty="0">
                <a:latin typeface="Arial" panose="020B0604020202020204" pitchFamily="34" charset="0"/>
              </a:rPr>
              <a:t>, </a:t>
            </a:r>
            <a:r>
              <a:rPr lang="es-ES" altLang="es-ES" sz="1200" dirty="0" err="1">
                <a:latin typeface="Arial" panose="020B0604020202020204" pitchFamily="34" charset="0"/>
              </a:rPr>
              <a:t>over</a:t>
            </a:r>
            <a:r>
              <a:rPr lang="es-ES" altLang="es-ES" sz="1200" dirty="0">
                <a:latin typeface="Arial" panose="020B0604020202020204" pitchFamily="34" charset="0"/>
              </a:rPr>
              <a:t> a </a:t>
            </a:r>
            <a:r>
              <a:rPr lang="es-ES" altLang="es-ES" sz="1200" dirty="0" err="1">
                <a:latin typeface="Arial" panose="020B0604020202020204" pitchFamily="34" charset="0"/>
              </a:rPr>
              <a:t>risk</a:t>
            </a:r>
            <a:r>
              <a:rPr lang="es-ES" altLang="es-ES" sz="1200" dirty="0">
                <a:latin typeface="Arial" panose="020B0604020202020204" pitchFamily="34" charset="0"/>
              </a:rPr>
              <a:t> </a:t>
            </a:r>
            <a:r>
              <a:rPr lang="es-ES" altLang="es-ES" sz="1200" dirty="0" err="1">
                <a:latin typeface="Arial" panose="020B0604020202020204" pitchFamily="34" charset="0"/>
              </a:rPr>
              <a:t>flodding</a:t>
            </a:r>
            <a:r>
              <a:rPr lang="es-ES" altLang="es-ES" sz="1200" dirty="0">
                <a:latin typeface="Arial" panose="020B0604020202020204" pitchFamily="34" charset="0"/>
              </a:rPr>
              <a:t> </a:t>
            </a:r>
            <a:r>
              <a:rPr lang="es-ES" altLang="es-ES" sz="1200" dirty="0" err="1">
                <a:latin typeface="Arial" panose="020B0604020202020204" pitchFamily="34" charset="0"/>
              </a:rPr>
              <a:t>area</a:t>
            </a:r>
            <a:r>
              <a:rPr lang="es-ES" altLang="es-ES" sz="1200" dirty="0">
                <a:latin typeface="Arial" panose="020B0604020202020204" pitchFamily="34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altLang="es-ES" sz="1200" dirty="0" err="1">
                <a:latin typeface="Arial" panose="020B0604020202020204" pitchFamily="34" charset="0"/>
              </a:rPr>
              <a:t>Soil</a:t>
            </a:r>
            <a:r>
              <a:rPr lang="es-ES" altLang="es-ES" sz="1200" dirty="0">
                <a:latin typeface="Arial" panose="020B0604020202020204" pitchFamily="34" charset="0"/>
              </a:rPr>
              <a:t> are </a:t>
            </a:r>
            <a:r>
              <a:rPr lang="es-ES" altLang="es-ES" sz="1200" dirty="0" err="1">
                <a:latin typeface="Arial" panose="020B0604020202020204" pitchFamily="34" charset="0"/>
              </a:rPr>
              <a:t>polluted</a:t>
            </a:r>
            <a:r>
              <a:rPr lang="es-ES" altLang="es-ES" sz="1200" dirty="0">
                <a:latin typeface="Arial" panose="020B0604020202020204" pitchFamily="34" charset="0"/>
              </a:rPr>
              <a:t> and </a:t>
            </a:r>
            <a:r>
              <a:rPr lang="es-ES" altLang="es-ES" sz="1200" dirty="0" err="1">
                <a:latin typeface="Arial" panose="020B0604020202020204" pitchFamily="34" charset="0"/>
              </a:rPr>
              <a:t>private</a:t>
            </a:r>
            <a:r>
              <a:rPr lang="es-ES" altLang="es-ES" sz="1200" dirty="0">
                <a:latin typeface="Arial" panose="020B0604020202020204" pitchFamily="34" charset="0"/>
              </a:rPr>
              <a:t>, </a:t>
            </a:r>
            <a:r>
              <a:rPr lang="es-ES" altLang="es-ES" sz="1200" dirty="0" err="1">
                <a:latin typeface="Arial" panose="020B0604020202020204" pitchFamily="34" charset="0"/>
              </a:rPr>
              <a:t>making</a:t>
            </a:r>
            <a:r>
              <a:rPr lang="es-ES" altLang="es-ES" sz="1200" dirty="0">
                <a:latin typeface="Arial" panose="020B0604020202020204" pitchFamily="34" charset="0"/>
              </a:rPr>
              <a:t> a </a:t>
            </a:r>
            <a:r>
              <a:rPr lang="es-ES" altLang="es-ES" sz="1200" dirty="0" err="1">
                <a:latin typeface="Arial" panose="020B0604020202020204" pitchFamily="34" charset="0"/>
              </a:rPr>
              <a:t>challenge</a:t>
            </a:r>
            <a:r>
              <a:rPr lang="es-ES" altLang="es-ES" sz="1200" dirty="0">
                <a:latin typeface="Arial" panose="020B0604020202020204" pitchFamily="34" charset="0"/>
              </a:rPr>
              <a:t> </a:t>
            </a:r>
            <a:r>
              <a:rPr lang="es-ES" altLang="es-ES" sz="1200" dirty="0" err="1">
                <a:latin typeface="Arial" panose="020B0604020202020204" pitchFamily="34" charset="0"/>
              </a:rPr>
              <a:t>the</a:t>
            </a:r>
            <a:r>
              <a:rPr lang="es-ES" altLang="es-ES" sz="1200" dirty="0">
                <a:latin typeface="Arial" panose="020B0604020202020204" pitchFamily="34" charset="0"/>
              </a:rPr>
              <a:t> site </a:t>
            </a:r>
            <a:r>
              <a:rPr lang="es-ES" altLang="es-ES" sz="1200" dirty="0" err="1">
                <a:latin typeface="Arial" panose="020B0604020202020204" pitchFamily="34" charset="0"/>
              </a:rPr>
              <a:t>transformation</a:t>
            </a:r>
            <a:r>
              <a:rPr lang="es-ES" altLang="es-ES" sz="1200" dirty="0">
                <a:latin typeface="Arial" panose="020B0604020202020204" pitchFamily="34" charset="0"/>
              </a:rPr>
              <a:t> </a:t>
            </a:r>
            <a:r>
              <a:rPr lang="es-ES" altLang="es-ES" sz="1200" dirty="0" err="1">
                <a:latin typeface="Arial" panose="020B0604020202020204" pitchFamily="34" charset="0"/>
              </a:rPr>
              <a:t>into</a:t>
            </a:r>
            <a:r>
              <a:rPr lang="es-ES" altLang="es-ES" sz="1200" dirty="0">
                <a:latin typeface="Arial" panose="020B0604020202020204" pitchFamily="34" charset="0"/>
              </a:rPr>
              <a:t> a </a:t>
            </a:r>
            <a:r>
              <a:rPr lang="es-ES" altLang="es-ES" sz="1200" dirty="0" err="1">
                <a:latin typeface="Arial" panose="020B0604020202020204" pitchFamily="34" charset="0"/>
              </a:rPr>
              <a:t>park</a:t>
            </a:r>
            <a:r>
              <a:rPr lang="es-ES" altLang="es-ES" sz="1200" dirty="0">
                <a:latin typeface="Arial" panose="020B0604020202020204" pitchFamily="34" charset="0"/>
              </a:rPr>
              <a:t>.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EDD606A8-A19D-7DDE-F023-8E768D091869}"/>
              </a:ext>
            </a:extLst>
          </p:cNvPr>
          <p:cNvGrpSpPr/>
          <p:nvPr/>
        </p:nvGrpSpPr>
        <p:grpSpPr>
          <a:xfrm>
            <a:off x="10056166" y="2113180"/>
            <a:ext cx="2115184" cy="1309687"/>
            <a:chOff x="10340975" y="4681538"/>
            <a:chExt cx="1851025" cy="1309687"/>
          </a:xfrm>
        </p:grpSpPr>
        <p:pic>
          <p:nvPicPr>
            <p:cNvPr id="8" name="Imagen 2" descr="Mapa&#10;&#10;Descripción generada automáticamente">
              <a:extLst>
                <a:ext uri="{FF2B5EF4-FFF2-40B4-BE49-F238E27FC236}">
                  <a16:creationId xmlns:a16="http://schemas.microsoft.com/office/drawing/2014/main" id="{29F19D0B-E5AC-8AB0-D77C-695707A1342B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40975" y="4681538"/>
              <a:ext cx="1851025" cy="1309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Elipse 8">
              <a:extLst>
                <a:ext uri="{FF2B5EF4-FFF2-40B4-BE49-F238E27FC236}">
                  <a16:creationId xmlns:a16="http://schemas.microsoft.com/office/drawing/2014/main" id="{DD2F73A2-A600-0DA2-2683-EB9F990BBA01}"/>
                </a:ext>
              </a:extLst>
            </p:cNvPr>
            <p:cNvSpPr>
              <a:spLocks/>
            </p:cNvSpPr>
            <p:nvPr/>
          </p:nvSpPr>
          <p:spPr>
            <a:xfrm>
              <a:off x="11275528" y="5709318"/>
              <a:ext cx="63500" cy="6032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</p:grpSp>
      <p:sp>
        <p:nvSpPr>
          <p:cNvPr id="10" name="Elipse 9">
            <a:extLst>
              <a:ext uri="{FF2B5EF4-FFF2-40B4-BE49-F238E27FC236}">
                <a16:creationId xmlns:a16="http://schemas.microsoft.com/office/drawing/2014/main" id="{EA04B381-87ED-14FC-B86A-D49D4A09DF5B}"/>
              </a:ext>
            </a:extLst>
          </p:cNvPr>
          <p:cNvSpPr/>
          <p:nvPr/>
        </p:nvSpPr>
        <p:spPr>
          <a:xfrm>
            <a:off x="9981566" y="105035"/>
            <a:ext cx="2135822" cy="185632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 sz="1100" b="1" kern="100" dirty="0">
                <a:solidFill>
                  <a:schemeClr val="bg1"/>
                </a:solidFill>
                <a:latin typeface="Calibri" panose="020F0502020204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PROJECT 5. LARRAGORRI PARK</a:t>
            </a:r>
            <a:r>
              <a:rPr lang="en-US" sz="1100" kern="100" dirty="0">
                <a:solidFill>
                  <a:schemeClr val="bg1"/>
                </a:solidFill>
                <a:latin typeface="Calibri" panose="020F0502020204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: POLLUTED SITE RESTORATION FOR FLODDING CONTROL</a:t>
            </a:r>
          </a:p>
        </p:txBody>
      </p:sp>
      <p:grpSp>
        <p:nvGrpSpPr>
          <p:cNvPr id="24" name="Grupo 23">
            <a:extLst>
              <a:ext uri="{FF2B5EF4-FFF2-40B4-BE49-F238E27FC236}">
                <a16:creationId xmlns:a16="http://schemas.microsoft.com/office/drawing/2014/main" id="{2308ADFD-5B34-5941-9C48-1CE1DCD41BA3}"/>
              </a:ext>
            </a:extLst>
          </p:cNvPr>
          <p:cNvGrpSpPr/>
          <p:nvPr/>
        </p:nvGrpSpPr>
        <p:grpSpPr>
          <a:xfrm>
            <a:off x="-15761" y="0"/>
            <a:ext cx="4195147" cy="2675968"/>
            <a:chOff x="-15761" y="0"/>
            <a:chExt cx="4195147" cy="2877944"/>
          </a:xfrm>
        </p:grpSpPr>
        <p:pic>
          <p:nvPicPr>
            <p:cNvPr id="2" name="Picture 5">
              <a:extLst>
                <a:ext uri="{FF2B5EF4-FFF2-40B4-BE49-F238E27FC236}">
                  <a16:creationId xmlns:a16="http://schemas.microsoft.com/office/drawing/2014/main" id="{2D9ABD4C-3C61-0253-CA5F-CE999EDF98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91" b="8194"/>
            <a:stretch/>
          </p:blipFill>
          <p:spPr>
            <a:xfrm>
              <a:off x="-15761" y="0"/>
              <a:ext cx="4195147" cy="2877944"/>
            </a:xfrm>
            <a:prstGeom prst="rect">
              <a:avLst/>
            </a:prstGeom>
            <a:noFill/>
            <a:ln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Rectángulo: esquinas redondeadas 2">
              <a:extLst>
                <a:ext uri="{FF2B5EF4-FFF2-40B4-BE49-F238E27FC236}">
                  <a16:creationId xmlns:a16="http://schemas.microsoft.com/office/drawing/2014/main" id="{7073A77A-09CE-2F62-E96D-4AF298D9D1A3}"/>
                </a:ext>
              </a:extLst>
            </p:cNvPr>
            <p:cNvSpPr/>
            <p:nvPr/>
          </p:nvSpPr>
          <p:spPr>
            <a:xfrm>
              <a:off x="2048765" y="1735620"/>
              <a:ext cx="440275" cy="574222"/>
            </a:xfrm>
            <a:custGeom>
              <a:avLst/>
              <a:gdLst>
                <a:gd name="connsiteX0" fmla="*/ 0 w 440275"/>
                <a:gd name="connsiteY0" fmla="*/ 73381 h 574222"/>
                <a:gd name="connsiteX1" fmla="*/ 73381 w 440275"/>
                <a:gd name="connsiteY1" fmla="*/ 0 h 574222"/>
                <a:gd name="connsiteX2" fmla="*/ 366894 w 440275"/>
                <a:gd name="connsiteY2" fmla="*/ 0 h 574222"/>
                <a:gd name="connsiteX3" fmla="*/ 440275 w 440275"/>
                <a:gd name="connsiteY3" fmla="*/ 73381 h 574222"/>
                <a:gd name="connsiteX4" fmla="*/ 440275 w 440275"/>
                <a:gd name="connsiteY4" fmla="*/ 500841 h 574222"/>
                <a:gd name="connsiteX5" fmla="*/ 366894 w 440275"/>
                <a:gd name="connsiteY5" fmla="*/ 574222 h 574222"/>
                <a:gd name="connsiteX6" fmla="*/ 73381 w 440275"/>
                <a:gd name="connsiteY6" fmla="*/ 574222 h 574222"/>
                <a:gd name="connsiteX7" fmla="*/ 0 w 440275"/>
                <a:gd name="connsiteY7" fmla="*/ 500841 h 574222"/>
                <a:gd name="connsiteX8" fmla="*/ 0 w 440275"/>
                <a:gd name="connsiteY8" fmla="*/ 73381 h 574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0275" h="574222" extrusionOk="0">
                  <a:moveTo>
                    <a:pt x="0" y="73381"/>
                  </a:moveTo>
                  <a:cubicBezTo>
                    <a:pt x="8129" y="39568"/>
                    <a:pt x="26943" y="686"/>
                    <a:pt x="73381" y="0"/>
                  </a:cubicBezTo>
                  <a:cubicBezTo>
                    <a:pt x="135083" y="-35094"/>
                    <a:pt x="246970" y="9018"/>
                    <a:pt x="366894" y="0"/>
                  </a:cubicBezTo>
                  <a:cubicBezTo>
                    <a:pt x="404028" y="-3807"/>
                    <a:pt x="441755" y="24944"/>
                    <a:pt x="440275" y="73381"/>
                  </a:cubicBezTo>
                  <a:cubicBezTo>
                    <a:pt x="468613" y="189546"/>
                    <a:pt x="394940" y="374353"/>
                    <a:pt x="440275" y="500841"/>
                  </a:cubicBezTo>
                  <a:cubicBezTo>
                    <a:pt x="438902" y="543046"/>
                    <a:pt x="417294" y="569831"/>
                    <a:pt x="366894" y="574222"/>
                  </a:cubicBezTo>
                  <a:cubicBezTo>
                    <a:pt x="254632" y="598887"/>
                    <a:pt x="195003" y="554722"/>
                    <a:pt x="73381" y="574222"/>
                  </a:cubicBezTo>
                  <a:cubicBezTo>
                    <a:pt x="36154" y="577725"/>
                    <a:pt x="3955" y="542916"/>
                    <a:pt x="0" y="500841"/>
                  </a:cubicBezTo>
                  <a:cubicBezTo>
                    <a:pt x="-43440" y="314040"/>
                    <a:pt x="43623" y="165389"/>
                    <a:pt x="0" y="73381"/>
                  </a:cubicBezTo>
                  <a:close/>
                </a:path>
              </a:pathLst>
            </a:custGeom>
            <a:noFill/>
            <a:ln w="1905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2092818869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11" name="Marcador de contenido 9" descr="Vista aérea de una carretera&#10;&#10;Descripción generada automáticamente">
            <a:extLst>
              <a:ext uri="{FF2B5EF4-FFF2-40B4-BE49-F238E27FC236}">
                <a16:creationId xmlns:a16="http://schemas.microsoft.com/office/drawing/2014/main" id="{1598EFAB-C265-E4A3-DF6C-3ECECA9EA79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24563" y="2877944"/>
            <a:ext cx="3897231" cy="3968650"/>
          </a:xfrm>
          <a:prstGeom prst="rect">
            <a:avLst/>
          </a:prstGeom>
        </p:spPr>
      </p:pic>
      <p:pic>
        <p:nvPicPr>
          <p:cNvPr id="12" name="Picture 13">
            <a:extLst>
              <a:ext uri="{FF2B5EF4-FFF2-40B4-BE49-F238E27FC236}">
                <a16:creationId xmlns:a16="http://schemas.microsoft.com/office/drawing/2014/main" id="{8710CFFD-0B11-AC23-9B3D-3348A3C152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3740" y="105035"/>
            <a:ext cx="5699357" cy="2570933"/>
          </a:xfrm>
          <a:prstGeom prst="rect">
            <a:avLst/>
          </a:prstGeom>
          <a:noFill/>
          <a:ln w="25400" cap="flat">
            <a:noFill/>
            <a:prstDash val="sysDot"/>
            <a:round/>
            <a:headEnd/>
            <a:tailEnd/>
          </a:ln>
        </p:spPr>
      </p:pic>
      <p:sp>
        <p:nvSpPr>
          <p:cNvPr id="19" name="Rectángulo 4">
            <a:extLst>
              <a:ext uri="{FF2B5EF4-FFF2-40B4-BE49-F238E27FC236}">
                <a16:creationId xmlns:a16="http://schemas.microsoft.com/office/drawing/2014/main" id="{5283DF2C-D3F4-72EB-9922-50FF215AF5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4563" y="6396335"/>
            <a:ext cx="3719669" cy="461665"/>
          </a:xfrm>
          <a:prstGeom prst="rect">
            <a:avLst/>
          </a:prstGeom>
          <a:solidFill>
            <a:schemeClr val="bg1">
              <a:alpha val="6196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s-ES" altLang="es-ES" sz="2400" dirty="0"/>
              <a:t>LASARTE RETENTION POND</a:t>
            </a:r>
          </a:p>
        </p:txBody>
      </p:sp>
      <p:pic>
        <p:nvPicPr>
          <p:cNvPr id="20" name="Google Shape;47;p6">
            <a:extLst>
              <a:ext uri="{FF2B5EF4-FFF2-40B4-BE49-F238E27FC236}">
                <a16:creationId xmlns:a16="http://schemas.microsoft.com/office/drawing/2014/main" id="{AD5FEDF6-09BB-10E1-D255-119B0A2F89FB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57323" y="3481821"/>
            <a:ext cx="3533228" cy="154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oogle Shape;78;p10">
            <a:extLst>
              <a:ext uri="{FF2B5EF4-FFF2-40B4-BE49-F238E27FC236}">
                <a16:creationId xmlns:a16="http://schemas.microsoft.com/office/drawing/2014/main" id="{BC046727-2980-A968-25ED-BDEC3C65230F}"/>
              </a:ext>
            </a:extLst>
          </p:cNvPr>
          <p:cNvGrpSpPr>
            <a:grpSpLocks/>
          </p:cNvGrpSpPr>
          <p:nvPr/>
        </p:nvGrpSpPr>
        <p:grpSpPr bwMode="auto">
          <a:xfrm>
            <a:off x="125159" y="2768023"/>
            <a:ext cx="2723094" cy="3980055"/>
            <a:chOff x="2290" y="-122"/>
            <a:chExt cx="3125" cy="4563"/>
          </a:xfrm>
        </p:grpSpPr>
        <p:pic>
          <p:nvPicPr>
            <p:cNvPr id="22" name="Google Shape;79;p10">
              <a:extLst>
                <a:ext uri="{FF2B5EF4-FFF2-40B4-BE49-F238E27FC236}">
                  <a16:creationId xmlns:a16="http://schemas.microsoft.com/office/drawing/2014/main" id="{2FF21B1D-CDE6-CCE8-2AC5-13EF684EEA4B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0" y="-122"/>
              <a:ext cx="2969" cy="3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Google Shape;80;p10">
              <a:extLst>
                <a:ext uri="{FF2B5EF4-FFF2-40B4-BE49-F238E27FC236}">
                  <a16:creationId xmlns:a16="http://schemas.microsoft.com/office/drawing/2014/main" id="{C9E822DB-049E-7DF1-FE63-4628E07C76EC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2" y="1614"/>
              <a:ext cx="2193" cy="28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79310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>
            <a:extLst>
              <a:ext uri="{FF2B5EF4-FFF2-40B4-BE49-F238E27FC236}">
                <a16:creationId xmlns:a16="http://schemas.microsoft.com/office/drawing/2014/main" id="{62D9CCC3-E491-0CCE-5C10-D35E3B06D3D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2837" y="5462796"/>
            <a:ext cx="2301250" cy="1319253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A87C0B44-C9B7-47B5-E9AF-92CE2CCA8B3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568"/>
          <a:stretch/>
        </p:blipFill>
        <p:spPr>
          <a:xfrm>
            <a:off x="5704087" y="5694606"/>
            <a:ext cx="4262866" cy="1163394"/>
          </a:xfrm>
          <a:prstGeom prst="rect">
            <a:avLst/>
          </a:prstGeom>
        </p:spPr>
      </p:pic>
      <p:sp>
        <p:nvSpPr>
          <p:cNvPr id="4" name="Rectángulo 2">
            <a:extLst>
              <a:ext uri="{FF2B5EF4-FFF2-40B4-BE49-F238E27FC236}">
                <a16:creationId xmlns:a16="http://schemas.microsoft.com/office/drawing/2014/main" id="{1B156A13-AD92-405A-B0DD-D2C3DE4B57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6166" y="4941948"/>
            <a:ext cx="2115184" cy="186416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altLang="es-ES" sz="1200" dirty="0" err="1">
                <a:latin typeface="Arial" panose="020B0604020202020204" pitchFamily="34" charset="0"/>
              </a:rPr>
              <a:t>Participatory</a:t>
            </a:r>
            <a:r>
              <a:rPr lang="es-ES" altLang="es-ES" sz="1200" dirty="0">
                <a:latin typeface="Arial" panose="020B0604020202020204" pitchFamily="34" charset="0"/>
              </a:rPr>
              <a:t> </a:t>
            </a:r>
            <a:r>
              <a:rPr lang="es-ES" altLang="es-ES" sz="1200" dirty="0" err="1">
                <a:latin typeface="Arial" panose="020B0604020202020204" pitchFamily="34" charset="0"/>
              </a:rPr>
              <a:t>science</a:t>
            </a:r>
            <a:r>
              <a:rPr lang="es-ES" altLang="es-ES" sz="1200" dirty="0">
                <a:latin typeface="Arial" panose="020B0604020202020204" pitchFamily="34" charset="0"/>
              </a:rPr>
              <a:t> </a:t>
            </a:r>
            <a:r>
              <a:rPr lang="es-ES" altLang="es-ES" sz="1200" dirty="0" err="1">
                <a:latin typeface="Arial" panose="020B0604020202020204" pitchFamily="34" charset="0"/>
              </a:rPr>
              <a:t>program</a:t>
            </a:r>
            <a:r>
              <a:rPr lang="es-ES" altLang="es-ES" sz="1200" dirty="0">
                <a:latin typeface="Arial" panose="020B0604020202020204" pitchFamily="34" charset="0"/>
              </a:rPr>
              <a:t> </a:t>
            </a:r>
            <a:r>
              <a:rPr lang="es-ES" altLang="es-ES" sz="1200" dirty="0" err="1">
                <a:latin typeface="Arial" panose="020B0604020202020204" pitchFamily="34" charset="0"/>
              </a:rPr>
              <a:t>for</a:t>
            </a:r>
            <a:r>
              <a:rPr lang="es-ES" altLang="es-ES" sz="1200" dirty="0">
                <a:latin typeface="Arial" panose="020B0604020202020204" pitchFamily="34" charset="0"/>
              </a:rPr>
              <a:t> </a:t>
            </a:r>
            <a:r>
              <a:rPr lang="es-ES" altLang="es-ES" sz="1200" dirty="0" err="1">
                <a:latin typeface="Arial" panose="020B0604020202020204" pitchFamily="34" charset="0"/>
              </a:rPr>
              <a:t>soil</a:t>
            </a:r>
            <a:r>
              <a:rPr lang="es-ES" altLang="es-ES" sz="1200" dirty="0">
                <a:latin typeface="Arial" panose="020B0604020202020204" pitchFamily="34" charset="0"/>
              </a:rPr>
              <a:t> </a:t>
            </a:r>
            <a:r>
              <a:rPr lang="es-ES" altLang="es-ES" sz="1200" dirty="0" err="1">
                <a:latin typeface="Arial" panose="020B0604020202020204" pitchFamily="34" charset="0"/>
              </a:rPr>
              <a:t>monitoring</a:t>
            </a:r>
            <a:r>
              <a:rPr lang="es-ES" altLang="es-ES" sz="1200" dirty="0">
                <a:latin typeface="Arial" panose="020B0604020202020204" pitchFamily="34" charset="0"/>
              </a:rPr>
              <a:t> and </a:t>
            </a:r>
            <a:r>
              <a:rPr lang="es-ES" altLang="es-ES" sz="1200" dirty="0" err="1">
                <a:latin typeface="Arial" panose="020B0604020202020204" pitchFamily="34" charset="0"/>
              </a:rPr>
              <a:t>awareness</a:t>
            </a:r>
            <a:r>
              <a:rPr lang="es-ES" altLang="es-ES" sz="1200" dirty="0">
                <a:latin typeface="Arial" panose="020B0604020202020204" pitchFamily="34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altLang="es-ES" sz="1200" dirty="0" err="1">
                <a:latin typeface="Arial" panose="020B0604020202020204" pitchFamily="34" charset="0"/>
              </a:rPr>
              <a:t>Since</a:t>
            </a:r>
            <a:r>
              <a:rPr lang="es-ES" altLang="es-ES" sz="1200" dirty="0">
                <a:latin typeface="Arial" panose="020B0604020202020204" pitchFamily="34" charset="0"/>
              </a:rPr>
              <a:t> 2018 more </a:t>
            </a:r>
            <a:r>
              <a:rPr lang="es-ES" altLang="es-ES" sz="1200" dirty="0" err="1">
                <a:latin typeface="Arial" panose="020B0604020202020204" pitchFamily="34" charset="0"/>
              </a:rPr>
              <a:t>than</a:t>
            </a:r>
            <a:r>
              <a:rPr lang="es-ES" altLang="es-ES" sz="1200" dirty="0">
                <a:latin typeface="Arial" panose="020B0604020202020204" pitchFamily="34" charset="0"/>
              </a:rPr>
              <a:t> 300  </a:t>
            </a:r>
            <a:r>
              <a:rPr lang="es-ES" altLang="es-ES" sz="1200" dirty="0" err="1">
                <a:latin typeface="Arial" panose="020B0604020202020204" pitchFamily="34" charset="0"/>
              </a:rPr>
              <a:t>plots</a:t>
            </a:r>
            <a:r>
              <a:rPr lang="es-ES" altLang="es-ES" sz="1200" dirty="0">
                <a:latin typeface="Arial" panose="020B0604020202020204" pitchFamily="34" charset="0"/>
              </a:rPr>
              <a:t> </a:t>
            </a:r>
            <a:r>
              <a:rPr lang="es-ES" altLang="es-ES" sz="1200" dirty="0" err="1">
                <a:latin typeface="Arial" panose="020B0604020202020204" pitchFamily="34" charset="0"/>
              </a:rPr>
              <a:t>have</a:t>
            </a:r>
            <a:r>
              <a:rPr lang="es-ES" altLang="es-ES" sz="1200" dirty="0">
                <a:latin typeface="Arial" panose="020B0604020202020204" pitchFamily="34" charset="0"/>
              </a:rPr>
              <a:t> </a:t>
            </a:r>
            <a:r>
              <a:rPr lang="es-ES" altLang="es-ES" sz="1200" dirty="0" err="1">
                <a:latin typeface="Arial" panose="020B0604020202020204" pitchFamily="34" charset="0"/>
              </a:rPr>
              <a:t>been</a:t>
            </a:r>
            <a:r>
              <a:rPr lang="es-ES" altLang="es-ES" sz="1200" dirty="0">
                <a:latin typeface="Arial" panose="020B0604020202020204" pitchFamily="34" charset="0"/>
              </a:rPr>
              <a:t> </a:t>
            </a:r>
            <a:r>
              <a:rPr lang="es-ES" altLang="es-ES" sz="1200" dirty="0" err="1">
                <a:latin typeface="Arial" panose="020B0604020202020204" pitchFamily="34" charset="0"/>
              </a:rPr>
              <a:t>evaluated</a:t>
            </a:r>
            <a:endParaRPr lang="es-ES" altLang="es-ES" sz="1200" dirty="0">
              <a:latin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altLang="es-ES" sz="1200" dirty="0">
                <a:latin typeface="Arial" panose="020B0604020202020204" pitchFamily="34" charset="0"/>
              </a:rPr>
              <a:t>Next </a:t>
            </a:r>
            <a:r>
              <a:rPr lang="es-ES" altLang="es-ES" sz="1200" dirty="0" err="1">
                <a:latin typeface="Arial" panose="020B0604020202020204" pitchFamily="34" charset="0"/>
              </a:rPr>
              <a:t>challenge</a:t>
            </a:r>
            <a:r>
              <a:rPr lang="es-ES" altLang="es-ES" sz="1200" dirty="0">
                <a:latin typeface="Arial" panose="020B0604020202020204" pitchFamily="34" charset="0"/>
              </a:rPr>
              <a:t> </a:t>
            </a:r>
            <a:r>
              <a:rPr lang="es-ES" altLang="es-ES" sz="1200" dirty="0" err="1">
                <a:latin typeface="Arial" panose="020B0604020202020204" pitchFamily="34" charset="0"/>
              </a:rPr>
              <a:t>is</a:t>
            </a:r>
            <a:r>
              <a:rPr lang="es-ES" altLang="es-ES" sz="1200" dirty="0">
                <a:latin typeface="Arial" panose="020B0604020202020204" pitchFamily="34" charset="0"/>
              </a:rPr>
              <a:t> </a:t>
            </a:r>
            <a:r>
              <a:rPr lang="es-ES" altLang="es-ES" sz="1200" dirty="0" err="1">
                <a:latin typeface="Arial" panose="020B0604020202020204" pitchFamily="34" charset="0"/>
              </a:rPr>
              <a:t>to</a:t>
            </a:r>
            <a:r>
              <a:rPr lang="es-ES" altLang="es-ES" sz="1200" dirty="0">
                <a:latin typeface="Arial" panose="020B0604020202020204" pitchFamily="34" charset="0"/>
              </a:rPr>
              <a:t> </a:t>
            </a:r>
            <a:r>
              <a:rPr lang="es-ES" altLang="es-ES" sz="1200" dirty="0" err="1">
                <a:latin typeface="Arial" panose="020B0604020202020204" pitchFamily="34" charset="0"/>
              </a:rPr>
              <a:t>get</a:t>
            </a:r>
            <a:r>
              <a:rPr lang="es-ES" altLang="es-ES" sz="1200" dirty="0">
                <a:latin typeface="Arial" panose="020B0604020202020204" pitchFamily="34" charset="0"/>
              </a:rPr>
              <a:t> more </a:t>
            </a:r>
            <a:r>
              <a:rPr lang="es-ES" altLang="es-ES" sz="1200" dirty="0" err="1">
                <a:latin typeface="Arial" panose="020B0604020202020204" pitchFamily="34" charset="0"/>
              </a:rPr>
              <a:t>involvement</a:t>
            </a:r>
            <a:r>
              <a:rPr lang="es-ES" altLang="es-ES" sz="1200" dirty="0">
                <a:latin typeface="Arial" panose="020B0604020202020204" pitchFamily="34" charset="0"/>
              </a:rPr>
              <a:t> </a:t>
            </a:r>
            <a:r>
              <a:rPr lang="es-ES" altLang="es-ES" sz="1200" dirty="0" err="1">
                <a:latin typeface="Arial" panose="020B0604020202020204" pitchFamily="34" charset="0"/>
              </a:rPr>
              <a:t>from</a:t>
            </a:r>
            <a:r>
              <a:rPr lang="es-ES" altLang="es-ES" sz="1200" dirty="0">
                <a:latin typeface="Arial" panose="020B0604020202020204" pitchFamily="34" charset="0"/>
              </a:rPr>
              <a:t> </a:t>
            </a:r>
            <a:r>
              <a:rPr lang="es-ES" altLang="es-ES" sz="1200" dirty="0" err="1">
                <a:latin typeface="Arial" panose="020B0604020202020204" pitchFamily="34" charset="0"/>
              </a:rPr>
              <a:t>the</a:t>
            </a:r>
            <a:r>
              <a:rPr lang="es-ES" altLang="es-ES" sz="1200" dirty="0">
                <a:latin typeface="Arial" panose="020B0604020202020204" pitchFamily="34" charset="0"/>
              </a:rPr>
              <a:t> </a:t>
            </a:r>
            <a:r>
              <a:rPr lang="es-ES" altLang="es-ES" sz="1200" dirty="0" err="1">
                <a:latin typeface="Arial" panose="020B0604020202020204" pitchFamily="34" charset="0"/>
              </a:rPr>
              <a:t>educational</a:t>
            </a:r>
            <a:r>
              <a:rPr lang="es-ES" altLang="es-ES" sz="1200" dirty="0">
                <a:latin typeface="Arial" panose="020B0604020202020204" pitchFamily="34" charset="0"/>
              </a:rPr>
              <a:t> </a:t>
            </a:r>
            <a:r>
              <a:rPr lang="es-ES" altLang="es-ES" sz="1200" dirty="0" err="1">
                <a:latin typeface="Arial" panose="020B0604020202020204" pitchFamily="34" charset="0"/>
              </a:rPr>
              <a:t>community</a:t>
            </a:r>
            <a:r>
              <a:rPr lang="es-ES" altLang="es-ES" sz="1200" dirty="0">
                <a:latin typeface="Arial" panose="020B0604020202020204" pitchFamily="34" charset="0"/>
              </a:rPr>
              <a:t>.</a:t>
            </a:r>
          </a:p>
        </p:txBody>
      </p:sp>
      <p:pic>
        <p:nvPicPr>
          <p:cNvPr id="6" name="Imagen 2" descr="Mapa&#10;&#10;Descripción generada automáticamente">
            <a:extLst>
              <a:ext uri="{FF2B5EF4-FFF2-40B4-BE49-F238E27FC236}">
                <a16:creationId xmlns:a16="http://schemas.microsoft.com/office/drawing/2014/main" id="{5653A010-6927-5C1E-3C6F-3F1CFCAD98F0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56166" y="2113180"/>
            <a:ext cx="2115184" cy="130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lipse 7">
            <a:extLst>
              <a:ext uri="{FF2B5EF4-FFF2-40B4-BE49-F238E27FC236}">
                <a16:creationId xmlns:a16="http://schemas.microsoft.com/office/drawing/2014/main" id="{23D9135E-27D8-B91A-94B5-5C07CE6D2EFC}"/>
              </a:ext>
            </a:extLst>
          </p:cNvPr>
          <p:cNvSpPr/>
          <p:nvPr/>
        </p:nvSpPr>
        <p:spPr>
          <a:xfrm>
            <a:off x="9981566" y="105035"/>
            <a:ext cx="2135822" cy="185632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 sz="1100" b="1" kern="100" dirty="0">
                <a:solidFill>
                  <a:schemeClr val="bg1"/>
                </a:solidFill>
                <a:latin typeface="Calibri" panose="020F0502020204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PROJECT 6. SOIL CONSERVATION CITIZEN SCIENE PROGRAM: </a:t>
            </a:r>
            <a:r>
              <a:rPr lang="en-US" sz="1100" kern="100" dirty="0">
                <a:solidFill>
                  <a:schemeClr val="bg1"/>
                </a:solidFill>
                <a:latin typeface="Calibri" panose="020F0502020204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SOIL MONITORING WITH THE COMMUNITY</a:t>
            </a:r>
          </a:p>
        </p:txBody>
      </p:sp>
      <p:pic>
        <p:nvPicPr>
          <p:cNvPr id="9" name="Imagen 2">
            <a:extLst>
              <a:ext uri="{FF2B5EF4-FFF2-40B4-BE49-F238E27FC236}">
                <a16:creationId xmlns:a16="http://schemas.microsoft.com/office/drawing/2014/main" id="{51472718-40FD-9A75-D9F6-601D30D9D7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474" y="0"/>
            <a:ext cx="3160230" cy="3360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26A2ECAF-AACD-5ADC-1BCF-4808DBDA0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475" y="3429000"/>
            <a:ext cx="3363095" cy="1916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67AC33A4-18B1-3BB8-C433-87E5AA401E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056167" y="3501010"/>
            <a:ext cx="2115184" cy="1367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337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" name="Picture 9">
            <a:extLst>
              <a:ext uri="{FF2B5EF4-FFF2-40B4-BE49-F238E27FC236}">
                <a16:creationId xmlns:a16="http://schemas.microsoft.com/office/drawing/2014/main" id="{E19F8794-E627-2DEA-577F-D07167366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02837" y="3435770"/>
            <a:ext cx="3156411" cy="1928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r="798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" name="Picture 7">
            <a:extLst>
              <a:ext uri="{FF2B5EF4-FFF2-40B4-BE49-F238E27FC236}">
                <a16:creationId xmlns:a16="http://schemas.microsoft.com/office/drawing/2014/main" id="{B9B87A41-0F03-69A9-F9E5-0218AFE5CB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3855" y="3422867"/>
            <a:ext cx="3363098" cy="1916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" name="Imagen 2">
            <a:extLst>
              <a:ext uri="{FF2B5EF4-FFF2-40B4-BE49-F238E27FC236}">
                <a16:creationId xmlns:a16="http://schemas.microsoft.com/office/drawing/2014/main" id="{314A3B48-3BDE-B14E-B5AF-E67EF099A94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20126" y="-54262"/>
            <a:ext cx="2483961" cy="3439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9FDFC275-5FC5-9A7A-F2E7-D5AB14BE6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562" y="5984487"/>
            <a:ext cx="2826157" cy="38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2">
            <a:extLst>
              <a:ext uri="{FF2B5EF4-FFF2-40B4-BE49-F238E27FC236}">
                <a16:creationId xmlns:a16="http://schemas.microsoft.com/office/drawing/2014/main" id="{DCA6C0CC-DB66-F23E-1532-4DEE87C36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60" y="5604718"/>
            <a:ext cx="2640012" cy="442913"/>
          </a:xfrm>
        </p:spPr>
        <p:txBody>
          <a:bodyPr/>
          <a:lstStyle/>
          <a:p>
            <a:r>
              <a:rPr lang="es-ES" altLang="es-ES" sz="1800" b="1" dirty="0">
                <a:hlinkClick r:id="rId13"/>
              </a:rPr>
              <a:t>www.lurzain.eus</a:t>
            </a:r>
            <a:br>
              <a:rPr lang="es-ES" altLang="es-ES" sz="1800" b="1" dirty="0"/>
            </a:br>
            <a:br>
              <a:rPr lang="es-ES" altLang="es-ES" sz="1800" b="1" dirty="0"/>
            </a:br>
            <a:endParaRPr lang="es-ES" altLang="es-ES" sz="1800" b="1" dirty="0"/>
          </a:p>
        </p:txBody>
      </p:sp>
      <p:pic>
        <p:nvPicPr>
          <p:cNvPr id="20" name="Imagen 7">
            <a:extLst>
              <a:ext uri="{FF2B5EF4-FFF2-40B4-BE49-F238E27FC236}">
                <a16:creationId xmlns:a16="http://schemas.microsoft.com/office/drawing/2014/main" id="{ABBCA473-8C67-6AC9-C100-874BDE4D61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67457" y="-5751"/>
            <a:ext cx="4199496" cy="3380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79269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47FE9D-2363-10FD-FC53-81BFB335CB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2" descr="Mapa&#10;&#10;Descripción generada automáticamente">
            <a:extLst>
              <a:ext uri="{FF2B5EF4-FFF2-40B4-BE49-F238E27FC236}">
                <a16:creationId xmlns:a16="http://schemas.microsoft.com/office/drawing/2014/main" id="{F0E3446B-56BA-03EF-1D89-22E3996A42E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50050" y="1961357"/>
            <a:ext cx="2085551" cy="1461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E13027D-76E8-1C5E-5DAB-AD7EB28CE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0052D95-94CE-AD49-5122-EDEC79655B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Rectángulo 2">
            <a:extLst>
              <a:ext uri="{FF2B5EF4-FFF2-40B4-BE49-F238E27FC236}">
                <a16:creationId xmlns:a16="http://schemas.microsoft.com/office/drawing/2014/main" id="{977464D2-F3A2-0D10-8152-A8771195D4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6165" y="4652050"/>
            <a:ext cx="2115184" cy="2156809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altLang="es-ES" sz="1200" dirty="0">
                <a:latin typeface="Arial" panose="020B0604020202020204" pitchFamily="34" charset="0"/>
              </a:rPr>
              <a:t>In </a:t>
            </a:r>
            <a:r>
              <a:rPr lang="es-ES" altLang="es-ES" sz="1200" dirty="0" err="1">
                <a:latin typeface="Arial" panose="020B0604020202020204" pitchFamily="34" charset="0"/>
              </a:rPr>
              <a:t>the</a:t>
            </a:r>
            <a:r>
              <a:rPr lang="es-ES" altLang="es-ES" sz="1200" dirty="0">
                <a:latin typeface="Arial" panose="020B0604020202020204" pitchFamily="34" charset="0"/>
              </a:rPr>
              <a:t> </a:t>
            </a:r>
            <a:r>
              <a:rPr lang="es-ES" altLang="es-ES" sz="1200" dirty="0" err="1">
                <a:latin typeface="Arial" panose="020B0604020202020204" pitchFamily="34" charset="0"/>
              </a:rPr>
              <a:t>context</a:t>
            </a:r>
            <a:r>
              <a:rPr lang="es-ES" altLang="es-ES" sz="1200" dirty="0">
                <a:latin typeface="Arial" panose="020B0604020202020204" pitchFamily="34" charset="0"/>
              </a:rPr>
              <a:t> </a:t>
            </a:r>
            <a:r>
              <a:rPr lang="es-ES" altLang="es-ES" sz="1200" dirty="0" err="1">
                <a:latin typeface="Arial" panose="020B0604020202020204" pitchFamily="34" charset="0"/>
              </a:rPr>
              <a:t>of</a:t>
            </a:r>
            <a:r>
              <a:rPr lang="es-ES" altLang="es-ES" sz="1200" dirty="0">
                <a:latin typeface="Arial" panose="020B0604020202020204" pitchFamily="34" charset="0"/>
              </a:rPr>
              <a:t> </a:t>
            </a:r>
            <a:r>
              <a:rPr lang="es-ES" altLang="es-ES" sz="1200" dirty="0" err="1">
                <a:latin typeface="Arial" panose="020B0604020202020204" pitchFamily="34" charset="0"/>
              </a:rPr>
              <a:t>the</a:t>
            </a:r>
            <a:r>
              <a:rPr lang="es-ES" altLang="es-ES" sz="1200" dirty="0">
                <a:latin typeface="Arial" panose="020B0604020202020204" pitchFamily="34" charset="0"/>
              </a:rPr>
              <a:t> </a:t>
            </a:r>
            <a:r>
              <a:rPr lang="es-ES" altLang="es-ES" sz="1200" dirty="0" err="1">
                <a:latin typeface="Arial" panose="020B0604020202020204" pitchFamily="34" charset="0"/>
              </a:rPr>
              <a:t>European</a:t>
            </a:r>
            <a:r>
              <a:rPr lang="es-ES" altLang="es-ES" sz="1200" dirty="0">
                <a:latin typeface="Arial" panose="020B0604020202020204" pitchFamily="34" charset="0"/>
              </a:rPr>
              <a:t> </a:t>
            </a:r>
            <a:r>
              <a:rPr lang="es-ES" altLang="es-ES" sz="1200" dirty="0" err="1">
                <a:latin typeface="Arial" panose="020B0604020202020204" pitchFamily="34" charset="0"/>
              </a:rPr>
              <a:t>Soil</a:t>
            </a:r>
            <a:r>
              <a:rPr lang="es-ES" altLang="es-ES" sz="1200" dirty="0">
                <a:latin typeface="Arial" panose="020B0604020202020204" pitchFamily="34" charset="0"/>
              </a:rPr>
              <a:t> </a:t>
            </a:r>
            <a:r>
              <a:rPr lang="es-ES" altLang="es-ES" sz="1200" dirty="0" err="1">
                <a:latin typeface="Arial" panose="020B0604020202020204" pitchFamily="34" charset="0"/>
              </a:rPr>
              <a:t>Mission</a:t>
            </a:r>
            <a:r>
              <a:rPr lang="es-ES" altLang="es-ES" sz="1200" dirty="0">
                <a:latin typeface="Arial" panose="020B0604020202020204" pitchFamily="34" charset="0"/>
              </a:rPr>
              <a:t> </a:t>
            </a:r>
            <a:r>
              <a:rPr lang="es-ES" altLang="es-ES" sz="1200" dirty="0" err="1">
                <a:latin typeface="Arial" panose="020B0604020202020204" pitchFamily="34" charset="0"/>
              </a:rPr>
              <a:t>this</a:t>
            </a:r>
            <a:r>
              <a:rPr lang="es-ES" altLang="es-ES" sz="1200" dirty="0">
                <a:latin typeface="Arial" panose="020B0604020202020204" pitchFamily="34" charset="0"/>
              </a:rPr>
              <a:t> </a:t>
            </a:r>
            <a:r>
              <a:rPr lang="es-ES" altLang="es-ES" sz="1200" dirty="0" err="1">
                <a:latin typeface="Arial" panose="020B0604020202020204" pitchFamily="34" charset="0"/>
              </a:rPr>
              <a:t>project</a:t>
            </a:r>
            <a:r>
              <a:rPr lang="es-ES" altLang="es-ES" sz="1200" dirty="0">
                <a:latin typeface="Arial" panose="020B0604020202020204" pitchFamily="34" charset="0"/>
              </a:rPr>
              <a:t> sets up 7 </a:t>
            </a:r>
            <a:r>
              <a:rPr lang="es-ES" altLang="es-ES" sz="1200" dirty="0" err="1">
                <a:latin typeface="Arial" panose="020B0604020202020204" pitchFamily="34" charset="0"/>
              </a:rPr>
              <a:t>actions</a:t>
            </a:r>
            <a:r>
              <a:rPr lang="es-ES" altLang="es-ES" sz="1200" dirty="0">
                <a:latin typeface="Arial" panose="020B0604020202020204" pitchFamily="34" charset="0"/>
              </a:rPr>
              <a:t> </a:t>
            </a:r>
            <a:r>
              <a:rPr lang="es-ES" altLang="es-ES" sz="1200" dirty="0" err="1">
                <a:latin typeface="Arial" panose="020B0604020202020204" pitchFamily="34" charset="0"/>
              </a:rPr>
              <a:t>for</a:t>
            </a:r>
            <a:r>
              <a:rPr lang="es-ES" altLang="es-ES" sz="1200" dirty="0">
                <a:latin typeface="Arial" panose="020B0604020202020204" pitchFamily="34" charset="0"/>
              </a:rPr>
              <a:t> </a:t>
            </a:r>
            <a:r>
              <a:rPr lang="es-ES" altLang="es-ES" sz="1200" dirty="0" err="1">
                <a:latin typeface="Arial" panose="020B0604020202020204" pitchFamily="34" charset="0"/>
              </a:rPr>
              <a:t>improving</a:t>
            </a:r>
            <a:r>
              <a:rPr lang="es-ES" altLang="es-ES" sz="1200" dirty="0">
                <a:latin typeface="Arial" panose="020B0604020202020204" pitchFamily="34" charset="0"/>
              </a:rPr>
              <a:t> </a:t>
            </a:r>
            <a:r>
              <a:rPr lang="es-ES" altLang="es-ES" sz="1200" dirty="0" err="1">
                <a:latin typeface="Arial" panose="020B0604020202020204" pitchFamily="34" charset="0"/>
              </a:rPr>
              <a:t>urban</a:t>
            </a:r>
            <a:r>
              <a:rPr lang="es-ES" altLang="es-ES" sz="1200" dirty="0">
                <a:latin typeface="Arial" panose="020B0604020202020204" pitchFamily="34" charset="0"/>
              </a:rPr>
              <a:t> </a:t>
            </a:r>
            <a:r>
              <a:rPr lang="es-ES" altLang="es-ES" sz="1200" dirty="0" err="1">
                <a:latin typeface="Arial" panose="020B0604020202020204" pitchFamily="34" charset="0"/>
              </a:rPr>
              <a:t>soils</a:t>
            </a:r>
            <a:r>
              <a:rPr lang="es-ES" altLang="es-ES" sz="1200" dirty="0">
                <a:latin typeface="Arial" panose="020B0604020202020204" pitchFamily="34" charset="0"/>
              </a:rPr>
              <a:t> </a:t>
            </a:r>
            <a:r>
              <a:rPr lang="es-ES" altLang="es-ES" sz="1200" dirty="0" err="1">
                <a:latin typeface="Arial" panose="020B0604020202020204" pitchFamily="34" charset="0"/>
              </a:rPr>
              <a:t>health</a:t>
            </a:r>
            <a:r>
              <a:rPr lang="es-ES" altLang="es-ES" sz="1200" dirty="0">
                <a:latin typeface="Arial" panose="020B0604020202020204" pitchFamily="34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altLang="es-ES" sz="1200" dirty="0" err="1">
                <a:latin typeface="Arial" panose="020B0604020202020204" pitchFamily="34" charset="0"/>
              </a:rPr>
              <a:t>From</a:t>
            </a:r>
            <a:r>
              <a:rPr lang="es-ES" altLang="es-ES" sz="1200" dirty="0">
                <a:latin typeface="Arial" panose="020B0604020202020204" pitchFamily="34" charset="0"/>
              </a:rPr>
              <a:t> </a:t>
            </a:r>
            <a:r>
              <a:rPr lang="es-ES" altLang="es-ES" sz="1200" dirty="0" err="1">
                <a:latin typeface="Arial" panose="020B0604020202020204" pitchFamily="34" charset="0"/>
              </a:rPr>
              <a:t>soil</a:t>
            </a:r>
            <a:r>
              <a:rPr lang="es-ES" altLang="es-ES" sz="1200" dirty="0">
                <a:latin typeface="Arial" panose="020B0604020202020204" pitchFamily="34" charset="0"/>
              </a:rPr>
              <a:t> </a:t>
            </a:r>
            <a:r>
              <a:rPr lang="es-ES" altLang="es-ES" sz="1200" dirty="0" err="1">
                <a:latin typeface="Arial" panose="020B0604020202020204" pitchFamily="34" charset="0"/>
              </a:rPr>
              <a:t>depavimentation</a:t>
            </a:r>
            <a:r>
              <a:rPr lang="es-ES" altLang="es-ES" sz="1200" dirty="0">
                <a:latin typeface="Arial" panose="020B0604020202020204" pitchFamily="34" charset="0"/>
              </a:rPr>
              <a:t> </a:t>
            </a:r>
            <a:r>
              <a:rPr lang="es-ES" altLang="es-ES" sz="1200" dirty="0" err="1">
                <a:latin typeface="Arial" panose="020B0604020202020204" pitchFamily="34" charset="0"/>
              </a:rPr>
              <a:t>to</a:t>
            </a:r>
            <a:r>
              <a:rPr lang="es-ES" altLang="es-ES" sz="1200" dirty="0">
                <a:latin typeface="Arial" panose="020B0604020202020204" pitchFamily="34" charset="0"/>
              </a:rPr>
              <a:t> </a:t>
            </a:r>
            <a:r>
              <a:rPr lang="es-ES" altLang="es-ES" sz="1200" dirty="0" err="1">
                <a:latin typeface="Arial" panose="020B0604020202020204" pitchFamily="34" charset="0"/>
              </a:rPr>
              <a:t>soil</a:t>
            </a:r>
            <a:r>
              <a:rPr lang="es-ES" altLang="es-ES" sz="1200" dirty="0">
                <a:latin typeface="Arial" panose="020B0604020202020204" pitchFamily="34" charset="0"/>
              </a:rPr>
              <a:t> </a:t>
            </a:r>
            <a:r>
              <a:rPr lang="es-ES" altLang="es-ES" sz="1200" dirty="0" err="1">
                <a:latin typeface="Arial" panose="020B0604020202020204" pitchFamily="34" charset="0"/>
              </a:rPr>
              <a:t>bioremeditaion</a:t>
            </a:r>
            <a:r>
              <a:rPr lang="es-ES" altLang="es-ES" sz="1200" dirty="0">
                <a:latin typeface="Arial" panose="020B0604020202020204" pitchFamily="34" charset="0"/>
              </a:rPr>
              <a:t> </a:t>
            </a:r>
            <a:r>
              <a:rPr lang="es-ES" altLang="es-ES" sz="1200" dirty="0" err="1">
                <a:latin typeface="Arial" panose="020B0604020202020204" pitchFamily="34" charset="0"/>
              </a:rPr>
              <a:t>actiions</a:t>
            </a:r>
            <a:r>
              <a:rPr lang="es-ES" altLang="es-ES" sz="1200" dirty="0">
                <a:latin typeface="Arial" panose="020B0604020202020204" pitchFamily="34" charset="0"/>
              </a:rPr>
              <a:t>, </a:t>
            </a:r>
            <a:r>
              <a:rPr lang="es-ES" altLang="es-ES" sz="1200" dirty="0" err="1">
                <a:latin typeface="Arial" panose="020B0604020202020204" pitchFamily="34" charset="0"/>
              </a:rPr>
              <a:t>soil</a:t>
            </a:r>
            <a:r>
              <a:rPr lang="es-ES" altLang="es-ES" sz="1200" dirty="0">
                <a:latin typeface="Arial" panose="020B0604020202020204" pitchFamily="34" charset="0"/>
              </a:rPr>
              <a:t> </a:t>
            </a:r>
            <a:r>
              <a:rPr lang="es-ES" altLang="es-ES" sz="1200" dirty="0" err="1">
                <a:latin typeface="Arial" panose="020B0604020202020204" pitchFamily="34" charset="0"/>
              </a:rPr>
              <a:t>monitoring</a:t>
            </a:r>
            <a:r>
              <a:rPr lang="es-ES" altLang="es-ES" sz="1200" dirty="0">
                <a:latin typeface="Arial" panose="020B0604020202020204" pitchFamily="34" charset="0"/>
              </a:rPr>
              <a:t> </a:t>
            </a:r>
            <a:r>
              <a:rPr lang="es-ES" altLang="es-ES" sz="1200" dirty="0" err="1">
                <a:latin typeface="Arial" panose="020B0604020202020204" pitchFamily="34" charset="0"/>
              </a:rPr>
              <a:t>with</a:t>
            </a:r>
            <a:r>
              <a:rPr lang="es-ES" altLang="es-ES" sz="1200" dirty="0">
                <a:latin typeface="Arial" panose="020B0604020202020204" pitchFamily="34" charset="0"/>
              </a:rPr>
              <a:t> </a:t>
            </a:r>
            <a:r>
              <a:rPr lang="es-ES" altLang="es-ES" sz="1200" dirty="0" err="1">
                <a:latin typeface="Arial" panose="020B0604020202020204" pitchFamily="34" charset="0"/>
              </a:rPr>
              <a:t>citizen</a:t>
            </a:r>
            <a:r>
              <a:rPr lang="es-ES" altLang="es-ES" sz="1200" dirty="0">
                <a:latin typeface="Arial" panose="020B0604020202020204" pitchFamily="34" charset="0"/>
              </a:rPr>
              <a:t> </a:t>
            </a:r>
            <a:r>
              <a:rPr lang="es-ES" altLang="es-ES" sz="1200" dirty="0" err="1">
                <a:latin typeface="Arial" panose="020B0604020202020204" pitchFamily="34" charset="0"/>
              </a:rPr>
              <a:t>sicene</a:t>
            </a:r>
            <a:r>
              <a:rPr lang="es-ES" altLang="es-ES" sz="1200" dirty="0">
                <a:latin typeface="Arial" panose="020B0604020202020204" pitchFamily="34" charset="0"/>
              </a:rPr>
              <a:t> </a:t>
            </a:r>
            <a:r>
              <a:rPr lang="es-ES" altLang="es-ES" sz="1200" dirty="0" err="1">
                <a:latin typeface="Arial" panose="020B0604020202020204" pitchFamily="34" charset="0"/>
              </a:rPr>
              <a:t>will</a:t>
            </a:r>
            <a:r>
              <a:rPr lang="es-ES" altLang="es-ES" sz="1200" dirty="0">
                <a:latin typeface="Arial" panose="020B0604020202020204" pitchFamily="34" charset="0"/>
              </a:rPr>
              <a:t> </a:t>
            </a:r>
            <a:r>
              <a:rPr lang="es-ES" altLang="es-ES" sz="1200" dirty="0" err="1">
                <a:latin typeface="Arial" panose="020B0604020202020204" pitchFamily="34" charset="0"/>
              </a:rPr>
              <a:t>involve</a:t>
            </a:r>
            <a:r>
              <a:rPr lang="es-ES" altLang="es-ES" sz="1200" dirty="0">
                <a:latin typeface="Arial" panose="020B0604020202020204" pitchFamily="34" charset="0"/>
              </a:rPr>
              <a:t> </a:t>
            </a:r>
            <a:r>
              <a:rPr lang="es-ES" altLang="es-ES" sz="1200" dirty="0" err="1">
                <a:latin typeface="Arial" panose="020B0604020202020204" pitchFamily="34" charset="0"/>
              </a:rPr>
              <a:t>end-users</a:t>
            </a:r>
            <a:r>
              <a:rPr lang="es-ES" altLang="es-ES" sz="1200" dirty="0">
                <a:latin typeface="Arial" panose="020B0604020202020204" pitchFamily="34" charset="0"/>
              </a:rPr>
              <a:t> and </a:t>
            </a:r>
            <a:r>
              <a:rPr lang="es-ES" altLang="es-ES" sz="1200" dirty="0" err="1">
                <a:latin typeface="Arial" panose="020B0604020202020204" pitchFamily="34" charset="0"/>
              </a:rPr>
              <a:t>promote</a:t>
            </a:r>
            <a:r>
              <a:rPr lang="es-ES" altLang="es-ES" sz="1200" dirty="0">
                <a:latin typeface="Arial" panose="020B0604020202020204" pitchFamily="34" charset="0"/>
              </a:rPr>
              <a:t> </a:t>
            </a:r>
            <a:r>
              <a:rPr lang="es-ES" altLang="es-ES" sz="1200" dirty="0" err="1">
                <a:latin typeface="Arial" panose="020B0604020202020204" pitchFamily="34" charset="0"/>
              </a:rPr>
              <a:t>soil</a:t>
            </a:r>
            <a:r>
              <a:rPr lang="es-ES" altLang="es-ES" sz="1200" dirty="0">
                <a:latin typeface="Arial" panose="020B0604020202020204" pitchFamily="34" charset="0"/>
              </a:rPr>
              <a:t> </a:t>
            </a:r>
            <a:r>
              <a:rPr lang="es-ES" altLang="es-ES" sz="1200" dirty="0" err="1">
                <a:latin typeface="Arial" panose="020B0604020202020204" pitchFamily="34" charset="0"/>
              </a:rPr>
              <a:t>literacy</a:t>
            </a:r>
            <a:r>
              <a:rPr lang="es-ES" altLang="es-ES" sz="1200" dirty="0">
                <a:latin typeface="Arial" panose="020B0604020202020204" pitchFamily="34" charset="0"/>
              </a:rPr>
              <a:t> in </a:t>
            </a:r>
            <a:r>
              <a:rPr lang="es-ES" altLang="es-ES" sz="1200" dirty="0" err="1">
                <a:latin typeface="Arial" panose="020B0604020202020204" pitchFamily="34" charset="0"/>
              </a:rPr>
              <a:t>the</a:t>
            </a:r>
            <a:r>
              <a:rPr lang="es-ES" altLang="es-ES" sz="1200" dirty="0">
                <a:latin typeface="Arial" panose="020B0604020202020204" pitchFamily="34" charset="0"/>
              </a:rPr>
              <a:t> </a:t>
            </a:r>
            <a:r>
              <a:rPr lang="es-ES" altLang="es-ES" sz="1200" dirty="0" err="1">
                <a:latin typeface="Arial" panose="020B0604020202020204" pitchFamily="34" charset="0"/>
              </a:rPr>
              <a:t>community</a:t>
            </a:r>
            <a:r>
              <a:rPr lang="es-ES" altLang="es-ES" sz="1200" dirty="0"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BC029FD7-0B4C-AD73-D189-C67646B98417}"/>
              </a:ext>
            </a:extLst>
          </p:cNvPr>
          <p:cNvSpPr/>
          <p:nvPr/>
        </p:nvSpPr>
        <p:spPr>
          <a:xfrm>
            <a:off x="9981566" y="105035"/>
            <a:ext cx="2135822" cy="185632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 sz="1100" b="1" kern="100" dirty="0">
                <a:solidFill>
                  <a:schemeClr val="bg1"/>
                </a:solidFill>
                <a:latin typeface="Calibri" panose="020F0502020204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PROJECT 7. URSOILL</a:t>
            </a:r>
            <a:r>
              <a:rPr lang="en-US" sz="1100" kern="100" dirty="0">
                <a:solidFill>
                  <a:schemeClr val="bg1"/>
                </a:solidFill>
                <a:latin typeface="Calibri" panose="020F0502020204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: URBAN SOILS            </a:t>
            </a:r>
            <a:r>
              <a:rPr lang="en-US" sz="1100" b="1" kern="100" dirty="0">
                <a:solidFill>
                  <a:schemeClr val="bg1"/>
                </a:solidFill>
                <a:latin typeface="Calibri" panose="020F0502020204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LIVING LAB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56C58905-6BDB-CC9B-DB30-79E6528976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" t="6235" r="20441" b="9650"/>
          <a:stretch/>
        </p:blipFill>
        <p:spPr bwMode="auto">
          <a:xfrm>
            <a:off x="-5861" y="-11198"/>
            <a:ext cx="990487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161" t="6235" r="4161" b="965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Elipse 9">
            <a:extLst>
              <a:ext uri="{FF2B5EF4-FFF2-40B4-BE49-F238E27FC236}">
                <a16:creationId xmlns:a16="http://schemas.microsoft.com/office/drawing/2014/main" id="{797CEA14-8767-6291-65A4-43657C65987B}"/>
              </a:ext>
            </a:extLst>
          </p:cNvPr>
          <p:cNvSpPr>
            <a:spLocks/>
          </p:cNvSpPr>
          <p:nvPr/>
        </p:nvSpPr>
        <p:spPr>
          <a:xfrm>
            <a:off x="10198949" y="2785183"/>
            <a:ext cx="72562" cy="6032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34B44B5F-3E3B-8C0D-E073-A82122B64D3F}"/>
              </a:ext>
            </a:extLst>
          </p:cNvPr>
          <p:cNvSpPr/>
          <p:nvPr/>
        </p:nvSpPr>
        <p:spPr>
          <a:xfrm>
            <a:off x="10929798" y="2473780"/>
            <a:ext cx="63500" cy="6032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C9E85109-99AD-C47D-48E4-F226847D1029}"/>
              </a:ext>
            </a:extLst>
          </p:cNvPr>
          <p:cNvSpPr/>
          <p:nvPr/>
        </p:nvSpPr>
        <p:spPr>
          <a:xfrm>
            <a:off x="10866298" y="2637678"/>
            <a:ext cx="63500" cy="6032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1B7942C3-F21A-B77A-F34C-CECF838F27EC}"/>
              </a:ext>
            </a:extLst>
          </p:cNvPr>
          <p:cNvSpPr/>
          <p:nvPr/>
        </p:nvSpPr>
        <p:spPr>
          <a:xfrm>
            <a:off x="11172770" y="2637679"/>
            <a:ext cx="63500" cy="6032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64BE7951-BEA5-87C4-43A6-2932F1D98C8D}"/>
              </a:ext>
            </a:extLst>
          </p:cNvPr>
          <p:cNvSpPr/>
          <p:nvPr/>
        </p:nvSpPr>
        <p:spPr>
          <a:xfrm>
            <a:off x="11280720" y="2548779"/>
            <a:ext cx="63500" cy="6032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8D336DAE-1FFB-23E2-8F62-4E87F408F1F8}"/>
              </a:ext>
            </a:extLst>
          </p:cNvPr>
          <p:cNvSpPr/>
          <p:nvPr/>
        </p:nvSpPr>
        <p:spPr>
          <a:xfrm>
            <a:off x="11007112" y="2707543"/>
            <a:ext cx="63500" cy="6032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632238A7-6A21-E70B-2EDD-4E297CFF916F}"/>
              </a:ext>
            </a:extLst>
          </p:cNvPr>
          <p:cNvSpPr/>
          <p:nvPr/>
        </p:nvSpPr>
        <p:spPr>
          <a:xfrm>
            <a:off x="11065934" y="2820642"/>
            <a:ext cx="63500" cy="6032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D6CC7FF6-73CA-B4FC-29AB-2ED2F7733C23}"/>
              </a:ext>
            </a:extLst>
          </p:cNvPr>
          <p:cNvSpPr/>
          <p:nvPr/>
        </p:nvSpPr>
        <p:spPr>
          <a:xfrm>
            <a:off x="11346784" y="2906150"/>
            <a:ext cx="63500" cy="6032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63AFE2DC-A319-7876-454B-03C1A8DD842B}"/>
              </a:ext>
            </a:extLst>
          </p:cNvPr>
          <p:cNvSpPr/>
          <p:nvPr/>
        </p:nvSpPr>
        <p:spPr>
          <a:xfrm>
            <a:off x="11358034" y="2782542"/>
            <a:ext cx="63500" cy="6032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9DBFAA58-23ED-FBF9-0EE2-2FB813CD6241}"/>
              </a:ext>
            </a:extLst>
          </p:cNvPr>
          <p:cNvSpPr/>
          <p:nvPr/>
        </p:nvSpPr>
        <p:spPr>
          <a:xfrm>
            <a:off x="11105371" y="2362458"/>
            <a:ext cx="63500" cy="6032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301E43AD-FF42-22C3-CAE5-F0E90B7AECD1}"/>
              </a:ext>
            </a:extLst>
          </p:cNvPr>
          <p:cNvSpPr/>
          <p:nvPr/>
        </p:nvSpPr>
        <p:spPr>
          <a:xfrm>
            <a:off x="11164193" y="2475557"/>
            <a:ext cx="63500" cy="6032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C2FB8B9E-0D40-C78A-1F5F-85F397FC8E45}"/>
              </a:ext>
            </a:extLst>
          </p:cNvPr>
          <p:cNvSpPr/>
          <p:nvPr/>
        </p:nvSpPr>
        <p:spPr>
          <a:xfrm>
            <a:off x="11348343" y="2526357"/>
            <a:ext cx="63500" cy="6032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82005971-776B-0BBC-185C-0096BD9A9AED}"/>
              </a:ext>
            </a:extLst>
          </p:cNvPr>
          <p:cNvSpPr/>
          <p:nvPr/>
        </p:nvSpPr>
        <p:spPr>
          <a:xfrm>
            <a:off x="11456293" y="2437457"/>
            <a:ext cx="63500" cy="6032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85685059-8FFE-953C-D0F4-77305597F210}"/>
              </a:ext>
            </a:extLst>
          </p:cNvPr>
          <p:cNvSpPr>
            <a:spLocks/>
          </p:cNvSpPr>
          <p:nvPr/>
        </p:nvSpPr>
        <p:spPr>
          <a:xfrm>
            <a:off x="11856800" y="3284980"/>
            <a:ext cx="72562" cy="6032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38" name="Elipse 37">
            <a:extLst>
              <a:ext uri="{FF2B5EF4-FFF2-40B4-BE49-F238E27FC236}">
                <a16:creationId xmlns:a16="http://schemas.microsoft.com/office/drawing/2014/main" id="{C4919E4E-088F-4ACE-D5D9-32656B589DDD}"/>
              </a:ext>
            </a:extLst>
          </p:cNvPr>
          <p:cNvSpPr>
            <a:spLocks/>
          </p:cNvSpPr>
          <p:nvPr/>
        </p:nvSpPr>
        <p:spPr>
          <a:xfrm>
            <a:off x="9166054" y="5517290"/>
            <a:ext cx="72562" cy="6032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39" name="Picture 9">
            <a:extLst>
              <a:ext uri="{FF2B5EF4-FFF2-40B4-BE49-F238E27FC236}">
                <a16:creationId xmlns:a16="http://schemas.microsoft.com/office/drawing/2014/main" id="{3A4713CC-6B8D-FB18-5DF8-ADCE614561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056165" y="3475642"/>
            <a:ext cx="2118473" cy="1136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r="798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" name="CustomShape 4">
            <a:extLst>
              <a:ext uri="{FF2B5EF4-FFF2-40B4-BE49-F238E27FC236}">
                <a16:creationId xmlns:a16="http://schemas.microsoft.com/office/drawing/2014/main" id="{8A26DB1D-88B2-F1C6-F320-AD5240B9EA1C}"/>
              </a:ext>
            </a:extLst>
          </p:cNvPr>
          <p:cNvSpPr/>
          <p:nvPr/>
        </p:nvSpPr>
        <p:spPr>
          <a:xfrm>
            <a:off x="1122547" y="3593758"/>
            <a:ext cx="2044775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s-ES" altLang="es-ES" sz="1200" b="1" dirty="0">
                <a:solidFill>
                  <a:srgbClr val="000000"/>
                </a:solidFill>
                <a:latin typeface="Calibri Light" panose="020F0302020204030204" pitchFamily="34" charset="0"/>
              </a:rPr>
              <a:t>1. Lermanda site. </a:t>
            </a:r>
          </a:p>
          <a:p>
            <a:r>
              <a:rPr lang="es-ES" altLang="es-ES" sz="1200" dirty="0">
                <a:solidFill>
                  <a:srgbClr val="000000"/>
                </a:solidFill>
                <a:latin typeface="Calibri Light" panose="020F0302020204030204" pitchFamily="34" charset="0"/>
              </a:rPr>
              <a:t>Native </a:t>
            </a:r>
            <a:r>
              <a:rPr lang="es-ES" altLang="es-ES" sz="1200" dirty="0" err="1">
                <a:solidFill>
                  <a:srgbClr val="000000"/>
                </a:solidFill>
                <a:latin typeface="Calibri Light" panose="020F0302020204030204" pitchFamily="34" charset="0"/>
              </a:rPr>
              <a:t>fruit</a:t>
            </a:r>
            <a:r>
              <a:rPr lang="es-ES" altLang="es-ES" sz="1200" dirty="0">
                <a:solidFill>
                  <a:srgbClr val="000000"/>
                </a:solidFill>
                <a:latin typeface="Calibri Light" panose="020F0302020204030204" pitchFamily="34" charset="0"/>
              </a:rPr>
              <a:t> </a:t>
            </a:r>
            <a:r>
              <a:rPr lang="es-ES" altLang="es-ES" sz="1200" dirty="0" err="1">
                <a:solidFill>
                  <a:srgbClr val="000000"/>
                </a:solidFill>
                <a:latin typeface="Calibri Light" panose="020F0302020204030204" pitchFamily="34" charset="0"/>
              </a:rPr>
              <a:t>tree</a:t>
            </a:r>
            <a:r>
              <a:rPr lang="es-ES" altLang="es-ES" sz="1200" dirty="0">
                <a:solidFill>
                  <a:srgbClr val="000000"/>
                </a:solidFill>
                <a:latin typeface="Calibri Light" panose="020F0302020204030204" pitchFamily="34" charset="0"/>
              </a:rPr>
              <a:t> </a:t>
            </a:r>
            <a:r>
              <a:rPr lang="es-ES" altLang="es-ES" sz="1200" dirty="0" err="1">
                <a:solidFill>
                  <a:srgbClr val="000000"/>
                </a:solidFill>
                <a:latin typeface="Calibri Light" panose="020F0302020204030204" pitchFamily="34" charset="0"/>
              </a:rPr>
              <a:t>orchard</a:t>
            </a:r>
            <a:r>
              <a:rPr lang="es-ES" altLang="es-ES" sz="1200" dirty="0">
                <a:solidFill>
                  <a:srgbClr val="000000"/>
                </a:solidFill>
                <a:latin typeface="Calibri Light" panose="020F0302020204030204" pitchFamily="34" charset="0"/>
              </a:rPr>
              <a:t> and </a:t>
            </a:r>
            <a:r>
              <a:rPr lang="es-ES" altLang="es-ES" sz="1200" dirty="0" err="1">
                <a:solidFill>
                  <a:srgbClr val="000000"/>
                </a:solidFill>
                <a:latin typeface="Calibri Light" panose="020F0302020204030204" pitchFamily="34" charset="0"/>
              </a:rPr>
              <a:t>crops</a:t>
            </a:r>
            <a:r>
              <a:rPr lang="es-ES" altLang="es-ES" sz="1200" dirty="0">
                <a:solidFill>
                  <a:srgbClr val="000000"/>
                </a:solidFill>
                <a:latin typeface="Calibri Light" panose="020F0302020204030204" pitchFamily="34" charset="0"/>
              </a:rPr>
              <a:t> </a:t>
            </a:r>
            <a:r>
              <a:rPr lang="es-ES" altLang="es-ES" sz="1200" dirty="0" err="1">
                <a:solidFill>
                  <a:srgbClr val="000000"/>
                </a:solidFill>
                <a:latin typeface="Calibri Light" panose="020F0302020204030204" pitchFamily="34" charset="0"/>
              </a:rPr>
              <a:t>to</a:t>
            </a:r>
            <a:r>
              <a:rPr lang="es-ES" altLang="es-ES" sz="1200" dirty="0">
                <a:solidFill>
                  <a:srgbClr val="000000"/>
                </a:solidFill>
                <a:latin typeface="Calibri Light" panose="020F0302020204030204" pitchFamily="34" charset="0"/>
              </a:rPr>
              <a:t> </a:t>
            </a:r>
            <a:r>
              <a:rPr lang="es-ES" altLang="es-ES" sz="1200" dirty="0" err="1">
                <a:solidFill>
                  <a:srgbClr val="000000"/>
                </a:solidFill>
                <a:latin typeface="Calibri Light" panose="020F0302020204030204" pitchFamily="34" charset="0"/>
              </a:rPr>
              <a:t>improve</a:t>
            </a:r>
            <a:r>
              <a:rPr lang="es-ES" altLang="es-ES" sz="1200" dirty="0">
                <a:solidFill>
                  <a:srgbClr val="000000"/>
                </a:solidFill>
                <a:latin typeface="Calibri Light" panose="020F0302020204030204" pitchFamily="34" charset="0"/>
              </a:rPr>
              <a:t> </a:t>
            </a:r>
            <a:r>
              <a:rPr lang="es-ES" altLang="es-ES" sz="1200" dirty="0" err="1">
                <a:solidFill>
                  <a:srgbClr val="000000"/>
                </a:solidFill>
                <a:latin typeface="Calibri Light" panose="020F0302020204030204" pitchFamily="34" charset="0"/>
              </a:rPr>
              <a:t>soil</a:t>
            </a:r>
            <a:r>
              <a:rPr lang="es-ES" altLang="es-ES" sz="1200" dirty="0">
                <a:solidFill>
                  <a:srgbClr val="000000"/>
                </a:solidFill>
                <a:latin typeface="Calibri Light" panose="020F0302020204030204" pitchFamily="34" charset="0"/>
              </a:rPr>
              <a:t> </a:t>
            </a:r>
            <a:r>
              <a:rPr lang="es-ES" altLang="es-ES" sz="1200" dirty="0" err="1">
                <a:solidFill>
                  <a:srgbClr val="000000"/>
                </a:solidFill>
                <a:latin typeface="Calibri Light" panose="020F0302020204030204" pitchFamily="34" charset="0"/>
              </a:rPr>
              <a:t>health</a:t>
            </a:r>
            <a:r>
              <a:rPr lang="es-ES" altLang="es-ES" sz="1200" dirty="0">
                <a:solidFill>
                  <a:srgbClr val="000000"/>
                </a:solidFill>
                <a:latin typeface="Calibri Light" panose="020F0302020204030204" pitchFamily="34" charset="0"/>
              </a:rPr>
              <a:t>. </a:t>
            </a:r>
            <a:endParaRPr lang="es-ES" altLang="es-ES" sz="1200" dirty="0">
              <a:latin typeface="Arial" panose="020B0604020202020204" pitchFamily="34" charset="0"/>
            </a:endParaRPr>
          </a:p>
        </p:txBody>
      </p:sp>
      <p:sp>
        <p:nvSpPr>
          <p:cNvPr id="41" name="CustomShape 4">
            <a:extLst>
              <a:ext uri="{FF2B5EF4-FFF2-40B4-BE49-F238E27FC236}">
                <a16:creationId xmlns:a16="http://schemas.microsoft.com/office/drawing/2014/main" id="{5F34C116-9187-01A8-6C65-D029AE5E13CB}"/>
              </a:ext>
            </a:extLst>
          </p:cNvPr>
          <p:cNvSpPr/>
          <p:nvPr/>
        </p:nvSpPr>
        <p:spPr>
          <a:xfrm>
            <a:off x="7247802" y="5725666"/>
            <a:ext cx="2044775" cy="830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s-ES" altLang="es-ES" sz="1200" b="1" dirty="0">
                <a:solidFill>
                  <a:srgbClr val="000000"/>
                </a:solidFill>
                <a:latin typeface="Calibri Light" panose="020F0302020204030204" pitchFamily="34" charset="0"/>
              </a:rPr>
              <a:t>2. </a:t>
            </a:r>
            <a:r>
              <a:rPr lang="es-ES" altLang="es-ES" sz="1200" b="1" dirty="0" err="1">
                <a:solidFill>
                  <a:srgbClr val="000000"/>
                </a:solidFill>
                <a:latin typeface="Calibri Light" panose="020F0302020204030204" pitchFamily="34" charset="0"/>
              </a:rPr>
              <a:t>Arkatxa</a:t>
            </a:r>
            <a:r>
              <a:rPr lang="es-ES" altLang="es-ES" sz="1200" b="1" dirty="0">
                <a:solidFill>
                  <a:srgbClr val="000000"/>
                </a:solidFill>
                <a:latin typeface="Calibri Light" panose="020F0302020204030204" pitchFamily="34" charset="0"/>
              </a:rPr>
              <a:t> site. </a:t>
            </a:r>
          </a:p>
          <a:p>
            <a:r>
              <a:rPr lang="es-ES" altLang="es-ES" sz="1200" dirty="0">
                <a:solidFill>
                  <a:srgbClr val="000000"/>
                </a:solidFill>
                <a:latin typeface="Calibri Light" panose="020F0302020204030204" pitchFamily="34" charset="0"/>
              </a:rPr>
              <a:t>Old </a:t>
            </a:r>
            <a:r>
              <a:rPr lang="es-ES" altLang="es-ES" sz="1200" dirty="0" err="1">
                <a:solidFill>
                  <a:srgbClr val="000000"/>
                </a:solidFill>
                <a:latin typeface="Calibri Light" panose="020F0302020204030204" pitchFamily="34" charset="0"/>
              </a:rPr>
              <a:t>landfill</a:t>
            </a:r>
            <a:r>
              <a:rPr lang="es-ES" altLang="es-ES" sz="1200" dirty="0">
                <a:solidFill>
                  <a:srgbClr val="000000"/>
                </a:solidFill>
                <a:latin typeface="Calibri Light" panose="020F0302020204030204" pitchFamily="34" charset="0"/>
              </a:rPr>
              <a:t> </a:t>
            </a:r>
            <a:r>
              <a:rPr lang="es-ES" altLang="es-ES" sz="1200" dirty="0" err="1">
                <a:solidFill>
                  <a:srgbClr val="000000"/>
                </a:solidFill>
                <a:latin typeface="Calibri Light" panose="020F0302020204030204" pitchFamily="34" charset="0"/>
              </a:rPr>
              <a:t>restoration</a:t>
            </a:r>
            <a:r>
              <a:rPr lang="es-ES" altLang="es-ES" sz="1200" dirty="0">
                <a:solidFill>
                  <a:srgbClr val="000000"/>
                </a:solidFill>
                <a:latin typeface="Calibri Light" panose="020F0302020204030204" pitchFamily="34" charset="0"/>
              </a:rPr>
              <a:t> </a:t>
            </a:r>
            <a:r>
              <a:rPr lang="es-ES" altLang="es-ES" sz="1200" dirty="0" err="1">
                <a:solidFill>
                  <a:srgbClr val="000000"/>
                </a:solidFill>
                <a:latin typeface="Calibri Light" panose="020F0302020204030204" pitchFamily="34" charset="0"/>
              </a:rPr>
              <a:t>through</a:t>
            </a:r>
            <a:r>
              <a:rPr lang="es-ES" altLang="es-ES" sz="1200" dirty="0">
                <a:solidFill>
                  <a:srgbClr val="000000"/>
                </a:solidFill>
                <a:latin typeface="Calibri Light" panose="020F0302020204030204" pitchFamily="34" charset="0"/>
              </a:rPr>
              <a:t> </a:t>
            </a:r>
            <a:r>
              <a:rPr lang="es-ES" altLang="es-ES" sz="1200" dirty="0" err="1">
                <a:solidFill>
                  <a:srgbClr val="000000"/>
                </a:solidFill>
                <a:latin typeface="Calibri Light" panose="020F0302020204030204" pitchFamily="34" charset="0"/>
              </a:rPr>
              <a:t>soil</a:t>
            </a:r>
            <a:r>
              <a:rPr lang="es-ES" altLang="es-ES" sz="1200" dirty="0">
                <a:solidFill>
                  <a:srgbClr val="000000"/>
                </a:solidFill>
                <a:latin typeface="Calibri Light" panose="020F0302020204030204" pitchFamily="34" charset="0"/>
              </a:rPr>
              <a:t> </a:t>
            </a:r>
            <a:r>
              <a:rPr lang="es-ES" altLang="es-ES" sz="1200" dirty="0" err="1">
                <a:solidFill>
                  <a:srgbClr val="000000"/>
                </a:solidFill>
                <a:latin typeface="Calibri Light" panose="020F0302020204030204" pitchFamily="34" charset="0"/>
              </a:rPr>
              <a:t>amendments</a:t>
            </a:r>
            <a:r>
              <a:rPr lang="es-ES" altLang="es-ES" sz="1200" dirty="0">
                <a:solidFill>
                  <a:srgbClr val="000000"/>
                </a:solidFill>
                <a:latin typeface="Calibri Light" panose="020F0302020204030204" pitchFamily="34" charset="0"/>
              </a:rPr>
              <a:t> and </a:t>
            </a:r>
            <a:r>
              <a:rPr lang="es-ES" altLang="es-ES" sz="1200" dirty="0" err="1">
                <a:solidFill>
                  <a:srgbClr val="000000"/>
                </a:solidFill>
                <a:latin typeface="Calibri Light" panose="020F0302020204030204" pitchFamily="34" charset="0"/>
              </a:rPr>
              <a:t>bioremediation</a:t>
            </a:r>
            <a:r>
              <a:rPr lang="es-ES" altLang="es-ES" sz="1200" dirty="0">
                <a:solidFill>
                  <a:srgbClr val="000000"/>
                </a:solidFill>
                <a:latin typeface="Calibri Light" panose="020F0302020204030204" pitchFamily="34" charset="0"/>
              </a:rPr>
              <a:t> </a:t>
            </a:r>
            <a:r>
              <a:rPr lang="es-ES" altLang="es-ES" sz="1200" dirty="0" err="1">
                <a:solidFill>
                  <a:srgbClr val="000000"/>
                </a:solidFill>
                <a:latin typeface="Calibri Light" panose="020F0302020204030204" pitchFamily="34" charset="0"/>
              </a:rPr>
              <a:t>techniques</a:t>
            </a:r>
            <a:r>
              <a:rPr lang="es-ES" altLang="es-ES" sz="1200" dirty="0">
                <a:solidFill>
                  <a:srgbClr val="000000"/>
                </a:solidFill>
                <a:latin typeface="Calibri Light" panose="020F0302020204030204" pitchFamily="34" charset="0"/>
              </a:rPr>
              <a:t>.</a:t>
            </a:r>
          </a:p>
        </p:txBody>
      </p:sp>
      <p:sp>
        <p:nvSpPr>
          <p:cNvPr id="42" name="CustomShape 4">
            <a:extLst>
              <a:ext uri="{FF2B5EF4-FFF2-40B4-BE49-F238E27FC236}">
                <a16:creationId xmlns:a16="http://schemas.microsoft.com/office/drawing/2014/main" id="{17CBDD6C-07D3-FBB0-6365-F49467356454}"/>
              </a:ext>
            </a:extLst>
          </p:cNvPr>
          <p:cNvSpPr/>
          <p:nvPr/>
        </p:nvSpPr>
        <p:spPr>
          <a:xfrm>
            <a:off x="1122546" y="5368906"/>
            <a:ext cx="2044775" cy="830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s-ES" altLang="es-ES" sz="1200" b="1" dirty="0">
                <a:solidFill>
                  <a:srgbClr val="000000"/>
                </a:solidFill>
                <a:latin typeface="Calibri Light" panose="020F0302020204030204" pitchFamily="34" charset="0"/>
              </a:rPr>
              <a:t>4. </a:t>
            </a:r>
            <a:r>
              <a:rPr lang="es-ES" altLang="es-ES" sz="1200" b="1" dirty="0" err="1">
                <a:solidFill>
                  <a:srgbClr val="000000"/>
                </a:solidFill>
                <a:latin typeface="Calibri Light" panose="020F0302020204030204" pitchFamily="34" charset="0"/>
              </a:rPr>
              <a:t>Soil</a:t>
            </a:r>
            <a:r>
              <a:rPr lang="es-ES" altLang="es-ES" sz="1200" b="1" dirty="0">
                <a:solidFill>
                  <a:srgbClr val="000000"/>
                </a:solidFill>
                <a:latin typeface="Calibri Light" panose="020F0302020204030204" pitchFamily="34" charset="0"/>
              </a:rPr>
              <a:t> </a:t>
            </a:r>
            <a:r>
              <a:rPr lang="es-ES" altLang="es-ES" sz="1200" b="1" dirty="0" err="1">
                <a:solidFill>
                  <a:srgbClr val="000000"/>
                </a:solidFill>
                <a:latin typeface="Calibri Light" panose="020F0302020204030204" pitchFamily="34" charset="0"/>
              </a:rPr>
              <a:t>literacy</a:t>
            </a:r>
            <a:r>
              <a:rPr lang="es-ES" altLang="es-ES" sz="1200" b="1" dirty="0">
                <a:solidFill>
                  <a:srgbClr val="000000"/>
                </a:solidFill>
                <a:latin typeface="Calibri Light" panose="020F0302020204030204" pitchFamily="34" charset="0"/>
              </a:rPr>
              <a:t> </a:t>
            </a:r>
            <a:r>
              <a:rPr lang="es-ES" altLang="es-ES" sz="1200" b="1" dirty="0" err="1">
                <a:solidFill>
                  <a:srgbClr val="000000"/>
                </a:solidFill>
                <a:latin typeface="Calibri Light" panose="020F0302020204030204" pitchFamily="34" charset="0"/>
              </a:rPr>
              <a:t>promotion</a:t>
            </a:r>
            <a:r>
              <a:rPr lang="es-ES" altLang="es-ES" sz="1200" b="1" dirty="0">
                <a:solidFill>
                  <a:srgbClr val="000000"/>
                </a:solidFill>
                <a:latin typeface="Calibri Light" panose="020F0302020204030204" pitchFamily="34" charset="0"/>
              </a:rPr>
              <a:t>.</a:t>
            </a:r>
          </a:p>
          <a:p>
            <a:r>
              <a:rPr lang="es-ES" altLang="es-ES" sz="1200" dirty="0" err="1">
                <a:solidFill>
                  <a:srgbClr val="000000"/>
                </a:solidFill>
                <a:latin typeface="Calibri Light" panose="020F0302020204030204" pitchFamily="34" charset="0"/>
              </a:rPr>
              <a:t>Soil</a:t>
            </a:r>
            <a:r>
              <a:rPr lang="es-ES" altLang="es-ES" sz="1200" dirty="0">
                <a:solidFill>
                  <a:srgbClr val="000000"/>
                </a:solidFill>
                <a:latin typeface="Calibri Light" panose="020F0302020204030204" pitchFamily="34" charset="0"/>
              </a:rPr>
              <a:t> </a:t>
            </a:r>
            <a:r>
              <a:rPr lang="es-ES" altLang="es-ES" sz="1200" dirty="0" err="1">
                <a:solidFill>
                  <a:srgbClr val="000000"/>
                </a:solidFill>
                <a:latin typeface="Calibri Light" panose="020F0302020204030204" pitchFamily="34" charset="0"/>
              </a:rPr>
              <a:t>literacy</a:t>
            </a:r>
            <a:r>
              <a:rPr lang="es-ES" altLang="es-ES" sz="1200" dirty="0">
                <a:solidFill>
                  <a:srgbClr val="000000"/>
                </a:solidFill>
                <a:latin typeface="Calibri Light" panose="020F0302020204030204" pitchFamily="34" charset="0"/>
              </a:rPr>
              <a:t> </a:t>
            </a:r>
            <a:r>
              <a:rPr lang="es-ES" altLang="es-ES" sz="1200" dirty="0" err="1">
                <a:solidFill>
                  <a:srgbClr val="000000"/>
                </a:solidFill>
                <a:latin typeface="Calibri Light" panose="020F0302020204030204" pitchFamily="34" charset="0"/>
              </a:rPr>
              <a:t>promotion</a:t>
            </a:r>
            <a:r>
              <a:rPr lang="es-ES" altLang="es-ES" sz="1200" dirty="0">
                <a:solidFill>
                  <a:srgbClr val="000000"/>
                </a:solidFill>
                <a:latin typeface="Calibri Light" panose="020F0302020204030204" pitchFamily="34" charset="0"/>
              </a:rPr>
              <a:t> </a:t>
            </a:r>
            <a:r>
              <a:rPr lang="es-ES" altLang="es-ES" sz="1200" dirty="0" err="1">
                <a:solidFill>
                  <a:srgbClr val="000000"/>
                </a:solidFill>
                <a:latin typeface="Calibri Light" panose="020F0302020204030204" pitchFamily="34" charset="0"/>
              </a:rPr>
              <a:t>with</a:t>
            </a:r>
            <a:r>
              <a:rPr lang="es-ES" altLang="es-ES" sz="1200" dirty="0">
                <a:solidFill>
                  <a:srgbClr val="000000"/>
                </a:solidFill>
                <a:latin typeface="Calibri Light" panose="020F0302020204030204" pitchFamily="34" charset="0"/>
              </a:rPr>
              <a:t> </a:t>
            </a:r>
            <a:r>
              <a:rPr lang="es-ES" altLang="es-ES" sz="1200" dirty="0" err="1">
                <a:solidFill>
                  <a:srgbClr val="000000"/>
                </a:solidFill>
                <a:latin typeface="Calibri Light" panose="020F0302020204030204" pitchFamily="34" charset="0"/>
              </a:rPr>
              <a:t>citizen</a:t>
            </a:r>
            <a:r>
              <a:rPr lang="es-ES" altLang="es-ES" sz="1200" dirty="0">
                <a:solidFill>
                  <a:srgbClr val="000000"/>
                </a:solidFill>
                <a:latin typeface="Calibri Light" panose="020F0302020204030204" pitchFamily="34" charset="0"/>
              </a:rPr>
              <a:t> </a:t>
            </a:r>
            <a:r>
              <a:rPr lang="es-ES" altLang="es-ES" sz="1200" dirty="0" err="1">
                <a:solidFill>
                  <a:srgbClr val="000000"/>
                </a:solidFill>
                <a:latin typeface="Calibri Light" panose="020F0302020204030204" pitchFamily="34" charset="0"/>
              </a:rPr>
              <a:t>science</a:t>
            </a:r>
            <a:r>
              <a:rPr lang="es-ES" altLang="es-ES" sz="1200" dirty="0">
                <a:solidFill>
                  <a:srgbClr val="000000"/>
                </a:solidFill>
                <a:latin typeface="Calibri Light" panose="020F0302020204030204" pitchFamily="34" charset="0"/>
              </a:rPr>
              <a:t> </a:t>
            </a:r>
            <a:r>
              <a:rPr lang="es-ES" altLang="es-ES" sz="1200" dirty="0" err="1">
                <a:solidFill>
                  <a:srgbClr val="000000"/>
                </a:solidFill>
                <a:latin typeface="Calibri Light" panose="020F0302020204030204" pitchFamily="34" charset="0"/>
              </a:rPr>
              <a:t>programs</a:t>
            </a:r>
            <a:r>
              <a:rPr lang="es-ES" altLang="es-ES" sz="1200" dirty="0">
                <a:solidFill>
                  <a:srgbClr val="000000"/>
                </a:solidFill>
                <a:latin typeface="Calibri Light" panose="020F0302020204030204" pitchFamily="34" charset="0"/>
              </a:rPr>
              <a:t> in </a:t>
            </a:r>
            <a:r>
              <a:rPr lang="es-ES" altLang="es-ES" sz="1200" dirty="0" err="1">
                <a:solidFill>
                  <a:srgbClr val="000000"/>
                </a:solidFill>
                <a:latin typeface="Calibri Light" panose="020F0302020204030204" pitchFamily="34" charset="0"/>
              </a:rPr>
              <a:t>the</a:t>
            </a:r>
            <a:r>
              <a:rPr lang="es-ES" altLang="es-ES" sz="1200" dirty="0">
                <a:solidFill>
                  <a:srgbClr val="000000"/>
                </a:solidFill>
                <a:latin typeface="Calibri Light" panose="020F0302020204030204" pitchFamily="34" charset="0"/>
              </a:rPr>
              <a:t> </a:t>
            </a:r>
            <a:r>
              <a:rPr lang="es-ES" altLang="es-ES" sz="1200" dirty="0" err="1">
                <a:solidFill>
                  <a:srgbClr val="000000"/>
                </a:solidFill>
                <a:latin typeface="Calibri Light" panose="020F0302020204030204" pitchFamily="34" charset="0"/>
              </a:rPr>
              <a:t>educational</a:t>
            </a:r>
            <a:r>
              <a:rPr lang="es-ES" altLang="es-ES" sz="1200" dirty="0">
                <a:solidFill>
                  <a:srgbClr val="000000"/>
                </a:solidFill>
                <a:latin typeface="Calibri Light" panose="020F0302020204030204" pitchFamily="34" charset="0"/>
              </a:rPr>
              <a:t> </a:t>
            </a:r>
            <a:r>
              <a:rPr lang="es-ES" altLang="es-ES" sz="1200" dirty="0" err="1">
                <a:solidFill>
                  <a:srgbClr val="000000"/>
                </a:solidFill>
                <a:latin typeface="Calibri Light" panose="020F0302020204030204" pitchFamily="34" charset="0"/>
              </a:rPr>
              <a:t>community</a:t>
            </a:r>
            <a:r>
              <a:rPr lang="es-ES" altLang="es-ES" sz="1200" dirty="0">
                <a:solidFill>
                  <a:srgbClr val="000000"/>
                </a:solidFill>
                <a:latin typeface="Calibri Light" panose="020F0302020204030204" pitchFamily="34" charset="0"/>
              </a:rPr>
              <a:t>. </a:t>
            </a:r>
          </a:p>
        </p:txBody>
      </p:sp>
      <p:sp>
        <p:nvSpPr>
          <p:cNvPr id="43" name="Elipse 42">
            <a:extLst>
              <a:ext uri="{FF2B5EF4-FFF2-40B4-BE49-F238E27FC236}">
                <a16:creationId xmlns:a16="http://schemas.microsoft.com/office/drawing/2014/main" id="{E10E43DB-B658-5E5C-8729-9BF49BF56137}"/>
              </a:ext>
            </a:extLst>
          </p:cNvPr>
          <p:cNvSpPr/>
          <p:nvPr/>
        </p:nvSpPr>
        <p:spPr>
          <a:xfrm>
            <a:off x="1122547" y="3178673"/>
            <a:ext cx="221724" cy="2106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44" name="Elipse 43">
            <a:extLst>
              <a:ext uri="{FF2B5EF4-FFF2-40B4-BE49-F238E27FC236}">
                <a16:creationId xmlns:a16="http://schemas.microsoft.com/office/drawing/2014/main" id="{41FBE324-F5D1-DE13-6A10-9F81AC9E2A88}"/>
              </a:ext>
            </a:extLst>
          </p:cNvPr>
          <p:cNvSpPr/>
          <p:nvPr/>
        </p:nvSpPr>
        <p:spPr>
          <a:xfrm>
            <a:off x="9091473" y="5469183"/>
            <a:ext cx="221724" cy="2106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49" name="Elipse 48">
            <a:extLst>
              <a:ext uri="{FF2B5EF4-FFF2-40B4-BE49-F238E27FC236}">
                <a16:creationId xmlns:a16="http://schemas.microsoft.com/office/drawing/2014/main" id="{CDE5E3DD-964C-1A2B-8775-D68E7251FFEC}"/>
              </a:ext>
            </a:extLst>
          </p:cNvPr>
          <p:cNvSpPr/>
          <p:nvPr/>
        </p:nvSpPr>
        <p:spPr>
          <a:xfrm>
            <a:off x="7752230" y="3232794"/>
            <a:ext cx="168095" cy="15753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52" name="Elipse 51">
            <a:extLst>
              <a:ext uri="{FF2B5EF4-FFF2-40B4-BE49-F238E27FC236}">
                <a16:creationId xmlns:a16="http://schemas.microsoft.com/office/drawing/2014/main" id="{C6D29FF3-ECC7-85DC-AD29-27A38B77B373}"/>
              </a:ext>
            </a:extLst>
          </p:cNvPr>
          <p:cNvSpPr/>
          <p:nvPr/>
        </p:nvSpPr>
        <p:spPr>
          <a:xfrm>
            <a:off x="5519920" y="1992230"/>
            <a:ext cx="168095" cy="15753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53" name="Elipse 52">
            <a:extLst>
              <a:ext uri="{FF2B5EF4-FFF2-40B4-BE49-F238E27FC236}">
                <a16:creationId xmlns:a16="http://schemas.microsoft.com/office/drawing/2014/main" id="{EF18E2AC-F56D-7755-4A96-B506C3DA1F33}"/>
              </a:ext>
            </a:extLst>
          </p:cNvPr>
          <p:cNvSpPr/>
          <p:nvPr/>
        </p:nvSpPr>
        <p:spPr>
          <a:xfrm>
            <a:off x="5368887" y="2047507"/>
            <a:ext cx="168095" cy="15753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54" name="Elipse 53">
            <a:extLst>
              <a:ext uri="{FF2B5EF4-FFF2-40B4-BE49-F238E27FC236}">
                <a16:creationId xmlns:a16="http://schemas.microsoft.com/office/drawing/2014/main" id="{33B2277C-AA94-840E-C0DC-D0CD4B312539}"/>
              </a:ext>
            </a:extLst>
          </p:cNvPr>
          <p:cNvSpPr/>
          <p:nvPr/>
        </p:nvSpPr>
        <p:spPr>
          <a:xfrm>
            <a:off x="6240020" y="1528670"/>
            <a:ext cx="168095" cy="15753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55" name="Elipse 54">
            <a:extLst>
              <a:ext uri="{FF2B5EF4-FFF2-40B4-BE49-F238E27FC236}">
                <a16:creationId xmlns:a16="http://schemas.microsoft.com/office/drawing/2014/main" id="{8597D094-27A8-62A9-CA13-F70C47D293AC}"/>
              </a:ext>
            </a:extLst>
          </p:cNvPr>
          <p:cNvSpPr/>
          <p:nvPr/>
        </p:nvSpPr>
        <p:spPr>
          <a:xfrm>
            <a:off x="6508255" y="2159802"/>
            <a:ext cx="168095" cy="15753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56" name="Elipse 55">
            <a:extLst>
              <a:ext uri="{FF2B5EF4-FFF2-40B4-BE49-F238E27FC236}">
                <a16:creationId xmlns:a16="http://schemas.microsoft.com/office/drawing/2014/main" id="{65963526-1679-245D-CC4B-E05ACD4FEF43}"/>
              </a:ext>
            </a:extLst>
          </p:cNvPr>
          <p:cNvSpPr/>
          <p:nvPr/>
        </p:nvSpPr>
        <p:spPr>
          <a:xfrm>
            <a:off x="6515984" y="2024865"/>
            <a:ext cx="168095" cy="15753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57" name="Elipse 56">
            <a:extLst>
              <a:ext uri="{FF2B5EF4-FFF2-40B4-BE49-F238E27FC236}">
                <a16:creationId xmlns:a16="http://schemas.microsoft.com/office/drawing/2014/main" id="{6672CA1D-76F5-4A40-0C9C-321411BD50D9}"/>
              </a:ext>
            </a:extLst>
          </p:cNvPr>
          <p:cNvSpPr/>
          <p:nvPr/>
        </p:nvSpPr>
        <p:spPr>
          <a:xfrm>
            <a:off x="6096000" y="2625011"/>
            <a:ext cx="168095" cy="15753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58" name="Elipse 57">
            <a:extLst>
              <a:ext uri="{FF2B5EF4-FFF2-40B4-BE49-F238E27FC236}">
                <a16:creationId xmlns:a16="http://schemas.microsoft.com/office/drawing/2014/main" id="{F8F95A8D-D1DA-90EA-EF32-D8F22BD5C19D}"/>
              </a:ext>
            </a:extLst>
          </p:cNvPr>
          <p:cNvSpPr/>
          <p:nvPr/>
        </p:nvSpPr>
        <p:spPr>
          <a:xfrm>
            <a:off x="6503167" y="3075263"/>
            <a:ext cx="168095" cy="15753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59" name="Elipse 58">
            <a:extLst>
              <a:ext uri="{FF2B5EF4-FFF2-40B4-BE49-F238E27FC236}">
                <a16:creationId xmlns:a16="http://schemas.microsoft.com/office/drawing/2014/main" id="{AF2B1065-9D1C-BA6D-F40A-5BA351260431}"/>
              </a:ext>
            </a:extLst>
          </p:cNvPr>
          <p:cNvSpPr/>
          <p:nvPr/>
        </p:nvSpPr>
        <p:spPr>
          <a:xfrm>
            <a:off x="7270008" y="3965343"/>
            <a:ext cx="168095" cy="15753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60" name="Elipse 59">
            <a:extLst>
              <a:ext uri="{FF2B5EF4-FFF2-40B4-BE49-F238E27FC236}">
                <a16:creationId xmlns:a16="http://schemas.microsoft.com/office/drawing/2014/main" id="{58FF336C-73AA-CCAE-2E9E-8C15209ADEB7}"/>
              </a:ext>
            </a:extLst>
          </p:cNvPr>
          <p:cNvSpPr/>
          <p:nvPr/>
        </p:nvSpPr>
        <p:spPr>
          <a:xfrm>
            <a:off x="8244269" y="2637678"/>
            <a:ext cx="168095" cy="15753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61" name="Elipse 60">
            <a:extLst>
              <a:ext uri="{FF2B5EF4-FFF2-40B4-BE49-F238E27FC236}">
                <a16:creationId xmlns:a16="http://schemas.microsoft.com/office/drawing/2014/main" id="{37BED367-CF7E-6BFB-164C-8A74773AE765}"/>
              </a:ext>
            </a:extLst>
          </p:cNvPr>
          <p:cNvSpPr/>
          <p:nvPr/>
        </p:nvSpPr>
        <p:spPr>
          <a:xfrm>
            <a:off x="7149922" y="2235089"/>
            <a:ext cx="168095" cy="15753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62" name="Elipse 61">
            <a:extLst>
              <a:ext uri="{FF2B5EF4-FFF2-40B4-BE49-F238E27FC236}">
                <a16:creationId xmlns:a16="http://schemas.microsoft.com/office/drawing/2014/main" id="{4B3365BB-0F70-ACF3-EA3C-B84C75BA34F0}"/>
              </a:ext>
            </a:extLst>
          </p:cNvPr>
          <p:cNvSpPr/>
          <p:nvPr/>
        </p:nvSpPr>
        <p:spPr>
          <a:xfrm>
            <a:off x="6963381" y="2180778"/>
            <a:ext cx="168095" cy="15753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65" name="CustomShape 4">
            <a:extLst>
              <a:ext uri="{FF2B5EF4-FFF2-40B4-BE49-F238E27FC236}">
                <a16:creationId xmlns:a16="http://schemas.microsoft.com/office/drawing/2014/main" id="{233D9D28-1F83-DAED-B984-C2EB3BDDCB77}"/>
              </a:ext>
            </a:extLst>
          </p:cNvPr>
          <p:cNvSpPr/>
          <p:nvPr/>
        </p:nvSpPr>
        <p:spPr>
          <a:xfrm>
            <a:off x="7469050" y="1500163"/>
            <a:ext cx="2044775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s-ES" altLang="es-ES" sz="1200" b="1" dirty="0">
                <a:solidFill>
                  <a:srgbClr val="000000"/>
                </a:solidFill>
                <a:latin typeface="Calibri Light" panose="020F0302020204030204" pitchFamily="34" charset="0"/>
              </a:rPr>
              <a:t>3. </a:t>
            </a:r>
            <a:r>
              <a:rPr lang="es-ES" altLang="es-ES" sz="1200" b="1" dirty="0" err="1">
                <a:solidFill>
                  <a:srgbClr val="000000"/>
                </a:solidFill>
                <a:latin typeface="Calibri Light" panose="020F0302020204030204" pitchFamily="34" charset="0"/>
              </a:rPr>
              <a:t>Naturalized</a:t>
            </a:r>
            <a:r>
              <a:rPr lang="es-ES" altLang="es-ES" sz="1200" b="1" dirty="0">
                <a:solidFill>
                  <a:srgbClr val="000000"/>
                </a:solidFill>
                <a:latin typeface="Calibri Light" panose="020F0302020204030204" pitchFamily="34" charset="0"/>
              </a:rPr>
              <a:t> </a:t>
            </a:r>
            <a:r>
              <a:rPr lang="es-ES" altLang="es-ES" sz="1200" b="1" dirty="0" err="1">
                <a:solidFill>
                  <a:srgbClr val="000000"/>
                </a:solidFill>
                <a:latin typeface="Calibri Light" panose="020F0302020204030204" pitchFamily="34" charset="0"/>
              </a:rPr>
              <a:t>schoolyards</a:t>
            </a:r>
            <a:r>
              <a:rPr lang="es-ES" altLang="es-ES" sz="1200" b="1" dirty="0">
                <a:solidFill>
                  <a:srgbClr val="000000"/>
                </a:solidFill>
                <a:latin typeface="Calibri Light" panose="020F0302020204030204" pitchFamily="34" charset="0"/>
              </a:rPr>
              <a:t>. </a:t>
            </a:r>
          </a:p>
          <a:p>
            <a:r>
              <a:rPr lang="es-ES" altLang="es-ES" sz="1200" dirty="0" err="1">
                <a:solidFill>
                  <a:srgbClr val="000000"/>
                </a:solidFill>
                <a:latin typeface="Calibri Light" panose="020F0302020204030204" pitchFamily="34" charset="0"/>
              </a:rPr>
              <a:t>Soil</a:t>
            </a:r>
            <a:r>
              <a:rPr lang="es-ES" altLang="es-ES" sz="1200" dirty="0">
                <a:solidFill>
                  <a:srgbClr val="000000"/>
                </a:solidFill>
                <a:latin typeface="Calibri Light" panose="020F0302020204030204" pitchFamily="34" charset="0"/>
              </a:rPr>
              <a:t> </a:t>
            </a:r>
            <a:r>
              <a:rPr lang="es-ES" altLang="es-ES" sz="1200" dirty="0" err="1">
                <a:solidFill>
                  <a:srgbClr val="000000"/>
                </a:solidFill>
                <a:latin typeface="Calibri Light" panose="020F0302020204030204" pitchFamily="34" charset="0"/>
              </a:rPr>
              <a:t>depaving</a:t>
            </a:r>
            <a:r>
              <a:rPr lang="es-ES" altLang="es-ES" sz="1200" dirty="0">
                <a:solidFill>
                  <a:srgbClr val="000000"/>
                </a:solidFill>
                <a:latin typeface="Calibri Light" panose="020F0302020204030204" pitchFamily="34" charset="0"/>
              </a:rPr>
              <a:t> </a:t>
            </a:r>
            <a:r>
              <a:rPr lang="es-ES" altLang="es-ES" sz="1200" dirty="0" err="1">
                <a:solidFill>
                  <a:srgbClr val="000000"/>
                </a:solidFill>
                <a:latin typeface="Calibri Light" panose="020F0302020204030204" pitchFamily="34" charset="0"/>
              </a:rPr>
              <a:t>monitoring</a:t>
            </a:r>
            <a:r>
              <a:rPr lang="es-ES" altLang="es-ES" sz="1200" dirty="0">
                <a:solidFill>
                  <a:srgbClr val="000000"/>
                </a:solidFill>
                <a:latin typeface="Calibri Light" panose="020F0302020204030204" pitchFamily="34" charset="0"/>
              </a:rPr>
              <a:t> in naturalizad </a:t>
            </a:r>
            <a:r>
              <a:rPr lang="es-ES" altLang="es-ES" sz="1200" dirty="0" err="1">
                <a:solidFill>
                  <a:srgbClr val="000000"/>
                </a:solidFill>
                <a:latin typeface="Calibri Light" panose="020F0302020204030204" pitchFamily="34" charset="0"/>
              </a:rPr>
              <a:t>scholyards</a:t>
            </a:r>
            <a:r>
              <a:rPr lang="es-ES" altLang="es-ES" sz="1200" dirty="0">
                <a:solidFill>
                  <a:srgbClr val="000000"/>
                </a:solidFill>
                <a:latin typeface="Calibri Light" panose="020F0302020204030204" pitchFamily="34" charset="0"/>
              </a:rPr>
              <a:t>. 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775BFA5D-F766-3956-FF85-9AB12EF5FB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888" y="121275"/>
            <a:ext cx="4587063" cy="24929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s-ES" sz="1200" b="1" u="sng" dirty="0">
                <a:latin typeface="Calibri" panose="020F0502020204030204" pitchFamily="34" charset="0"/>
                <a:cs typeface="Calibri" panose="020F0502020204030204" pitchFamily="34" charset="0"/>
              </a:rPr>
              <a:t>SOIL HEATH MONITORING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s-ES" sz="1200" b="1" u="sng" dirty="0">
                <a:latin typeface="Calibri" panose="020F0502020204030204" pitchFamily="34" charset="0"/>
                <a:cs typeface="Calibri" panose="020F0502020204030204" pitchFamily="34" charset="0"/>
              </a:rPr>
              <a:t>Basic soil health parameters</a:t>
            </a:r>
            <a:endParaRPr lang="en-GB" altLang="es-ES" sz="1200" dirty="0"/>
          </a:p>
          <a:p>
            <a:pPr marL="0" indent="0">
              <a:lnSpc>
                <a:spcPct val="100000"/>
              </a:lnSpc>
              <a:spcBef>
                <a:spcPct val="0"/>
              </a:spcBef>
              <a:buFontTx/>
              <a:buChar char="•"/>
            </a:pPr>
            <a:r>
              <a:rPr lang="en-GB" altLang="es-ES" sz="1200" b="1" dirty="0">
                <a:latin typeface="Calibri" panose="020F0502020204030204" pitchFamily="34" charset="0"/>
                <a:cs typeface="Calibri" panose="020F0502020204030204" pitchFamily="34" charset="0"/>
              </a:rPr>
              <a:t>Basal respiration</a:t>
            </a:r>
            <a:r>
              <a:rPr lang="en-GB" altLang="es-ES" sz="1200" dirty="0">
                <a:latin typeface="Calibri" panose="020F0502020204030204" pitchFamily="34" charset="0"/>
                <a:cs typeface="Calibri" panose="020F0502020204030204" pitchFamily="34" charset="0"/>
              </a:rPr>
              <a:t> (microbial activity) and</a:t>
            </a:r>
            <a:r>
              <a:rPr lang="en-GB" altLang="es-ES" sz="1200" b="1" dirty="0">
                <a:latin typeface="Calibri" panose="020F0502020204030204" pitchFamily="34" charset="0"/>
                <a:cs typeface="Calibri" panose="020F0502020204030204" pitchFamily="34" charset="0"/>
              </a:rPr>
              <a:t> Induced respiration</a:t>
            </a:r>
            <a:r>
              <a:rPr lang="en-GB" altLang="es-ES" sz="1200" dirty="0">
                <a:latin typeface="Calibri" panose="020F0502020204030204" pitchFamily="34" charset="0"/>
                <a:cs typeface="Calibri" panose="020F0502020204030204" pitchFamily="34" charset="0"/>
              </a:rPr>
              <a:t> (potential microbial biomass)</a:t>
            </a:r>
            <a:endParaRPr lang="en-GB" altLang="es-ES" sz="1200" dirty="0"/>
          </a:p>
          <a:p>
            <a:pPr marL="0" indent="0">
              <a:lnSpc>
                <a:spcPct val="100000"/>
              </a:lnSpc>
              <a:spcBef>
                <a:spcPct val="0"/>
              </a:spcBef>
              <a:buFontTx/>
              <a:buChar char="•"/>
            </a:pPr>
            <a:r>
              <a:rPr lang="en-GB" altLang="es-ES" sz="1200" b="1" dirty="0">
                <a:latin typeface="Calibri" panose="020F0502020204030204" pitchFamily="34" charset="0"/>
                <a:cs typeface="Calibri" panose="020F0502020204030204" pitchFamily="34" charset="0"/>
              </a:rPr>
              <a:t>Functional microbial diversity</a:t>
            </a:r>
            <a:r>
              <a:rPr lang="en-GB" altLang="es-ES" sz="1200" dirty="0">
                <a:latin typeface="Calibri" panose="020F0502020204030204" pitchFamily="34" charset="0"/>
                <a:cs typeface="Calibri" panose="020F0502020204030204" pitchFamily="34" charset="0"/>
              </a:rPr>
              <a:t> through </a:t>
            </a:r>
            <a:r>
              <a:rPr lang="en-GB" altLang="es-ES" sz="1200" b="1" i="1" dirty="0">
                <a:latin typeface="Calibri" panose="020F0502020204030204" pitchFamily="34" charset="0"/>
                <a:cs typeface="Calibri" panose="020F0502020204030204" pitchFamily="34" charset="0"/>
              </a:rPr>
              <a:t>Community-level physiological profiles </a:t>
            </a:r>
            <a:r>
              <a:rPr lang="en-GB" altLang="es-ES" sz="12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Biolog</a:t>
            </a:r>
            <a:r>
              <a:rPr lang="en-GB" altLang="es-ES" sz="12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s-ES" sz="12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Ecoplates</a:t>
            </a:r>
            <a:r>
              <a:rPr lang="en-GB" altLang="es-ES" sz="1200" dirty="0">
                <a:latin typeface="Calibri" panose="020F0502020204030204" pitchFamily="34" charset="0"/>
                <a:cs typeface="Calibri" panose="020F0502020204030204" pitchFamily="34" charset="0"/>
              </a:rPr>
              <a:t> (metabolic diversity of microbial communities) and </a:t>
            </a:r>
            <a:r>
              <a:rPr lang="en-GB" altLang="es-ES" sz="12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Enzimatic</a:t>
            </a:r>
            <a:r>
              <a:rPr lang="en-GB" altLang="es-ES" sz="1200" b="1" i="1" dirty="0">
                <a:latin typeface="Calibri" panose="020F0502020204030204" pitchFamily="34" charset="0"/>
                <a:cs typeface="Calibri" panose="020F0502020204030204" pitchFamily="34" charset="0"/>
              </a:rPr>
              <a:t> activities</a:t>
            </a:r>
            <a:r>
              <a:rPr lang="en-GB" altLang="es-ES" sz="1200" dirty="0">
                <a:latin typeface="Calibri" panose="020F0502020204030204" pitchFamily="34" charset="0"/>
                <a:cs typeface="Calibri" panose="020F0502020204030204" pitchFamily="34" charset="0"/>
              </a:rPr>
              <a:t> (e.g. dehydrogenase, β-glucosidase, urease, arylsulfatase and acid and alkaline phosphatase activities).</a:t>
            </a:r>
            <a:endParaRPr lang="en-GB" altLang="es-ES" sz="1200" dirty="0"/>
          </a:p>
          <a:p>
            <a:pPr marL="0" indent="0">
              <a:lnSpc>
                <a:spcPct val="100000"/>
              </a:lnSpc>
              <a:spcBef>
                <a:spcPct val="0"/>
              </a:spcBef>
              <a:buFontTx/>
              <a:buChar char="•"/>
            </a:pPr>
            <a:r>
              <a:rPr lang="en-GB" altLang="es-ES" sz="1200" b="1" dirty="0">
                <a:latin typeface="Calibri" panose="020F0502020204030204" pitchFamily="34" charset="0"/>
                <a:cs typeface="Calibri" panose="020F0502020204030204" pitchFamily="34" charset="0"/>
              </a:rPr>
              <a:t> Soil phytotoxicity tests</a:t>
            </a:r>
            <a:endParaRPr lang="en-GB" altLang="es-ES" sz="1200" dirty="0"/>
          </a:p>
          <a:p>
            <a:pPr mar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s-ES" sz="1200" b="1" u="sng" dirty="0">
                <a:latin typeface="Calibri" panose="020F0502020204030204" pitchFamily="34" charset="0"/>
                <a:cs typeface="Calibri" panose="020F0502020204030204" pitchFamily="34" charset="0"/>
              </a:rPr>
              <a:t>Advanced soil health parameters</a:t>
            </a:r>
            <a:endParaRPr lang="en-GB" altLang="es-ES" sz="1200" dirty="0"/>
          </a:p>
          <a:p>
            <a:pPr marL="0" indent="0">
              <a:lnSpc>
                <a:spcPct val="100000"/>
              </a:lnSpc>
              <a:spcBef>
                <a:spcPct val="0"/>
              </a:spcBef>
              <a:buFontTx/>
              <a:buChar char="•"/>
            </a:pPr>
            <a:r>
              <a:rPr lang="en-GB" altLang="es-ES" sz="1200" b="1" dirty="0">
                <a:latin typeface="Calibri" panose="020F0502020204030204" pitchFamily="34" charset="0"/>
                <a:cs typeface="Calibri" panose="020F0502020204030204" pitchFamily="34" charset="0"/>
              </a:rPr>
              <a:t>Structural diversity of soil microbial communities </a:t>
            </a:r>
            <a:r>
              <a:rPr lang="en-GB" altLang="es-ES" sz="1200" dirty="0">
                <a:latin typeface="Calibri" panose="020F0502020204030204" pitchFamily="34" charset="0"/>
                <a:cs typeface="Calibri" panose="020F0502020204030204" pitchFamily="34" charset="0"/>
              </a:rPr>
              <a:t>through DNA metabarcoding – Next Generation Sequencing</a:t>
            </a:r>
            <a:endParaRPr lang="en-GB" altLang="es-ES" sz="1200" dirty="0"/>
          </a:p>
        </p:txBody>
      </p:sp>
    </p:spTree>
    <p:extLst>
      <p:ext uri="{BB962C8B-B14F-4D97-AF65-F5344CB8AC3E}">
        <p14:creationId xmlns:p14="http://schemas.microsoft.com/office/powerpoint/2010/main" val="3054805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17" name="Grupo 6">
            <a:extLst>
              <a:ext uri="{FF2B5EF4-FFF2-40B4-BE49-F238E27FC236}">
                <a16:creationId xmlns:a16="http://schemas.microsoft.com/office/drawing/2014/main" id="{BC1D0E2E-B990-C1B1-55E6-8D9AC9DCB1A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238038" cy="7010400"/>
            <a:chOff x="0" y="0"/>
            <a:chExt cx="12238827" cy="7010400"/>
          </a:xfrm>
        </p:grpSpPr>
        <p:grpSp>
          <p:nvGrpSpPr>
            <p:cNvPr id="34818" name="Grupo 3">
              <a:extLst>
                <a:ext uri="{FF2B5EF4-FFF2-40B4-BE49-F238E27FC236}">
                  <a16:creationId xmlns:a16="http://schemas.microsoft.com/office/drawing/2014/main" id="{B834DCD9-CAF3-EF5D-F63D-1A05030244B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12238827" cy="7010400"/>
              <a:chOff x="-1" y="0"/>
              <a:chExt cx="12238827" cy="7010400"/>
            </a:xfrm>
          </p:grpSpPr>
          <p:pic>
            <p:nvPicPr>
              <p:cNvPr id="34821" name="Imagen 2">
                <a:extLst>
                  <a:ext uri="{FF2B5EF4-FFF2-40B4-BE49-F238E27FC236}">
                    <a16:creationId xmlns:a16="http://schemas.microsoft.com/office/drawing/2014/main" id="{FF3FF36C-0243-7A3F-FC99-C7C7EE83C5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" y="0"/>
                <a:ext cx="12238827" cy="7010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4822" name="CuadroTexto 1">
                <a:extLst>
                  <a:ext uri="{FF2B5EF4-FFF2-40B4-BE49-F238E27FC236}">
                    <a16:creationId xmlns:a16="http://schemas.microsoft.com/office/drawing/2014/main" id="{A1EE1FF4-F372-9137-92C3-755B569529F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45871" y="1869135"/>
                <a:ext cx="5196222" cy="6413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/>
                <a:r>
                  <a:rPr lang="es-ES" altLang="es-ES" dirty="0" err="1">
                    <a:solidFill>
                      <a:schemeClr val="bg1"/>
                    </a:solidFill>
                  </a:rPr>
                  <a:t>Thank</a:t>
                </a:r>
                <a:r>
                  <a:rPr lang="es-ES" altLang="es-ES" dirty="0">
                    <a:solidFill>
                      <a:schemeClr val="bg1"/>
                    </a:solidFill>
                  </a:rPr>
                  <a:t> </a:t>
                </a:r>
                <a:r>
                  <a:rPr lang="es-ES" altLang="es-ES" dirty="0" err="1">
                    <a:solidFill>
                      <a:schemeClr val="bg1"/>
                    </a:solidFill>
                  </a:rPr>
                  <a:t>you</a:t>
                </a:r>
                <a:r>
                  <a:rPr lang="es-ES" altLang="es-ES" dirty="0">
                    <a:solidFill>
                      <a:schemeClr val="bg1"/>
                    </a:solidFill>
                  </a:rPr>
                  <a:t>!</a:t>
                </a:r>
              </a:p>
              <a:p>
                <a:pPr algn="ctr"/>
                <a:endParaRPr lang="es-ES" altLang="es-ES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34819" name="Picture 5">
              <a:extLst>
                <a:ext uri="{FF2B5EF4-FFF2-40B4-BE49-F238E27FC236}">
                  <a16:creationId xmlns:a16="http://schemas.microsoft.com/office/drawing/2014/main" id="{7DAD7670-F8E7-340B-E4C7-143E571703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3131" y="5327952"/>
              <a:ext cx="1341050" cy="689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820" name="CuadroTexto 5">
              <a:extLst>
                <a:ext uri="{FF2B5EF4-FFF2-40B4-BE49-F238E27FC236}">
                  <a16:creationId xmlns:a16="http://schemas.microsoft.com/office/drawing/2014/main" id="{B5C5DCA6-8944-AF19-8398-3248D8DEB6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21686" y="3276600"/>
              <a:ext cx="5195454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s-ES" altLang="es-ES" dirty="0">
                  <a:solidFill>
                    <a:schemeClr val="bg1"/>
                  </a:solidFill>
                </a:rPr>
                <a:t>Email: jvilela@vitoria-gasteiz.org</a:t>
              </a:r>
            </a:p>
            <a:p>
              <a:pPr algn="ctr"/>
              <a:r>
                <a:rPr lang="es-ES" altLang="es-ES" dirty="0">
                  <a:solidFill>
                    <a:schemeClr val="bg1"/>
                  </a:solidFill>
                  <a:hlinkClick r:id="rId4"/>
                </a:rPr>
                <a:t>www.vitoria-gasteiz.org/greeninfrastructure</a:t>
              </a:r>
              <a:endParaRPr lang="es-ES" altLang="es-ES" dirty="0">
                <a:solidFill>
                  <a:schemeClr val="bg1"/>
                </a:solidFill>
              </a:endParaRPr>
            </a:p>
            <a:p>
              <a:pPr algn="ctr"/>
              <a:endParaRPr lang="es-ES" altLang="es-ES" dirty="0">
                <a:solidFill>
                  <a:schemeClr val="bg1"/>
                </a:solidFill>
              </a:endParaRPr>
            </a:p>
          </p:txBody>
        </p:sp>
      </p:grpSp>
      <p:sp>
        <p:nvSpPr>
          <p:cNvPr id="34825" name="AutoShape 9">
            <a:extLst>
              <a:ext uri="{FF2B5EF4-FFF2-40B4-BE49-F238E27FC236}">
                <a16:creationId xmlns:a16="http://schemas.microsoft.com/office/drawing/2014/main" id="{63BF4730-94DB-68A3-007B-C17ECE9B3B5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34827" name="AutoShape 11">
            <a:extLst>
              <a:ext uri="{FF2B5EF4-FFF2-40B4-BE49-F238E27FC236}">
                <a16:creationId xmlns:a16="http://schemas.microsoft.com/office/drawing/2014/main" id="{B189A6C9-BA4A-5587-0C2D-191600F2A7F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upo 3">
            <a:extLst>
              <a:ext uri="{FF2B5EF4-FFF2-40B4-BE49-F238E27FC236}">
                <a16:creationId xmlns:a16="http://schemas.microsoft.com/office/drawing/2014/main" id="{01CFF445-6293-4D93-3B02-19C39552C73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27026" cy="6858000"/>
            <a:chOff x="0" y="0"/>
            <a:chExt cx="12127026" cy="6858000"/>
          </a:xfrm>
        </p:grpSpPr>
        <p:pic>
          <p:nvPicPr>
            <p:cNvPr id="14339" name="Imagen 2">
              <a:extLst>
                <a:ext uri="{FF2B5EF4-FFF2-40B4-BE49-F238E27FC236}">
                  <a16:creationId xmlns:a16="http://schemas.microsoft.com/office/drawing/2014/main" id="{3F80235B-34FC-4B17-F1D1-36BB105028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973601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40" name="Rectangle 1">
              <a:extLst>
                <a:ext uri="{FF2B5EF4-FFF2-40B4-BE49-F238E27FC236}">
                  <a16:creationId xmlns:a16="http://schemas.microsoft.com/office/drawing/2014/main" id="{F6A71C0F-4873-6B5B-3FC9-05458FFE9D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20414" y="76452"/>
              <a:ext cx="2106612" cy="1871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bIns="0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r" eaLnBrk="0" hangingPunct="0"/>
              <a:r>
                <a:rPr lang="es-ES" altLang="es-ES" sz="2400" dirty="0">
                  <a:solidFill>
                    <a:schemeClr val="bg1"/>
                  </a:solidFill>
                  <a:ea typeface="Times New Roman" panose="02020603050405020304" pitchFamily="18" charset="0"/>
                  <a:cs typeface="Courier New" panose="02070309020205020404" pitchFamily="49" charset="0"/>
                </a:rPr>
                <a:t>Vitoria-Gasteiz: a </a:t>
              </a:r>
              <a:r>
                <a:rPr lang="es-ES" altLang="es-ES" sz="2400" dirty="0" err="1">
                  <a:solidFill>
                    <a:schemeClr val="bg1"/>
                  </a:solidFill>
                  <a:ea typeface="Times New Roman" panose="02020603050405020304" pitchFamily="18" charset="0"/>
                  <a:cs typeface="Courier New" panose="02070309020205020404" pitchFamily="49" charset="0"/>
                </a:rPr>
                <a:t>city</a:t>
              </a:r>
              <a:r>
                <a:rPr lang="es-ES" altLang="es-ES" sz="2400" dirty="0">
                  <a:solidFill>
                    <a:schemeClr val="bg1"/>
                  </a:solidFill>
                  <a:ea typeface="Times New Roman" panose="02020603050405020304" pitchFamily="18" charset="0"/>
                  <a:cs typeface="Courier New" panose="02070309020205020404" pitchFamily="49" charset="0"/>
                </a:rPr>
                <a:t> </a:t>
              </a:r>
              <a:r>
                <a:rPr lang="es-ES" altLang="es-ES" sz="2400" dirty="0" err="1">
                  <a:solidFill>
                    <a:schemeClr val="bg1"/>
                  </a:solidFill>
                  <a:ea typeface="Times New Roman" panose="02020603050405020304" pitchFamily="18" charset="0"/>
                  <a:cs typeface="Courier New" panose="02070309020205020404" pitchFamily="49" charset="0"/>
                </a:rPr>
                <a:t>connected</a:t>
              </a:r>
              <a:r>
                <a:rPr lang="es-ES" altLang="es-ES" sz="2400" dirty="0">
                  <a:solidFill>
                    <a:schemeClr val="bg1"/>
                  </a:solidFill>
                  <a:ea typeface="Times New Roman" panose="02020603050405020304" pitchFamily="18" charset="0"/>
                  <a:cs typeface="Courier New" panose="02070309020205020404" pitchFamily="49" charset="0"/>
                </a:rPr>
                <a:t> </a:t>
              </a:r>
              <a:r>
                <a:rPr lang="es-ES" altLang="es-ES" sz="2400" dirty="0" err="1">
                  <a:solidFill>
                    <a:schemeClr val="bg1"/>
                  </a:solidFill>
                  <a:ea typeface="Times New Roman" panose="02020603050405020304" pitchFamily="18" charset="0"/>
                  <a:cs typeface="Courier New" panose="02070309020205020404" pitchFamily="49" charset="0"/>
                </a:rPr>
                <a:t>to</a:t>
              </a:r>
              <a:r>
                <a:rPr lang="es-ES" altLang="es-ES" sz="2400" dirty="0">
                  <a:solidFill>
                    <a:schemeClr val="bg1"/>
                  </a:solidFill>
                  <a:ea typeface="Times New Roman" panose="02020603050405020304" pitchFamily="18" charset="0"/>
                  <a:cs typeface="Courier New" panose="02070309020205020404" pitchFamily="49" charset="0"/>
                </a:rPr>
                <a:t>  </a:t>
              </a:r>
              <a:r>
                <a:rPr lang="es-ES" altLang="es-ES" sz="2400" dirty="0" err="1">
                  <a:solidFill>
                    <a:schemeClr val="bg1"/>
                  </a:solidFill>
                  <a:ea typeface="Times New Roman" panose="02020603050405020304" pitchFamily="18" charset="0"/>
                  <a:cs typeface="Courier New" panose="02070309020205020404" pitchFamily="49" charset="0"/>
                </a:rPr>
                <a:t>nature</a:t>
              </a:r>
              <a:r>
                <a:rPr lang="es-ES" altLang="es-ES" sz="2400" dirty="0">
                  <a:solidFill>
                    <a:schemeClr val="bg1"/>
                  </a:solidFill>
                  <a:ea typeface="Times New Roman" panose="02020603050405020304" pitchFamily="18" charset="0"/>
                  <a:cs typeface="Courier New" panose="02070309020205020404" pitchFamily="49" charset="0"/>
                </a:rPr>
                <a:t> and </a:t>
              </a:r>
              <a:r>
                <a:rPr lang="es-ES" altLang="es-ES" sz="2400" dirty="0" err="1">
                  <a:solidFill>
                    <a:schemeClr val="bg1"/>
                  </a:solidFill>
                  <a:ea typeface="Times New Roman" panose="02020603050405020304" pitchFamily="18" charset="0"/>
                  <a:cs typeface="Courier New" panose="02070309020205020404" pitchFamily="49" charset="0"/>
                </a:rPr>
                <a:t>landscape</a:t>
              </a:r>
              <a:r>
                <a:rPr lang="es-ES" altLang="es-ES" sz="1600" dirty="0">
                  <a:ea typeface="Times New Roman" panose="02020603050405020304" pitchFamily="18" charset="0"/>
                  <a:cs typeface="Courier New" panose="02070309020205020404" pitchFamily="49" charset="0"/>
                </a:rPr>
                <a:t> </a:t>
              </a:r>
            </a:p>
          </p:txBody>
        </p:sp>
      </p:grpSp>
      <p:pic>
        <p:nvPicPr>
          <p:cNvPr id="49158" name="Picture 6">
            <a:extLst>
              <a:ext uri="{FF2B5EF4-FFF2-40B4-BE49-F238E27FC236}">
                <a16:creationId xmlns:a16="http://schemas.microsoft.com/office/drawing/2014/main" id="{17251B4D-70F8-D4D5-89D4-03DC1E0DA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39536" y="2097531"/>
            <a:ext cx="2138919" cy="170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9159" name="Picture 7">
            <a:extLst>
              <a:ext uri="{FF2B5EF4-FFF2-40B4-BE49-F238E27FC236}">
                <a16:creationId xmlns:a16="http://schemas.microsoft.com/office/drawing/2014/main" id="{37E4FDB4-72F4-8C47-2F7F-0287CCA20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20414" y="5373269"/>
            <a:ext cx="2147500" cy="141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9157" name="Text Box 5">
            <a:extLst>
              <a:ext uri="{FF2B5EF4-FFF2-40B4-BE49-F238E27FC236}">
                <a16:creationId xmlns:a16="http://schemas.microsoft.com/office/drawing/2014/main" id="{990F41DD-4AB5-18BE-AF34-205F9979C8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45614" y="3854579"/>
            <a:ext cx="4695825" cy="1353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173038" indent="-173038" defTabSz="4572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572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572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572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572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indent="0">
              <a:lnSpc>
                <a:spcPct val="150000"/>
              </a:lnSpc>
              <a:buClr>
                <a:schemeClr val="tx1"/>
              </a:buClr>
              <a:buSzPct val="100000"/>
            </a:pPr>
            <a:r>
              <a:rPr lang="en-GB" altLang="es-ES" sz="1400" b="1" dirty="0">
                <a:solidFill>
                  <a:schemeClr val="bg1"/>
                </a:solidFill>
              </a:rPr>
              <a:t>Basque Country capital </a:t>
            </a:r>
          </a:p>
          <a:p>
            <a:pPr marL="0" indent="0">
              <a:lnSpc>
                <a:spcPct val="150000"/>
              </a:lnSpc>
              <a:buClr>
                <a:schemeClr val="tx1"/>
              </a:buClr>
              <a:buSzPct val="100000"/>
            </a:pPr>
            <a:r>
              <a:rPr lang="en-GB" altLang="es-ES" sz="1400" b="1" dirty="0">
                <a:solidFill>
                  <a:schemeClr val="bg1"/>
                </a:solidFill>
              </a:rPr>
              <a:t>24</a:t>
            </a:r>
            <a:r>
              <a:rPr lang="es-ES" altLang="es-ES" sz="1400" b="1" dirty="0">
                <a:solidFill>
                  <a:schemeClr val="bg1"/>
                </a:solidFill>
              </a:rPr>
              <a:t>6,</a:t>
            </a:r>
            <a:r>
              <a:rPr lang="en-GB" altLang="es-ES" sz="1400" b="1" dirty="0">
                <a:solidFill>
                  <a:schemeClr val="bg1"/>
                </a:solidFill>
              </a:rPr>
              <a:t>042 inhabitants </a:t>
            </a:r>
          </a:p>
          <a:p>
            <a:pPr marL="0" indent="0">
              <a:lnSpc>
                <a:spcPct val="150000"/>
              </a:lnSpc>
              <a:buClr>
                <a:schemeClr val="tx1"/>
              </a:buClr>
              <a:buSzPct val="100000"/>
            </a:pPr>
            <a:r>
              <a:rPr lang="en-GB" altLang="es-ES" sz="1400" b="1" dirty="0">
                <a:solidFill>
                  <a:schemeClr val="bg1"/>
                </a:solidFill>
              </a:rPr>
              <a:t>276</a:t>
            </a:r>
            <a:r>
              <a:rPr lang="es-ES" altLang="es-ES" sz="1400" b="1" dirty="0">
                <a:solidFill>
                  <a:schemeClr val="bg1"/>
                </a:solidFill>
              </a:rPr>
              <a:t>.</a:t>
            </a:r>
            <a:r>
              <a:rPr lang="en-GB" altLang="es-ES" sz="1400" b="1" dirty="0">
                <a:solidFill>
                  <a:schemeClr val="bg1"/>
                </a:solidFill>
              </a:rPr>
              <a:t>81 km</a:t>
            </a:r>
            <a:r>
              <a:rPr lang="en-GB" altLang="es-ES" sz="1400" b="1" baseline="30000" dirty="0">
                <a:solidFill>
                  <a:schemeClr val="bg1"/>
                </a:solidFill>
              </a:rPr>
              <a:t>2</a:t>
            </a:r>
            <a:r>
              <a:rPr lang="en-GB" altLang="es-ES" sz="1400" b="1" dirty="0">
                <a:solidFill>
                  <a:schemeClr val="bg1"/>
                </a:solidFill>
              </a:rPr>
              <a:t>.</a:t>
            </a:r>
          </a:p>
          <a:p>
            <a:pPr marL="0" indent="0">
              <a:lnSpc>
                <a:spcPct val="150000"/>
              </a:lnSpc>
              <a:buClr>
                <a:schemeClr val="tx1"/>
              </a:buClr>
              <a:buSzPct val="100000"/>
            </a:pPr>
            <a:r>
              <a:rPr lang="en-GB" altLang="es-ES" sz="1400" b="1" dirty="0">
                <a:solidFill>
                  <a:schemeClr val="bg1"/>
                </a:solidFill>
              </a:rPr>
              <a:t>European Green Capital 2012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1" name="Grupo 9">
            <a:extLst>
              <a:ext uri="{FF2B5EF4-FFF2-40B4-BE49-F238E27FC236}">
                <a16:creationId xmlns:a16="http://schemas.microsoft.com/office/drawing/2014/main" id="{EBD5FC93-63FA-ADED-4029-73D42816EE77}"/>
              </a:ext>
            </a:extLst>
          </p:cNvPr>
          <p:cNvGrpSpPr>
            <a:grpSpLocks/>
          </p:cNvGrpSpPr>
          <p:nvPr/>
        </p:nvGrpSpPr>
        <p:grpSpPr bwMode="auto">
          <a:xfrm>
            <a:off x="-8504" y="-14598"/>
            <a:ext cx="12467060" cy="6872598"/>
            <a:chOff x="-60647" y="-49433"/>
            <a:chExt cx="12467403" cy="6873097"/>
          </a:xfrm>
        </p:grpSpPr>
        <p:pic>
          <p:nvPicPr>
            <p:cNvPr id="15362" name="Picture 5">
              <a:extLst>
                <a:ext uri="{FF2B5EF4-FFF2-40B4-BE49-F238E27FC236}">
                  <a16:creationId xmlns:a16="http://schemas.microsoft.com/office/drawing/2014/main" id="{6D85645B-5771-C218-C9AB-2AFBFBDA66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0647" y="-49433"/>
              <a:ext cx="4079768" cy="27215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3" name="Picture 4">
              <a:extLst>
                <a:ext uri="{FF2B5EF4-FFF2-40B4-BE49-F238E27FC236}">
                  <a16:creationId xmlns:a16="http://schemas.microsoft.com/office/drawing/2014/main" id="{4FE36C91-2EED-2835-BB40-A597190458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lum bright="-12000" contrast="6000"/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1479" y="-40121"/>
              <a:ext cx="4407406" cy="2702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4" name="Picture 2">
              <a:extLst>
                <a:ext uri="{FF2B5EF4-FFF2-40B4-BE49-F238E27FC236}">
                  <a16:creationId xmlns:a16="http://schemas.microsoft.com/office/drawing/2014/main" id="{2439EA89-D14B-6EB8-93C9-EB5CF4BEA9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6231" y="-45242"/>
              <a:ext cx="3584070" cy="27297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66" name="Text Box 8">
              <a:extLst>
                <a:ext uri="{FF2B5EF4-FFF2-40B4-BE49-F238E27FC236}">
                  <a16:creationId xmlns:a16="http://schemas.microsoft.com/office/drawing/2014/main" id="{5A28D797-47C1-3D00-2E53-3DB3FCB1F6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895" y="2774597"/>
              <a:ext cx="12192335" cy="523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s-ES_tradnl" altLang="es-ES" sz="2400" dirty="0">
                  <a:solidFill>
                    <a:schemeClr val="bg1"/>
                  </a:solidFill>
                </a:rPr>
                <a:t>1990s: </a:t>
              </a:r>
              <a:r>
                <a:rPr lang="es-ES_tradnl" altLang="es-ES" sz="2400" dirty="0" err="1">
                  <a:solidFill>
                    <a:schemeClr val="bg1"/>
                  </a:solidFill>
                </a:rPr>
                <a:t>facing</a:t>
              </a:r>
              <a:r>
                <a:rPr lang="es-ES_tradnl" altLang="es-ES" sz="2400" dirty="0">
                  <a:solidFill>
                    <a:schemeClr val="bg1"/>
                  </a:solidFill>
                </a:rPr>
                <a:t> </a:t>
              </a:r>
              <a:r>
                <a:rPr lang="es-ES_tradnl" altLang="es-ES" sz="2400" dirty="0" err="1">
                  <a:solidFill>
                    <a:schemeClr val="bg1"/>
                  </a:solidFill>
                </a:rPr>
                <a:t>environmental</a:t>
              </a:r>
              <a:r>
                <a:rPr lang="es-ES_tradnl" altLang="es-ES" sz="2400" dirty="0">
                  <a:solidFill>
                    <a:schemeClr val="bg1"/>
                  </a:solidFill>
                </a:rPr>
                <a:t> </a:t>
              </a:r>
              <a:r>
                <a:rPr lang="es-ES_tradnl" altLang="es-ES" sz="2400" dirty="0" err="1">
                  <a:solidFill>
                    <a:schemeClr val="bg1"/>
                  </a:solidFill>
                </a:rPr>
                <a:t>problems</a:t>
              </a:r>
              <a:r>
                <a:rPr lang="es-ES_tradnl" altLang="es-ES" sz="2800" dirty="0">
                  <a:solidFill>
                    <a:schemeClr val="bg1"/>
                  </a:solidFill>
                </a:rPr>
                <a:t>  </a:t>
              </a:r>
              <a:endParaRPr lang="es-ES" altLang="es-ES" sz="2800" dirty="0">
                <a:solidFill>
                  <a:schemeClr val="bg1"/>
                </a:solidFill>
              </a:endParaRPr>
            </a:p>
          </p:txBody>
        </p:sp>
        <p:pic>
          <p:nvPicPr>
            <p:cNvPr id="15367" name="Picture 9">
              <a:extLst>
                <a:ext uri="{FF2B5EF4-FFF2-40B4-BE49-F238E27FC236}">
                  <a16:creationId xmlns:a16="http://schemas.microsoft.com/office/drawing/2014/main" id="{1CB3B7BD-D2F7-03F9-E0D9-31505EECE0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59" t="14967" r="11937" b="11319"/>
            <a:stretch>
              <a:fillRect/>
            </a:stretch>
          </p:blipFill>
          <p:spPr bwMode="auto">
            <a:xfrm>
              <a:off x="4717528" y="3373636"/>
              <a:ext cx="4218165" cy="30149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68" name="Text Box 11">
              <a:extLst>
                <a:ext uri="{FF2B5EF4-FFF2-40B4-BE49-F238E27FC236}">
                  <a16:creationId xmlns:a16="http://schemas.microsoft.com/office/drawing/2014/main" id="{E3CCE5F8-48F6-5F66-C5F2-DCB3192D37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" y="6366431"/>
              <a:ext cx="12192336" cy="457233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r"/>
              <a:r>
                <a:rPr lang="es-ES_tradnl" altLang="es-ES" sz="2000" b="1" dirty="0">
                  <a:solidFill>
                    <a:schemeClr val="bg1"/>
                  </a:solidFill>
                  <a:latin typeface="Corbel" panose="020B0503020204020204" pitchFamily="34" charset="0"/>
                </a:rPr>
                <a:t>….</a:t>
              </a:r>
              <a:r>
                <a:rPr lang="es-ES_tradnl" altLang="es-ES" sz="2000" b="1" dirty="0" err="1">
                  <a:solidFill>
                    <a:schemeClr val="bg1"/>
                  </a:solidFill>
                  <a:latin typeface="Corbel" panose="020B0503020204020204" pitchFamily="34" charset="0"/>
                </a:rPr>
                <a:t>shifting</a:t>
              </a:r>
              <a:r>
                <a:rPr lang="es-ES_tradnl" altLang="es-ES" sz="2000" b="1" dirty="0">
                  <a:solidFill>
                    <a:schemeClr val="bg1"/>
                  </a:solidFill>
                  <a:latin typeface="Corbel" panose="020B0503020204020204" pitchFamily="34" charset="0"/>
                </a:rPr>
                <a:t> </a:t>
              </a:r>
              <a:r>
                <a:rPr lang="es-ES_tradnl" altLang="es-ES" sz="2000" b="1" dirty="0" err="1">
                  <a:solidFill>
                    <a:schemeClr val="bg1"/>
                  </a:solidFill>
                  <a:latin typeface="Corbel" panose="020B0503020204020204" pitchFamily="34" charset="0"/>
                </a:rPr>
                <a:t>from</a:t>
              </a:r>
              <a:r>
                <a:rPr lang="es-ES_tradnl" altLang="es-ES" sz="2000" b="1" dirty="0">
                  <a:solidFill>
                    <a:schemeClr val="bg1"/>
                  </a:solidFill>
                  <a:latin typeface="Corbel" panose="020B0503020204020204" pitchFamily="34" charset="0"/>
                </a:rPr>
                <a:t> </a:t>
              </a:r>
              <a:r>
                <a:rPr lang="es-ES_tradnl" altLang="es-ES" sz="2000" b="1" dirty="0" err="1">
                  <a:solidFill>
                    <a:schemeClr val="bg1"/>
                  </a:solidFill>
                  <a:latin typeface="Corbel" panose="020B0503020204020204" pitchFamily="34" charset="0"/>
                </a:rPr>
                <a:t>hard</a:t>
              </a:r>
              <a:r>
                <a:rPr lang="es-ES_tradnl" altLang="es-ES" sz="2000" b="1" dirty="0">
                  <a:solidFill>
                    <a:schemeClr val="bg1"/>
                  </a:solidFill>
                  <a:latin typeface="Corbel" panose="020B0503020204020204" pitchFamily="34" charset="0"/>
                </a:rPr>
                <a:t> </a:t>
              </a:r>
              <a:r>
                <a:rPr lang="es-ES_tradnl" altLang="es-ES" sz="2000" b="1" dirty="0" err="1">
                  <a:solidFill>
                    <a:schemeClr val="bg1"/>
                  </a:solidFill>
                  <a:latin typeface="Corbel" panose="020B0503020204020204" pitchFamily="34" charset="0"/>
                </a:rPr>
                <a:t>solutions</a:t>
              </a:r>
              <a:r>
                <a:rPr lang="es-ES_tradnl" altLang="es-ES" sz="2000" b="1" dirty="0">
                  <a:solidFill>
                    <a:schemeClr val="bg1"/>
                  </a:solidFill>
                  <a:latin typeface="Corbel" panose="020B0503020204020204" pitchFamily="34" charset="0"/>
                </a:rPr>
                <a:t> </a:t>
              </a:r>
              <a:r>
                <a:rPr lang="es-ES_tradnl" altLang="es-ES" sz="2000" b="1" dirty="0" err="1">
                  <a:solidFill>
                    <a:schemeClr val="bg1"/>
                  </a:solidFill>
                  <a:latin typeface="Corbel" panose="020B0503020204020204" pitchFamily="34" charset="0"/>
                </a:rPr>
                <a:t>to</a:t>
              </a:r>
              <a:r>
                <a:rPr lang="es-ES_tradnl" altLang="es-ES" sz="2000" b="1" dirty="0">
                  <a:solidFill>
                    <a:schemeClr val="bg1"/>
                  </a:solidFill>
                  <a:latin typeface="Corbel" panose="020B0503020204020204" pitchFamily="34" charset="0"/>
                </a:rPr>
                <a:t>  a new </a:t>
              </a:r>
              <a:r>
                <a:rPr lang="es-ES_tradnl" altLang="es-ES" sz="2000" b="1" dirty="0" err="1">
                  <a:solidFill>
                    <a:schemeClr val="bg1"/>
                  </a:solidFill>
                  <a:latin typeface="Corbel" panose="020B0503020204020204" pitchFamily="34" charset="0"/>
                </a:rPr>
                <a:t>vision</a:t>
              </a:r>
              <a:r>
                <a:rPr lang="es-ES_tradnl" altLang="es-ES" sz="2000" b="1" dirty="0">
                  <a:solidFill>
                    <a:schemeClr val="bg1"/>
                  </a:solidFill>
                  <a:latin typeface="Corbel" panose="020B0503020204020204" pitchFamily="34" charset="0"/>
                </a:rPr>
                <a:t> </a:t>
              </a:r>
              <a:r>
                <a:rPr lang="es-ES_tradnl" altLang="es-ES" sz="2000" b="1" dirty="0" err="1">
                  <a:solidFill>
                    <a:schemeClr val="bg1"/>
                  </a:solidFill>
                  <a:latin typeface="Corbel" panose="020B0503020204020204" pitchFamily="34" charset="0"/>
                </a:rPr>
                <a:t>inspired</a:t>
              </a:r>
              <a:r>
                <a:rPr lang="es-ES_tradnl" altLang="es-ES" sz="2000" b="1" dirty="0">
                  <a:solidFill>
                    <a:schemeClr val="bg1"/>
                  </a:solidFill>
                  <a:latin typeface="Corbel" panose="020B0503020204020204" pitchFamily="34" charset="0"/>
                </a:rPr>
                <a:t> </a:t>
              </a:r>
              <a:r>
                <a:rPr lang="es-ES_tradnl" altLang="es-ES" sz="2000" b="1" dirty="0" err="1">
                  <a:solidFill>
                    <a:schemeClr val="bg1"/>
                  </a:solidFill>
                  <a:latin typeface="Corbel" panose="020B0503020204020204" pitchFamily="34" charset="0"/>
                </a:rPr>
                <a:t>by</a:t>
              </a:r>
              <a:r>
                <a:rPr lang="es-ES_tradnl" altLang="es-ES" sz="2000" b="1" dirty="0">
                  <a:solidFill>
                    <a:schemeClr val="bg1"/>
                  </a:solidFill>
                  <a:latin typeface="Corbel" panose="020B0503020204020204" pitchFamily="34" charset="0"/>
                </a:rPr>
                <a:t> </a:t>
              </a:r>
              <a:r>
                <a:rPr lang="es-ES_tradnl" altLang="es-ES" sz="2000" b="1" dirty="0" err="1">
                  <a:solidFill>
                    <a:schemeClr val="bg1"/>
                  </a:solidFill>
                  <a:latin typeface="Corbel" panose="020B0503020204020204" pitchFamily="34" charset="0"/>
                </a:rPr>
                <a:t>nature</a:t>
              </a:r>
              <a:r>
                <a:rPr lang="es-ES_tradnl" altLang="es-ES" sz="2400" dirty="0">
                  <a:solidFill>
                    <a:schemeClr val="bg1"/>
                  </a:solidFill>
                  <a:latin typeface="Corbel" panose="020B0503020204020204" pitchFamily="34" charset="0"/>
                </a:rPr>
                <a:t> </a:t>
              </a:r>
              <a:endParaRPr lang="es-ES" altLang="es-ES" sz="2400" dirty="0">
                <a:solidFill>
                  <a:schemeClr val="bg1"/>
                </a:solidFill>
                <a:latin typeface="Corbel" panose="020B0503020204020204" pitchFamily="34" charset="0"/>
              </a:endParaRPr>
            </a:p>
          </p:txBody>
        </p:sp>
        <p:pic>
          <p:nvPicPr>
            <p:cNvPr id="15369" name="Picture 3">
              <a:extLst>
                <a:ext uri="{FF2B5EF4-FFF2-40B4-BE49-F238E27FC236}">
                  <a16:creationId xmlns:a16="http://schemas.microsoft.com/office/drawing/2014/main" id="{19265D43-6365-6852-7F34-3DC0CF761B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2143" y="3373637"/>
              <a:ext cx="4656349" cy="3014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0" name="Imagen 8">
              <a:extLst>
                <a:ext uri="{FF2B5EF4-FFF2-40B4-BE49-F238E27FC236}">
                  <a16:creationId xmlns:a16="http://schemas.microsoft.com/office/drawing/2014/main" id="{50BEC9CB-E982-03CA-4B18-0B0EB987DFF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505"/>
            <a:stretch>
              <a:fillRect/>
            </a:stretch>
          </p:blipFill>
          <p:spPr bwMode="auto">
            <a:xfrm>
              <a:off x="9048659" y="3373636"/>
              <a:ext cx="3358097" cy="29955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FACBC28B-18FF-9396-2464-6C19CE3DE9BE}"/>
              </a:ext>
            </a:extLst>
          </p:cNvPr>
          <p:cNvSpPr/>
          <p:nvPr/>
        </p:nvSpPr>
        <p:spPr>
          <a:xfrm>
            <a:off x="9023662" y="0"/>
            <a:ext cx="3162248" cy="61707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en-GB" sz="1600" i="1" dirty="0">
                <a:solidFill>
                  <a:schemeClr val="bg1"/>
                </a:solidFill>
                <a:latin typeface="+mn-lt"/>
                <a:ea typeface="Arial Unicode MS"/>
                <a:cs typeface="Times New Roman" panose="02020603050405020304" pitchFamily="18" charset="0"/>
              </a:rPr>
              <a:t>To provide a solution for the degraded peripheral spaces (brownfields from the industrial-urban growth)</a:t>
            </a:r>
          </a:p>
          <a:p>
            <a:pPr lvl="1"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/>
            </a:pPr>
            <a:endParaRPr lang="en-GB" sz="1600" i="1" dirty="0">
              <a:solidFill>
                <a:schemeClr val="bg1"/>
              </a:solidFill>
              <a:latin typeface="+mn-lt"/>
              <a:ea typeface="Arial Unicode MS"/>
              <a:cs typeface="Times New Roman" panose="02020603050405020304" pitchFamily="18" charset="0"/>
            </a:endParaRPr>
          </a:p>
          <a:p>
            <a:pPr lvl="1"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en-GB" sz="1600" i="1" dirty="0">
                <a:solidFill>
                  <a:schemeClr val="bg1"/>
                </a:solidFill>
                <a:latin typeface="+mn-lt"/>
                <a:ea typeface="Arial Unicode MS"/>
                <a:cs typeface="Times New Roman" panose="02020603050405020304" pitchFamily="18" charset="0"/>
              </a:rPr>
              <a:t>To promote the </a:t>
            </a:r>
            <a:r>
              <a:rPr lang="en-GB" sz="1600" b="1" i="1" dirty="0">
                <a:solidFill>
                  <a:schemeClr val="bg1"/>
                </a:solidFill>
                <a:latin typeface="+mn-lt"/>
                <a:ea typeface="Arial Unicode MS"/>
                <a:cs typeface="Times New Roman" panose="02020603050405020304" pitchFamily="18" charset="0"/>
              </a:rPr>
              <a:t>conservatio</a:t>
            </a:r>
            <a:r>
              <a:rPr lang="en-GB" sz="1600" i="1" dirty="0">
                <a:solidFill>
                  <a:schemeClr val="bg1"/>
                </a:solidFill>
                <a:latin typeface="+mn-lt"/>
                <a:ea typeface="Arial Unicode MS"/>
                <a:cs typeface="Times New Roman" panose="02020603050405020304" pitchFamily="18" charset="0"/>
              </a:rPr>
              <a:t>n of existing </a:t>
            </a:r>
            <a:r>
              <a:rPr lang="en-GB" sz="1600" b="1" i="1" dirty="0">
                <a:solidFill>
                  <a:schemeClr val="bg1"/>
                </a:solidFill>
                <a:latin typeface="+mn-lt"/>
                <a:ea typeface="Arial Unicode MS"/>
                <a:cs typeface="Times New Roman" panose="02020603050405020304" pitchFamily="18" charset="0"/>
              </a:rPr>
              <a:t>biodiversity and natural areas</a:t>
            </a:r>
          </a:p>
          <a:p>
            <a:pPr lvl="1"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/>
            </a:pPr>
            <a:endParaRPr lang="en-GB" sz="1600" i="1" dirty="0">
              <a:solidFill>
                <a:schemeClr val="bg1"/>
              </a:solidFill>
              <a:latin typeface="+mn-lt"/>
              <a:ea typeface="Arial Unicode MS"/>
              <a:cs typeface="Times New Roman" panose="02020603050405020304" pitchFamily="18" charset="0"/>
            </a:endParaRPr>
          </a:p>
          <a:p>
            <a:pPr lvl="1"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en-GB" sz="1600" i="1" dirty="0">
                <a:solidFill>
                  <a:schemeClr val="bg1"/>
                </a:solidFill>
                <a:latin typeface="+mn-lt"/>
                <a:ea typeface="Arial Unicode MS"/>
                <a:cs typeface="Times New Roman" panose="02020603050405020304" pitchFamily="18" charset="0"/>
              </a:rPr>
              <a:t>To meet the public demand for </a:t>
            </a:r>
            <a:r>
              <a:rPr lang="en-GB" sz="1600" b="1" i="1" dirty="0">
                <a:solidFill>
                  <a:schemeClr val="bg1"/>
                </a:solidFill>
                <a:latin typeface="+mn-lt"/>
                <a:ea typeface="Arial Unicode MS"/>
                <a:cs typeface="Times New Roman" panose="02020603050405020304" pitchFamily="18" charset="0"/>
              </a:rPr>
              <a:t>leisure spaces </a:t>
            </a:r>
            <a:r>
              <a:rPr lang="en-GB" sz="1600" i="1" dirty="0">
                <a:solidFill>
                  <a:schemeClr val="bg1"/>
                </a:solidFill>
                <a:latin typeface="+mn-lt"/>
                <a:ea typeface="Arial Unicode MS"/>
                <a:cs typeface="Times New Roman" panose="02020603050405020304" pitchFamily="18" charset="0"/>
              </a:rPr>
              <a:t>and reduce pressure outdoors</a:t>
            </a:r>
            <a:endParaRPr lang="es-ES" sz="1600" i="1" dirty="0">
              <a:solidFill>
                <a:schemeClr val="bg1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/>
            </a:pPr>
            <a:endParaRPr lang="en-GB" sz="1600" i="1" dirty="0">
              <a:solidFill>
                <a:schemeClr val="bg1"/>
              </a:solidFill>
              <a:latin typeface="+mn-lt"/>
              <a:ea typeface="Arial Unicode MS"/>
              <a:cs typeface="Times New Roman" panose="02020603050405020304" pitchFamily="18" charset="0"/>
            </a:endParaRPr>
          </a:p>
          <a:p>
            <a:pPr lvl="1"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en-GB" sz="1600" i="1" dirty="0">
                <a:solidFill>
                  <a:schemeClr val="bg1"/>
                </a:solidFill>
                <a:latin typeface="+mn-lt"/>
                <a:ea typeface="Arial Unicode MS"/>
                <a:cs typeface="Times New Roman" panose="02020603050405020304" pitchFamily="18" charset="0"/>
              </a:rPr>
              <a:t>To offer </a:t>
            </a:r>
            <a:r>
              <a:rPr lang="en-GB" sz="1600" b="1" i="1" dirty="0">
                <a:solidFill>
                  <a:schemeClr val="bg1"/>
                </a:solidFill>
                <a:latin typeface="+mn-lt"/>
                <a:ea typeface="Arial Unicode MS"/>
                <a:cs typeface="Times New Roman" panose="02020603050405020304" pitchFamily="18" charset="0"/>
              </a:rPr>
              <a:t>educational and tourist resources </a:t>
            </a:r>
            <a:r>
              <a:rPr lang="en-GB" sz="1600" i="1" dirty="0">
                <a:solidFill>
                  <a:schemeClr val="bg1"/>
                </a:solidFill>
                <a:latin typeface="+mn-lt"/>
                <a:ea typeface="Arial Unicode MS"/>
                <a:cs typeface="Times New Roman" panose="02020603050405020304" pitchFamily="18" charset="0"/>
              </a:rPr>
              <a:t>involving the communities in environmental conservation. </a:t>
            </a:r>
          </a:p>
          <a:p>
            <a:pPr lvl="1"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/>
            </a:pPr>
            <a:endParaRPr lang="en-GB" sz="1600" i="1" dirty="0">
              <a:solidFill>
                <a:schemeClr val="bg1"/>
              </a:solidFill>
              <a:latin typeface="+mn-lt"/>
              <a:ea typeface="Arial Unicode MS"/>
              <a:cs typeface="Times New Roman" panose="02020603050405020304" pitchFamily="18" charset="0"/>
            </a:endParaRPr>
          </a:p>
          <a:p>
            <a:pPr lvl="1"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en-GB" sz="1600" i="1" dirty="0">
                <a:solidFill>
                  <a:schemeClr val="bg1"/>
                </a:solidFill>
                <a:latin typeface="+mn-lt"/>
                <a:ea typeface="Arial Unicode MS"/>
                <a:cs typeface="Times New Roman" panose="02020603050405020304" pitchFamily="18" charset="0"/>
              </a:rPr>
              <a:t>To </a:t>
            </a:r>
            <a:r>
              <a:rPr lang="en-GB" sz="1600" b="1" i="1" dirty="0">
                <a:solidFill>
                  <a:schemeClr val="bg1"/>
                </a:solidFill>
                <a:latin typeface="+mn-lt"/>
                <a:ea typeface="Arial Unicode MS"/>
                <a:cs typeface="Times New Roman" panose="02020603050405020304" pitchFamily="18" charset="0"/>
              </a:rPr>
              <a:t>contain the urban growth </a:t>
            </a:r>
            <a:r>
              <a:rPr lang="en-GB" sz="1600" i="1" dirty="0">
                <a:solidFill>
                  <a:schemeClr val="bg1"/>
                </a:solidFill>
                <a:latin typeface="+mn-lt"/>
                <a:ea typeface="Arial Unicode MS"/>
                <a:cs typeface="Times New Roman" panose="02020603050405020304" pitchFamily="18" charset="0"/>
              </a:rPr>
              <a:t>of the city within limits given</a:t>
            </a:r>
            <a:r>
              <a:rPr lang="en-GB" sz="1600" dirty="0">
                <a:solidFill>
                  <a:schemeClr val="accent6"/>
                </a:solidFill>
                <a:latin typeface="+mn-lt"/>
                <a:ea typeface="Arial Unicode MS"/>
                <a:cs typeface="Times New Roman" panose="02020603050405020304" pitchFamily="18" charset="0"/>
              </a:rPr>
              <a:t>.</a:t>
            </a:r>
            <a:endParaRPr lang="es-ES" sz="1600" dirty="0">
              <a:solidFill>
                <a:schemeClr val="accent6"/>
              </a:solidFill>
              <a:latin typeface="+mn-lt"/>
              <a:cs typeface="+mn-cs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0B8D1B7-4C42-588D-B0A0-93B2C84CE5A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336450" cy="6851523"/>
          </a:xfrm>
          <a:prstGeom prst="rect">
            <a:avLst/>
          </a:prstGeom>
          <a:solidFill>
            <a:srgbClr val="97AC10">
              <a:alpha val="82000"/>
            </a:srgbClr>
          </a:solidFill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7B628E2-F0B9-5053-CC25-44D1C7A5CD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"/>
            <a:ext cx="7126288" cy="620610"/>
          </a:xfrm>
          <a:prstGeom prst="rect">
            <a:avLst/>
          </a:prstGeom>
          <a:solidFill>
            <a:srgbClr val="99CC00">
              <a:alpha val="50000"/>
            </a:srgbClr>
          </a:solidFill>
          <a:ln>
            <a:noFill/>
          </a:ln>
          <a:effectLst/>
        </p:spPr>
        <p:txBody>
          <a:bodyPr lIns="90000" tIns="46800" rIns="90000" bIns="46800"/>
          <a:lstStyle>
            <a:lvl1pPr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altLang="es-ES" sz="28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Vitoria-</a:t>
            </a:r>
            <a:r>
              <a:rPr lang="es-ES" altLang="es-ES" sz="28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Gasteiz´s</a:t>
            </a:r>
            <a:r>
              <a:rPr lang="es-ES" altLang="es-ES" sz="28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Green </a:t>
            </a:r>
            <a:r>
              <a:rPr lang="es-ES" altLang="es-ES" sz="28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Belt</a:t>
            </a:r>
            <a:r>
              <a:rPr lang="es-ES" altLang="es-ES" sz="28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altLang="es-ES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(1990´s)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Imagen 3">
            <a:extLst>
              <a:ext uri="{FF2B5EF4-FFF2-40B4-BE49-F238E27FC236}">
                <a16:creationId xmlns:a16="http://schemas.microsoft.com/office/drawing/2014/main" id="{155BC5A2-3C5E-75BF-DF5B-078A6F34F30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54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ángulo 4">
            <a:extLst>
              <a:ext uri="{FF2B5EF4-FFF2-40B4-BE49-F238E27FC236}">
                <a16:creationId xmlns:a16="http://schemas.microsoft.com/office/drawing/2014/main" id="{C2835FEC-F92A-F7C0-2FF2-70E8EC6BE2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6400800"/>
            <a:ext cx="2783540" cy="457200"/>
          </a:xfrm>
          <a:prstGeom prst="rect">
            <a:avLst/>
          </a:prstGeom>
          <a:solidFill>
            <a:schemeClr val="bg1">
              <a:alpha val="6196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s-ES" altLang="es-ES" sz="2400" dirty="0"/>
              <a:t>ZABALGANA FOREST</a:t>
            </a:r>
          </a:p>
        </p:txBody>
      </p:sp>
      <p:sp>
        <p:nvSpPr>
          <p:cNvPr id="22533" name="Rectángulo 6">
            <a:extLst>
              <a:ext uri="{FF2B5EF4-FFF2-40B4-BE49-F238E27FC236}">
                <a16:creationId xmlns:a16="http://schemas.microsoft.com/office/drawing/2014/main" id="{D63FF91B-EC4E-9CC5-8F1E-707794BB55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5175" y="2508250"/>
            <a:ext cx="973138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s-ES" altLang="es-ES" sz="1200"/>
              <a:t>Thermal regulation</a:t>
            </a:r>
          </a:p>
        </p:txBody>
      </p:sp>
      <p:sp>
        <p:nvSpPr>
          <p:cNvPr id="22534" name="Rectángulo 7">
            <a:extLst>
              <a:ext uri="{FF2B5EF4-FFF2-40B4-BE49-F238E27FC236}">
                <a16:creationId xmlns:a16="http://schemas.microsoft.com/office/drawing/2014/main" id="{3FB2E532-2839-13CD-A3AB-700CF9467F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99475" y="2967038"/>
            <a:ext cx="1785938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s-ES" altLang="es-ES" sz="1200"/>
              <a:t>Reduction of urban heat island effect</a:t>
            </a:r>
          </a:p>
        </p:txBody>
      </p:sp>
      <p:sp>
        <p:nvSpPr>
          <p:cNvPr id="22535" name="Rectángulo 8">
            <a:extLst>
              <a:ext uri="{FF2B5EF4-FFF2-40B4-BE49-F238E27FC236}">
                <a16:creationId xmlns:a16="http://schemas.microsoft.com/office/drawing/2014/main" id="{70591507-FBF1-9D06-E3D3-F7ED60A551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8563" y="1208050"/>
            <a:ext cx="1349375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s-ES" altLang="es-ES" sz="1200" dirty="0" err="1"/>
              <a:t>Improving</a:t>
            </a:r>
            <a:r>
              <a:rPr lang="es-ES" altLang="es-ES" sz="1200" dirty="0"/>
              <a:t> </a:t>
            </a:r>
            <a:r>
              <a:rPr lang="es-ES" altLang="es-ES" sz="1200" dirty="0" err="1"/>
              <a:t>aesthetic</a:t>
            </a:r>
            <a:r>
              <a:rPr lang="es-ES" altLang="es-ES" sz="1200" dirty="0"/>
              <a:t> </a:t>
            </a:r>
            <a:r>
              <a:rPr lang="es-ES" altLang="es-ES" sz="1200" dirty="0" err="1"/>
              <a:t>values</a:t>
            </a:r>
            <a:endParaRPr lang="es-ES" altLang="es-ES" sz="1200" dirty="0"/>
          </a:p>
        </p:txBody>
      </p:sp>
      <p:sp>
        <p:nvSpPr>
          <p:cNvPr id="22536" name="Rectángulo 9">
            <a:extLst>
              <a:ext uri="{FF2B5EF4-FFF2-40B4-BE49-F238E27FC236}">
                <a16:creationId xmlns:a16="http://schemas.microsoft.com/office/drawing/2014/main" id="{0EABADC2-138D-56C1-E753-B4ECA769B5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7263" y="4945063"/>
            <a:ext cx="1430337" cy="276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s-ES" sz="1200"/>
              <a:t>Sports and leisure</a:t>
            </a:r>
            <a:endParaRPr lang="es-ES" altLang="es-ES" sz="1200"/>
          </a:p>
        </p:txBody>
      </p:sp>
      <p:sp>
        <p:nvSpPr>
          <p:cNvPr id="22537" name="Rectángulo 10">
            <a:extLst>
              <a:ext uri="{FF2B5EF4-FFF2-40B4-BE49-F238E27FC236}">
                <a16:creationId xmlns:a16="http://schemas.microsoft.com/office/drawing/2014/main" id="{6673A6F0-012B-A867-498A-08DFA5419F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588" y="5729288"/>
            <a:ext cx="1992312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s-ES" sz="1200"/>
              <a:t>Contemplation and spiritual well-being</a:t>
            </a:r>
            <a:endParaRPr lang="es-ES" altLang="es-ES" sz="1200"/>
          </a:p>
        </p:txBody>
      </p:sp>
      <p:sp>
        <p:nvSpPr>
          <p:cNvPr id="22538" name="Rectángulo 11">
            <a:extLst>
              <a:ext uri="{FF2B5EF4-FFF2-40B4-BE49-F238E27FC236}">
                <a16:creationId xmlns:a16="http://schemas.microsoft.com/office/drawing/2014/main" id="{9586A949-5F41-677D-E93E-B948027500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0900" y="3932238"/>
            <a:ext cx="1133475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s-ES" altLang="es-ES" sz="1200"/>
              <a:t>High  biodiversity </a:t>
            </a:r>
          </a:p>
        </p:txBody>
      </p:sp>
      <p:sp>
        <p:nvSpPr>
          <p:cNvPr id="22539" name="Rectángulo 2">
            <a:extLst>
              <a:ext uri="{FF2B5EF4-FFF2-40B4-BE49-F238E27FC236}">
                <a16:creationId xmlns:a16="http://schemas.microsoft.com/office/drawing/2014/main" id="{6F9D11D0-A9B4-65EF-4AC7-7E6851CDE6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33038" y="4772025"/>
            <a:ext cx="1784350" cy="158273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s-ES" sz="1200" dirty="0"/>
              <a:t>After the </a:t>
            </a:r>
            <a:r>
              <a:rPr lang="en-US" altLang="es-ES" sz="1200" dirty="0" err="1"/>
              <a:t>remodelling</a:t>
            </a:r>
            <a:r>
              <a:rPr lang="en-US" altLang="es-ES" sz="1200" dirty="0"/>
              <a:t> and ecological and landscape improvements carried out, </a:t>
            </a:r>
            <a:r>
              <a:rPr lang="en-US" altLang="es-ES" sz="1200" dirty="0" err="1"/>
              <a:t>Zabalgana</a:t>
            </a:r>
            <a:r>
              <a:rPr lang="en-US" altLang="es-ES" sz="1200" dirty="0"/>
              <a:t> Park is currently a forest  of high natural value, right beside the </a:t>
            </a:r>
            <a:r>
              <a:rPr lang="en-US" altLang="es-ES" sz="1200" dirty="0" err="1"/>
              <a:t>Zabalgana</a:t>
            </a:r>
            <a:r>
              <a:rPr lang="en-US" altLang="es-ES" sz="1200" dirty="0"/>
              <a:t> </a:t>
            </a:r>
            <a:r>
              <a:rPr lang="en-US" altLang="es-ES" sz="1200" dirty="0" err="1"/>
              <a:t>Neighbourhood</a:t>
            </a:r>
            <a:r>
              <a:rPr lang="en-US" altLang="es-ES" sz="1400" dirty="0"/>
              <a:t>. </a:t>
            </a:r>
            <a:endParaRPr lang="es-ES" altLang="es-ES" sz="1400" dirty="0"/>
          </a:p>
        </p:txBody>
      </p:sp>
      <p:sp>
        <p:nvSpPr>
          <p:cNvPr id="22540" name="Rectángulo 13">
            <a:extLst>
              <a:ext uri="{FF2B5EF4-FFF2-40B4-BE49-F238E27FC236}">
                <a16:creationId xmlns:a16="http://schemas.microsoft.com/office/drawing/2014/main" id="{38B4978E-2C0F-5B0F-D788-B67A3C28F4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38" y="1809750"/>
            <a:ext cx="901700" cy="6397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s-ES" altLang="es-ES" sz="1200"/>
              <a:t> Daily city-nature conection </a:t>
            </a:r>
          </a:p>
        </p:txBody>
      </p:sp>
      <p:sp>
        <p:nvSpPr>
          <p:cNvPr id="22541" name="Rectángulo 15">
            <a:extLst>
              <a:ext uri="{FF2B5EF4-FFF2-40B4-BE49-F238E27FC236}">
                <a16:creationId xmlns:a16="http://schemas.microsoft.com/office/drawing/2014/main" id="{14E736B1-68AD-7DFD-CEFE-A684BCFF35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588" y="3246438"/>
            <a:ext cx="9017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s-ES" altLang="es-ES" sz="1200"/>
              <a:t>Safe and accesible</a:t>
            </a:r>
          </a:p>
        </p:txBody>
      </p:sp>
      <p:sp>
        <p:nvSpPr>
          <p:cNvPr id="22542" name="Rectángulo 17">
            <a:extLst>
              <a:ext uri="{FF2B5EF4-FFF2-40B4-BE49-F238E27FC236}">
                <a16:creationId xmlns:a16="http://schemas.microsoft.com/office/drawing/2014/main" id="{8C955482-6E4B-3F21-886A-7E4E071331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4775" y="4824413"/>
            <a:ext cx="128905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s-ES" sz="1200"/>
              <a:t>Increasing the </a:t>
            </a:r>
          </a:p>
          <a:p>
            <a:pPr algn="ctr"/>
            <a:r>
              <a:rPr lang="en-US" altLang="es-ES" sz="1200"/>
              <a:t>carbon sink effect</a:t>
            </a:r>
            <a:endParaRPr lang="es-ES" altLang="es-ES" sz="1200"/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39192880-49F8-227E-8831-F149A3762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33039" y="3486913"/>
            <a:ext cx="1784350" cy="1157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id="{5AD99E2A-3730-9686-4B7F-810F37FD73C0}"/>
              </a:ext>
            </a:extLst>
          </p:cNvPr>
          <p:cNvSpPr/>
          <p:nvPr/>
        </p:nvSpPr>
        <p:spPr>
          <a:xfrm>
            <a:off x="9981566" y="105035"/>
            <a:ext cx="2135822" cy="185632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 sz="1100" b="1" kern="100" dirty="0">
                <a:solidFill>
                  <a:schemeClr val="bg1"/>
                </a:solidFill>
                <a:latin typeface="Calibri" panose="020F0502020204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PROJECT 1. ZABALGANA FOREST: </a:t>
            </a:r>
            <a:r>
              <a:rPr lang="en-US" sz="1100" kern="100" dirty="0">
                <a:solidFill>
                  <a:schemeClr val="bg1"/>
                </a:solidFill>
                <a:latin typeface="Calibri" panose="020F0502020204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GRAVEL PIT RESTORATION</a:t>
            </a:r>
            <a:endParaRPr lang="es-ES" sz="1100" dirty="0">
              <a:solidFill>
                <a:schemeClr val="bg1"/>
              </a:solidFill>
            </a:endParaRP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7CB7A38E-0E6E-A41E-1555-02759C0529E6}"/>
              </a:ext>
            </a:extLst>
          </p:cNvPr>
          <p:cNvGrpSpPr/>
          <p:nvPr/>
        </p:nvGrpSpPr>
        <p:grpSpPr>
          <a:xfrm>
            <a:off x="10320324" y="2113180"/>
            <a:ext cx="1851025" cy="1309687"/>
            <a:chOff x="10340975" y="4681538"/>
            <a:chExt cx="1851025" cy="1309687"/>
          </a:xfrm>
        </p:grpSpPr>
        <p:pic>
          <p:nvPicPr>
            <p:cNvPr id="6" name="Imagen 2" descr="Mapa&#10;&#10;Descripción generada automáticamente">
              <a:extLst>
                <a:ext uri="{FF2B5EF4-FFF2-40B4-BE49-F238E27FC236}">
                  <a16:creationId xmlns:a16="http://schemas.microsoft.com/office/drawing/2014/main" id="{7BB8019B-F92E-E142-5F90-4DF2B3E3D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40975" y="4681538"/>
              <a:ext cx="1851025" cy="1309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Elipse 6">
              <a:extLst>
                <a:ext uri="{FF2B5EF4-FFF2-40B4-BE49-F238E27FC236}">
                  <a16:creationId xmlns:a16="http://schemas.microsoft.com/office/drawing/2014/main" id="{061786D6-3F4E-C70B-6B32-0509425B0DC5}"/>
                </a:ext>
              </a:extLst>
            </p:cNvPr>
            <p:cNvSpPr/>
            <p:nvPr/>
          </p:nvSpPr>
          <p:spPr>
            <a:xfrm>
              <a:off x="10909300" y="5346700"/>
              <a:ext cx="63500" cy="6032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upo 2">
            <a:extLst>
              <a:ext uri="{FF2B5EF4-FFF2-40B4-BE49-F238E27FC236}">
                <a16:creationId xmlns:a16="http://schemas.microsoft.com/office/drawing/2014/main" id="{592C3611-63D0-371B-D3B2-83849C8DD848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1" y="-457200"/>
            <a:chExt cx="12191998" cy="6858000"/>
          </a:xfrm>
        </p:grpSpPr>
        <p:pic>
          <p:nvPicPr>
            <p:cNvPr id="18437" name="Picture 5">
              <a:extLst>
                <a:ext uri="{FF2B5EF4-FFF2-40B4-BE49-F238E27FC236}">
                  <a16:creationId xmlns:a16="http://schemas.microsoft.com/office/drawing/2014/main" id="{22B692E5-06F3-F001-A6EF-841D5A65D6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-457200"/>
              <a:ext cx="9680177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38" name="Imagen 5">
              <a:extLst>
                <a:ext uri="{FF2B5EF4-FFF2-40B4-BE49-F238E27FC236}">
                  <a16:creationId xmlns:a16="http://schemas.microsoft.com/office/drawing/2014/main" id="{DAE9A6C2-993E-23A3-7852-4EA0C227C2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04806" y="-435663"/>
              <a:ext cx="2487193" cy="1759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435" name="Rectángulo 1">
            <a:extLst>
              <a:ext uri="{FF2B5EF4-FFF2-40B4-BE49-F238E27FC236}">
                <a16:creationId xmlns:a16="http://schemas.microsoft.com/office/drawing/2014/main" id="{9F470E5A-C2B3-3106-0970-CA33B74DCC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3105150"/>
            <a:ext cx="6096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endParaRPr lang="es-ES" altLang="es-ES"/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03EBF32B-63B8-1C80-9267-953B0264FC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1537"/>
            <a:ext cx="7777080" cy="620610"/>
          </a:xfrm>
          <a:prstGeom prst="rect">
            <a:avLst/>
          </a:prstGeom>
          <a:solidFill>
            <a:srgbClr val="99CC00">
              <a:alpha val="50000"/>
            </a:srgbClr>
          </a:solidFill>
          <a:ln>
            <a:noFill/>
          </a:ln>
          <a:effectLst/>
        </p:spPr>
        <p:txBody>
          <a:bodyPr lIns="90000" tIns="46800" rIns="90000" bIns="46800"/>
          <a:lstStyle>
            <a:lvl1pPr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altLang="es-ES" sz="28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Vitoria-</a:t>
            </a:r>
            <a:r>
              <a:rPr lang="es-ES" altLang="es-ES" sz="28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Gasteiz´s</a:t>
            </a:r>
            <a:r>
              <a:rPr lang="es-ES" altLang="es-ES" sz="28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Green </a:t>
            </a:r>
            <a:r>
              <a:rPr lang="es-ES" altLang="es-ES" sz="28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Infrastructure</a:t>
            </a:r>
            <a:r>
              <a:rPr lang="es-ES" altLang="es-ES" sz="28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altLang="es-ES" sz="28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System</a:t>
            </a:r>
            <a:r>
              <a:rPr lang="es-ES" altLang="es-ES" sz="28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altLang="es-ES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(2014)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7E48E55-221F-1844-1D85-8BEF2E8610EA}"/>
              </a:ext>
            </a:extLst>
          </p:cNvPr>
          <p:cNvSpPr txBox="1"/>
          <p:nvPr/>
        </p:nvSpPr>
        <p:spPr>
          <a:xfrm>
            <a:off x="9677824" y="1950988"/>
            <a:ext cx="2487193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s-ES" i="1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An extensive green "multifunctional" mesh that impregnates the entire city.</a:t>
            </a:r>
          </a:p>
          <a:p>
            <a:pPr algn="ctr"/>
            <a:endParaRPr lang="en-US" altLang="es-ES" i="1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  <a:p>
            <a:pPr algn="ctr"/>
            <a:r>
              <a:rPr lang="en-US" altLang="es-ES" i="1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New designs for new needs by using NBS (Nature Based Solutions)</a:t>
            </a:r>
          </a:p>
          <a:p>
            <a:pPr algn="ctr"/>
            <a:endParaRPr lang="en-US" altLang="es-ES" i="1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  <a:p>
            <a:pPr algn="ctr"/>
            <a:r>
              <a:rPr lang="en-US" altLang="es-ES" i="1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Pilot project approach: 111 projects</a:t>
            </a:r>
          </a:p>
        </p:txBody>
      </p:sp>
      <p:pic>
        <p:nvPicPr>
          <p:cNvPr id="5" name="Imagen 5">
            <a:extLst>
              <a:ext uri="{FF2B5EF4-FFF2-40B4-BE49-F238E27FC236}">
                <a16:creationId xmlns:a16="http://schemas.microsoft.com/office/drawing/2014/main" id="{90EB2A24-0632-ADF0-77DE-3723B7C16AD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42373" y="5157240"/>
            <a:ext cx="2422644" cy="1700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Imagen 2" descr="Escala de tiempo&#10;&#10;Descripción generada automáticamente">
            <a:extLst>
              <a:ext uri="{FF2B5EF4-FFF2-40B4-BE49-F238E27FC236}">
                <a16:creationId xmlns:a16="http://schemas.microsoft.com/office/drawing/2014/main" id="{ABD638B8-7292-20EE-2CCF-BAC95B9AE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0" y="257175"/>
            <a:ext cx="12072830" cy="632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id="{648B90A8-4589-0293-05CD-794A1DD6F7A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0320324" y="2113180"/>
            <a:ext cx="1851025" cy="1309687"/>
            <a:chOff x="10340975" y="4681538"/>
            <a:chExt cx="1851025" cy="1309687"/>
          </a:xfrm>
        </p:grpSpPr>
        <p:pic>
          <p:nvPicPr>
            <p:cNvPr id="7" name="Imagen 2" descr="Mapa&#10;&#10;Descripción generada automáticamente">
              <a:extLst>
                <a:ext uri="{FF2B5EF4-FFF2-40B4-BE49-F238E27FC236}">
                  <a16:creationId xmlns:a16="http://schemas.microsoft.com/office/drawing/2014/main" id="{DC7E442A-9E30-4B2D-337D-92FC9261BCDD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40975" y="4681538"/>
              <a:ext cx="1851025" cy="1309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Elipse 7">
              <a:extLst>
                <a:ext uri="{FF2B5EF4-FFF2-40B4-BE49-F238E27FC236}">
                  <a16:creationId xmlns:a16="http://schemas.microsoft.com/office/drawing/2014/main" id="{5821A572-BD76-0FA8-FB9F-4AAD00F52827}"/>
                </a:ext>
              </a:extLst>
            </p:cNvPr>
            <p:cNvSpPr>
              <a:spLocks/>
            </p:cNvSpPr>
            <p:nvPr/>
          </p:nvSpPr>
          <p:spPr>
            <a:xfrm>
              <a:off x="10437251" y="5350530"/>
              <a:ext cx="63500" cy="6032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</p:grpSp>
      <p:sp>
        <p:nvSpPr>
          <p:cNvPr id="2" name="Rectángulo 2">
            <a:extLst>
              <a:ext uri="{FF2B5EF4-FFF2-40B4-BE49-F238E27FC236}">
                <a16:creationId xmlns:a16="http://schemas.microsoft.com/office/drawing/2014/main" id="{A58F2C6B-BD1E-51C8-BF5F-56CA8E2B5C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20324" y="4939194"/>
            <a:ext cx="1797064" cy="1938992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s-ES" sz="1200" dirty="0"/>
              <a:t>Abandoned Industrial public lands used for  illegal landfills were gradually restored to create a green corridor. Organic amendments and agroforestry plantations were applied along with </a:t>
            </a:r>
            <a:r>
              <a:rPr lang="en-US" altLang="es-ES" sz="1200" dirty="0" err="1"/>
              <a:t>oher</a:t>
            </a:r>
            <a:r>
              <a:rPr lang="en-US" altLang="es-ES" sz="1200" dirty="0"/>
              <a:t> </a:t>
            </a:r>
            <a:r>
              <a:rPr lang="en-US" altLang="es-ES" sz="1200" dirty="0" err="1"/>
              <a:t>phytorremediation</a:t>
            </a:r>
            <a:r>
              <a:rPr lang="en-US" altLang="es-ES" sz="1200" dirty="0"/>
              <a:t> techniques. </a:t>
            </a:r>
            <a:endParaRPr lang="es-ES" altLang="es-ES" sz="1400" dirty="0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0C2DA808-B160-C5F6-7237-B438BCB93663}"/>
              </a:ext>
            </a:extLst>
          </p:cNvPr>
          <p:cNvSpPr/>
          <p:nvPr/>
        </p:nvSpPr>
        <p:spPr>
          <a:xfrm>
            <a:off x="10423427" y="2906543"/>
            <a:ext cx="63500" cy="6032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C68A05E9-1DD1-7A03-35B7-868B0F17B101}"/>
              </a:ext>
            </a:extLst>
          </p:cNvPr>
          <p:cNvSpPr/>
          <p:nvPr/>
        </p:nvSpPr>
        <p:spPr>
          <a:xfrm>
            <a:off x="10482249" y="3019642"/>
            <a:ext cx="63500" cy="6032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58BB1178-9FC5-B041-195D-217D983172B4}"/>
              </a:ext>
            </a:extLst>
          </p:cNvPr>
          <p:cNvSpPr/>
          <p:nvPr/>
        </p:nvSpPr>
        <p:spPr>
          <a:xfrm>
            <a:off x="10666399" y="3070442"/>
            <a:ext cx="63500" cy="6032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6DA9495D-1AAB-DEF5-3252-A03968EDE3B2}"/>
              </a:ext>
            </a:extLst>
          </p:cNvPr>
          <p:cNvSpPr/>
          <p:nvPr/>
        </p:nvSpPr>
        <p:spPr>
          <a:xfrm>
            <a:off x="10774349" y="2981542"/>
            <a:ext cx="63500" cy="6032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14" name="Imagen 13" descr="Mapa&#10;&#10;El contenido generado por IA puede ser incorrecto.">
            <a:extLst>
              <a:ext uri="{FF2B5EF4-FFF2-40B4-BE49-F238E27FC236}">
                <a16:creationId xmlns:a16="http://schemas.microsoft.com/office/drawing/2014/main" id="{A721F100-6BF3-4266-7610-2A40E5193D6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212388" cy="6858000"/>
          </a:xfrm>
          <a:prstGeom prst="rect">
            <a:avLst/>
          </a:prstGeom>
        </p:spPr>
      </p:pic>
      <p:sp>
        <p:nvSpPr>
          <p:cNvPr id="5" name="Elipse 4">
            <a:extLst>
              <a:ext uri="{FF2B5EF4-FFF2-40B4-BE49-F238E27FC236}">
                <a16:creationId xmlns:a16="http://schemas.microsoft.com/office/drawing/2014/main" id="{468E9CC3-6D87-913F-70E3-1FC10F78ABC4}"/>
              </a:ext>
            </a:extLst>
          </p:cNvPr>
          <p:cNvSpPr/>
          <p:nvPr/>
        </p:nvSpPr>
        <p:spPr>
          <a:xfrm>
            <a:off x="9981566" y="105035"/>
            <a:ext cx="2135822" cy="185632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 sz="1100" b="1" kern="100" dirty="0">
                <a:solidFill>
                  <a:schemeClr val="bg1"/>
                </a:solidFill>
                <a:latin typeface="Calibri" panose="020F0502020204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PROJECT 2. JUNDIZ PARK: </a:t>
            </a:r>
            <a:r>
              <a:rPr lang="en-US" sz="1100" kern="100" dirty="0">
                <a:solidFill>
                  <a:schemeClr val="bg1"/>
                </a:solidFill>
                <a:latin typeface="Calibri" panose="020F0502020204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INDUSTRIAL BROWNFIELDS AND POLLUTED SITES RESTORATION</a:t>
            </a:r>
            <a:endParaRPr lang="es-ES" sz="1100" dirty="0">
              <a:solidFill>
                <a:schemeClr val="bg1"/>
              </a:solidFill>
            </a:endParaRPr>
          </a:p>
        </p:txBody>
      </p:sp>
      <p:pic>
        <p:nvPicPr>
          <p:cNvPr id="16" name="Imagen 15" descr="Un campo de tierra&#10;&#10;El contenido generado por IA puede ser incorrecto.">
            <a:extLst>
              <a:ext uri="{FF2B5EF4-FFF2-40B4-BE49-F238E27FC236}">
                <a16:creationId xmlns:a16="http://schemas.microsoft.com/office/drawing/2014/main" id="{94493779-5113-E666-720E-248A5FA1238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20324" y="3574690"/>
            <a:ext cx="1822007" cy="1212681"/>
          </a:xfrm>
          <a:prstGeom prst="rect">
            <a:avLst/>
          </a:prstGeom>
        </p:spPr>
      </p:pic>
      <p:sp>
        <p:nvSpPr>
          <p:cNvPr id="17" name="Rectángulo 4">
            <a:extLst>
              <a:ext uri="{FF2B5EF4-FFF2-40B4-BE49-F238E27FC236}">
                <a16:creationId xmlns:a16="http://schemas.microsoft.com/office/drawing/2014/main" id="{7AC8702A-42A8-4841-35F5-E450FA80D0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6425566"/>
            <a:ext cx="1919419" cy="457200"/>
          </a:xfrm>
          <a:prstGeom prst="rect">
            <a:avLst/>
          </a:prstGeom>
          <a:solidFill>
            <a:schemeClr val="bg1">
              <a:alpha val="6196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s-ES" altLang="es-ES" sz="2400" dirty="0"/>
              <a:t>JUNDIZ PARK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D28ABA0-FB26-D463-9C5C-29A28B9711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788" t="7603" r="10817" b="12277"/>
          <a:stretch/>
        </p:blipFill>
        <p:spPr>
          <a:xfrm>
            <a:off x="2247254" y="115210"/>
            <a:ext cx="2397897" cy="2015840"/>
          </a:xfrm>
          <a:prstGeom prst="rect">
            <a:avLst/>
          </a:prstGeom>
        </p:spPr>
      </p:pic>
      <p:pic>
        <p:nvPicPr>
          <p:cNvPr id="72710" name="Imagen 6" descr="Mapa&#10;&#10;Descripción generada automáticamente">
            <a:extLst>
              <a:ext uri="{FF2B5EF4-FFF2-40B4-BE49-F238E27FC236}">
                <a16:creationId xmlns:a16="http://schemas.microsoft.com/office/drawing/2014/main" id="{B93FAC8F-8A6E-991D-BCEE-124F81E7D3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15210"/>
            <a:ext cx="2207460" cy="1999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13" name="Rectangle 9">
            <a:extLst>
              <a:ext uri="{FF2B5EF4-FFF2-40B4-BE49-F238E27FC236}">
                <a16:creationId xmlns:a16="http://schemas.microsoft.com/office/drawing/2014/main" id="{1D5ADAF5-2402-E5B1-1EDB-8F4520DE80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53" y="206930"/>
            <a:ext cx="1489510" cy="2462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s-ES" sz="1000" dirty="0"/>
              <a:t>Polluted soils inventory</a:t>
            </a:r>
            <a:endParaRPr lang="es-ES" altLang="es-ES" sz="1000" dirty="0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A493A844-0213-DDAB-AC4F-4C35E1BAE5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1774" y="209799"/>
            <a:ext cx="1739579" cy="2462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s-ES" sz="1000" dirty="0" err="1"/>
              <a:t>Jundiz</a:t>
            </a:r>
            <a:r>
              <a:rPr lang="en-US" altLang="es-ES" sz="1000" dirty="0"/>
              <a:t> Park Green Corridor</a:t>
            </a:r>
            <a:endParaRPr lang="es-ES" altLang="es-ES" sz="1000" dirty="0"/>
          </a:p>
        </p:txBody>
      </p:sp>
      <p:grpSp>
        <p:nvGrpSpPr>
          <p:cNvPr id="9" name="Group 39">
            <a:extLst>
              <a:ext uri="{FF2B5EF4-FFF2-40B4-BE49-F238E27FC236}">
                <a16:creationId xmlns:a16="http://schemas.microsoft.com/office/drawing/2014/main" id="{CF51AF03-B962-6D45-874E-ABA190B339EE}"/>
              </a:ext>
            </a:extLst>
          </p:cNvPr>
          <p:cNvGrpSpPr>
            <a:grpSpLocks/>
          </p:cNvGrpSpPr>
          <p:nvPr/>
        </p:nvGrpSpPr>
        <p:grpSpPr bwMode="auto">
          <a:xfrm>
            <a:off x="6040496" y="0"/>
            <a:ext cx="6167437" cy="6858000"/>
            <a:chOff x="3840" y="0"/>
            <a:chExt cx="3264" cy="3974"/>
          </a:xfrm>
        </p:grpSpPr>
        <p:grpSp>
          <p:nvGrpSpPr>
            <p:cNvPr id="10" name="Group 32">
              <a:extLst>
                <a:ext uri="{FF2B5EF4-FFF2-40B4-BE49-F238E27FC236}">
                  <a16:creationId xmlns:a16="http://schemas.microsoft.com/office/drawing/2014/main" id="{4E22790E-4710-11B8-8B61-19D19020F95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40" y="0"/>
              <a:ext cx="3264" cy="3974"/>
              <a:chOff x="4067" y="0"/>
              <a:chExt cx="3264" cy="3931"/>
            </a:xfrm>
          </p:grpSpPr>
          <p:pic>
            <p:nvPicPr>
              <p:cNvPr id="12" name="Picture 29">
                <a:extLst>
                  <a:ext uri="{FF2B5EF4-FFF2-40B4-BE49-F238E27FC236}">
                    <a16:creationId xmlns:a16="http://schemas.microsoft.com/office/drawing/2014/main" id="{914A14D1-0193-779E-401D-B2B5DD3D7E8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67" y="0"/>
                <a:ext cx="3264" cy="14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13" name="Picture 1">
                <a:extLst>
                  <a:ext uri="{FF2B5EF4-FFF2-40B4-BE49-F238E27FC236}">
                    <a16:creationId xmlns:a16="http://schemas.microsoft.com/office/drawing/2014/main" id="{1B266C47-A941-A2C6-9222-963C56CBF6E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lum bright="-6000" contrast="6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67" y="1480"/>
                <a:ext cx="3264" cy="24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>
                        <a:lum bright="-6000" contrast="6000"/>
                      </a:blip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1" name="Rectangle 37">
              <a:extLst>
                <a:ext uri="{FF2B5EF4-FFF2-40B4-BE49-F238E27FC236}">
                  <a16:creationId xmlns:a16="http://schemas.microsoft.com/office/drawing/2014/main" id="{75708715-954A-C2DA-45EB-33B07FE890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75" y="3698"/>
              <a:ext cx="1257" cy="1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/>
              <a:r>
                <a:rPr lang="en-US" altLang="es-ES" sz="1000" dirty="0"/>
                <a:t>crops rotation for soil health restoration</a:t>
              </a:r>
              <a:endParaRPr lang="es-ES" altLang="es-ES" sz="1000" dirty="0"/>
            </a:p>
          </p:txBody>
        </p:sp>
      </p:grpSp>
      <p:pic>
        <p:nvPicPr>
          <p:cNvPr id="20" name="Imagen 19" descr="Mapa&#10;&#10;Descripción generada automáticamente">
            <a:extLst>
              <a:ext uri="{FF2B5EF4-FFF2-40B4-BE49-F238E27FC236}">
                <a16:creationId xmlns:a16="http://schemas.microsoft.com/office/drawing/2014/main" id="{34B97FA4-7883-7395-9347-1452028D568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020"/>
          <a:stretch/>
        </p:blipFill>
        <p:spPr>
          <a:xfrm>
            <a:off x="4680650" y="115210"/>
            <a:ext cx="1324347" cy="1999733"/>
          </a:xfrm>
          <a:prstGeom prst="rect">
            <a:avLst/>
          </a:prstGeom>
        </p:spPr>
      </p:pic>
      <p:pic>
        <p:nvPicPr>
          <p:cNvPr id="14" name="Picture 33">
            <a:extLst>
              <a:ext uri="{FF2B5EF4-FFF2-40B4-BE49-F238E27FC236}">
                <a16:creationId xmlns:a16="http://schemas.microsoft.com/office/drawing/2014/main" id="{6BDAEEE7-AD02-24E0-326D-285B60CE4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4850" y="5583300"/>
            <a:ext cx="5999576" cy="127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" name="Picture 34">
            <a:extLst>
              <a:ext uri="{FF2B5EF4-FFF2-40B4-BE49-F238E27FC236}">
                <a16:creationId xmlns:a16="http://schemas.microsoft.com/office/drawing/2014/main" id="{41A02B0E-E0D6-3C3B-0CA8-56BC57F53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52" y="4328780"/>
            <a:ext cx="5975078" cy="1322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" name="Picture 37">
            <a:extLst>
              <a:ext uri="{FF2B5EF4-FFF2-40B4-BE49-F238E27FC236}">
                <a16:creationId xmlns:a16="http://schemas.microsoft.com/office/drawing/2014/main" id="{8B7860CE-E23E-7BA1-E93C-53B9532D4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6667" y="3281152"/>
            <a:ext cx="1567563" cy="1204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" name="Picture 38">
            <a:extLst>
              <a:ext uri="{FF2B5EF4-FFF2-40B4-BE49-F238E27FC236}">
                <a16:creationId xmlns:a16="http://schemas.microsoft.com/office/drawing/2014/main" id="{42CF3F48-E29B-B686-23A7-9BEA9E7B4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6661" y="3280817"/>
            <a:ext cx="1536575" cy="1207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" name="Picture 35">
            <a:extLst>
              <a:ext uri="{FF2B5EF4-FFF2-40B4-BE49-F238E27FC236}">
                <a16:creationId xmlns:a16="http://schemas.microsoft.com/office/drawing/2014/main" id="{3D96C0FB-EACD-44AC-436C-3553367FDF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10285" y="3249602"/>
            <a:ext cx="1447638" cy="1235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" name="Picture 1">
            <a:extLst>
              <a:ext uri="{FF2B5EF4-FFF2-40B4-BE49-F238E27FC236}">
                <a16:creationId xmlns:a16="http://schemas.microsoft.com/office/drawing/2014/main" id="{1FAA2EA3-B6B3-EEC1-14A4-CC89D23FC3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367" b="-2515"/>
          <a:stretch/>
        </p:blipFill>
        <p:spPr bwMode="auto">
          <a:xfrm>
            <a:off x="2092193" y="2212943"/>
            <a:ext cx="1745968" cy="1061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D7FBA62A-CE7F-C6FD-7CF4-F1AE776EDA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11955" y="2223446"/>
            <a:ext cx="1745968" cy="1054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" name="Picture 1">
            <a:extLst>
              <a:ext uri="{FF2B5EF4-FFF2-40B4-BE49-F238E27FC236}">
                <a16:creationId xmlns:a16="http://schemas.microsoft.com/office/drawing/2014/main" id="{80617FA6-4573-56FA-8381-E5C8FF0E5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68213" y="2212943"/>
            <a:ext cx="1745968" cy="1310245"/>
          </a:xfrm>
          <a:noFill/>
          <a:ln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" name="Picture 3">
            <a:extLst>
              <a:ext uri="{FF2B5EF4-FFF2-40B4-BE49-F238E27FC236}">
                <a16:creationId xmlns:a16="http://schemas.microsoft.com/office/drawing/2014/main" id="{219F4E55-A83A-8255-201C-8A6DF5E77B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19" y="2212943"/>
            <a:ext cx="1745968" cy="1061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" name="Rectangle 44">
            <a:extLst>
              <a:ext uri="{FF2B5EF4-FFF2-40B4-BE49-F238E27FC236}">
                <a16:creationId xmlns:a16="http://schemas.microsoft.com/office/drawing/2014/main" id="{D3D50807-746E-D8EE-8176-0EB1AFA69E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0897" y="2291215"/>
            <a:ext cx="1767268" cy="2462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s-ES" altLang="es-ES" sz="1000" dirty="0" err="1"/>
              <a:t>reuse</a:t>
            </a:r>
            <a:r>
              <a:rPr lang="es-ES" altLang="es-ES" sz="1000" dirty="0"/>
              <a:t> </a:t>
            </a:r>
            <a:r>
              <a:rPr lang="es-ES" altLang="es-ES" sz="1000" dirty="0" err="1"/>
              <a:t>of</a:t>
            </a:r>
            <a:r>
              <a:rPr lang="es-ES" altLang="es-ES" sz="1000" dirty="0"/>
              <a:t> </a:t>
            </a:r>
            <a:r>
              <a:rPr lang="es-ES" altLang="es-ES" sz="1000" dirty="0" err="1"/>
              <a:t>inert</a:t>
            </a:r>
            <a:r>
              <a:rPr lang="es-ES" altLang="es-ES" sz="1000" dirty="0"/>
              <a:t> </a:t>
            </a:r>
            <a:r>
              <a:rPr lang="es-ES" altLang="es-ES" sz="1000" dirty="0" err="1"/>
              <a:t>materials</a:t>
            </a:r>
            <a:endParaRPr lang="es-ES" altLang="es-ES" sz="1000" dirty="0"/>
          </a:p>
        </p:txBody>
      </p:sp>
      <p:pic>
        <p:nvPicPr>
          <p:cNvPr id="27" name="Picture 36">
            <a:extLst>
              <a:ext uri="{FF2B5EF4-FFF2-40B4-BE49-F238E27FC236}">
                <a16:creationId xmlns:a16="http://schemas.microsoft.com/office/drawing/2014/main" id="{0C9054F9-756A-EFC8-9CB3-95DEDEF39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0401" y="3281152"/>
            <a:ext cx="1582765" cy="1210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" name="Rectangle 46">
            <a:extLst>
              <a:ext uri="{FF2B5EF4-FFF2-40B4-BE49-F238E27FC236}">
                <a16:creationId xmlns:a16="http://schemas.microsoft.com/office/drawing/2014/main" id="{3CFC22F4-1698-546F-DC57-A38A9D9710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194" y="3382866"/>
            <a:ext cx="1499182" cy="2527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s-ES" altLang="es-ES" sz="1000" dirty="0" err="1"/>
              <a:t>organic</a:t>
            </a:r>
            <a:r>
              <a:rPr lang="es-ES" altLang="es-ES" sz="1000" dirty="0"/>
              <a:t> </a:t>
            </a:r>
            <a:r>
              <a:rPr lang="es-ES" altLang="es-ES" sz="1000" dirty="0" err="1"/>
              <a:t>matter</a:t>
            </a:r>
            <a:r>
              <a:rPr lang="es-ES" altLang="es-ES" sz="1000" dirty="0"/>
              <a:t> </a:t>
            </a:r>
            <a:r>
              <a:rPr lang="es-ES" altLang="es-ES" sz="1000" dirty="0" err="1"/>
              <a:t>addition</a:t>
            </a:r>
            <a:endParaRPr lang="es-ES" altLang="es-ES" sz="1000" dirty="0"/>
          </a:p>
        </p:txBody>
      </p:sp>
      <p:sp>
        <p:nvSpPr>
          <p:cNvPr id="2" name="Rectangle 37">
            <a:extLst>
              <a:ext uri="{FF2B5EF4-FFF2-40B4-BE49-F238E27FC236}">
                <a16:creationId xmlns:a16="http://schemas.microsoft.com/office/drawing/2014/main" id="{EA371505-717F-AA97-8B01-FB9DDC0A43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5754" y="2131050"/>
            <a:ext cx="2016132" cy="2467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altLang="es-ES" sz="1000" dirty="0"/>
              <a:t>Introducing </a:t>
            </a:r>
            <a:r>
              <a:rPr lang="en-US" altLang="es-ES" sz="1000" b="1" dirty="0"/>
              <a:t>soil health </a:t>
            </a:r>
            <a:r>
              <a:rPr lang="en-US" altLang="es-ES" sz="1000" dirty="0"/>
              <a:t>concept</a:t>
            </a:r>
            <a:endParaRPr lang="es-ES" altLang="es-ES" sz="1000" dirty="0"/>
          </a:p>
        </p:txBody>
      </p:sp>
      <p:pic>
        <p:nvPicPr>
          <p:cNvPr id="1028" name="Picture 4" descr="NEIKER - phy2sudoe">
            <a:extLst>
              <a:ext uri="{FF2B5EF4-FFF2-40B4-BE49-F238E27FC236}">
                <a16:creationId xmlns:a16="http://schemas.microsoft.com/office/drawing/2014/main" id="{6134D43D-597B-BDF5-A05D-42A621DC3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2730" y="1467686"/>
            <a:ext cx="719156" cy="53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ogotipo general UPV/EHU - Universidad y Sociedad - UPV/EHU">
            <a:extLst>
              <a:ext uri="{FF2B5EF4-FFF2-40B4-BE49-F238E27FC236}">
                <a16:creationId xmlns:a16="http://schemas.microsoft.com/office/drawing/2014/main" id="{8DBCDD28-013A-39B0-87B6-350520F3F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5619" y="1469427"/>
            <a:ext cx="704226" cy="536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entro de Estudios Ambientales (CEA) - Ayuntamiento de Vitoria - POSIDON">
            <a:extLst>
              <a:ext uri="{FF2B5EF4-FFF2-40B4-BE49-F238E27FC236}">
                <a16:creationId xmlns:a16="http://schemas.microsoft.com/office/drawing/2014/main" id="{CAC15FAD-66D9-C7F8-AF46-4631AF5B22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1" t="21650" r="6971" b="23785"/>
          <a:stretch/>
        </p:blipFill>
        <p:spPr bwMode="auto">
          <a:xfrm>
            <a:off x="9715999" y="1469427"/>
            <a:ext cx="864121" cy="536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39FEC13F67E3640A02111882DF81CEC" ma:contentTypeVersion="4" ma:contentTypeDescription="Een nieuw document maken." ma:contentTypeScope="" ma:versionID="9de79cecffb34069e381db0cb3c2306f">
  <xsd:schema xmlns:xsd="http://www.w3.org/2001/XMLSchema" xmlns:xs="http://www.w3.org/2001/XMLSchema" xmlns:p="http://schemas.microsoft.com/office/2006/metadata/properties" xmlns:ns2="27924dc8-b38d-4950-935a-c64359a031d0" targetNamespace="http://schemas.microsoft.com/office/2006/metadata/properties" ma:root="true" ma:fieldsID="fa005bd61abdfb7cac2d6be2b45945e3" ns2:_="">
    <xsd:import namespace="27924dc8-b38d-4950-935a-c64359a031d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924dc8-b38d-4950-935a-c64359a031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A93C232-ED88-4932-811B-40D2B6B633A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7924dc8-b38d-4950-935a-c64359a031d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DC1509B-CF1B-49B0-8895-197A2CA6EB9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B7A4477-531E-4222-B54F-2F6AF781B95B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3287</TotalTime>
  <Words>896</Words>
  <Application>Microsoft Office PowerPoint</Application>
  <PresentationFormat>Breedbeeld</PresentationFormat>
  <Paragraphs>143</Paragraphs>
  <Slides>17</Slides>
  <Notes>9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17</vt:i4>
      </vt:variant>
    </vt:vector>
  </HeadingPairs>
  <TitlesOfParts>
    <vt:vector size="18" baseType="lpstr">
      <vt:lpstr>Tema de Office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www.phytosudoe.eu </vt:lpstr>
      <vt:lpstr>PowerPoint-presentatie</vt:lpstr>
      <vt:lpstr>PowerPoint-presentatie</vt:lpstr>
      <vt:lpstr>PowerPoint-presentatie</vt:lpstr>
      <vt:lpstr>PowerPoint-presentatie</vt:lpstr>
      <vt:lpstr>www.lurzain.eus  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ceasip1</dc:creator>
  <cp:lastModifiedBy>Juan Vilela</cp:lastModifiedBy>
  <cp:revision>215</cp:revision>
  <dcterms:created xsi:type="dcterms:W3CDTF">2020-04-17T16:02:34Z</dcterms:created>
  <dcterms:modified xsi:type="dcterms:W3CDTF">2025-04-05T11:12:19Z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0x010100E39FEC13F67E3640A02111882DF81CEC</vt:lpwstr>
  </property>
</Properties>
</file>